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6" r:id="rId3"/>
    <p:sldId id="268" r:id="rId4"/>
    <p:sldId id="267" r:id="rId5"/>
    <p:sldId id="280" r:id="rId6"/>
    <p:sldId id="269" r:id="rId7"/>
    <p:sldId id="271" r:id="rId8"/>
    <p:sldId id="272" r:id="rId9"/>
    <p:sldId id="273" r:id="rId10"/>
    <p:sldId id="274" r:id="rId11"/>
    <p:sldId id="279" r:id="rId12"/>
    <p:sldId id="275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5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E1B-C167-4F9E-8F56-7189B9212803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AF59-FC6F-4855-81C8-37ACC24DA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25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E1B-C167-4F9E-8F56-7189B9212803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AF59-FC6F-4855-81C8-37ACC24DA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256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E1B-C167-4F9E-8F56-7189B9212803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AF59-FC6F-4855-81C8-37ACC24DA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865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E1B-C167-4F9E-8F56-7189B9212803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AF59-FC6F-4855-81C8-37ACC24DA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1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E1B-C167-4F9E-8F56-7189B9212803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AF59-FC6F-4855-81C8-37ACC24DA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46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E1B-C167-4F9E-8F56-7189B9212803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AF59-FC6F-4855-81C8-37ACC24DA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48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E1B-C167-4F9E-8F56-7189B9212803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AF59-FC6F-4855-81C8-37ACC24DA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42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E1B-C167-4F9E-8F56-7189B9212803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AF59-FC6F-4855-81C8-37ACC24DA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80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E1B-C167-4F9E-8F56-7189B9212803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AF59-FC6F-4855-81C8-37ACC24DA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36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E1B-C167-4F9E-8F56-7189B9212803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AF59-FC6F-4855-81C8-37ACC24DA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33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E1B-C167-4F9E-8F56-7189B9212803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AF59-FC6F-4855-81C8-37ACC24DA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1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12E1B-C167-4F9E-8F56-7189B9212803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EAF59-FC6F-4855-81C8-37ACC24DA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93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979763"/>
          </a:xfrm>
        </p:spPr>
        <p:txBody>
          <a:bodyPr/>
          <a:lstStyle/>
          <a:p>
            <a:r>
              <a:rPr lang="en-GB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Reiterating AKI-AP 2021-2025 and brief review of 2021 activities</a:t>
            </a:r>
            <a:r>
              <a:rPr lang="en-GB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GB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GB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AKAC August/2021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Getahun Tadesse</a:t>
            </a:r>
          </a:p>
          <a:p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Principal Kaizen Consultant</a:t>
            </a:r>
            <a:endParaRPr lang="en-GB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249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GB" sz="4400" b="1" dirty="0">
                <a:solidFill>
                  <a:srgbClr val="00B050"/>
                </a:solidFill>
              </a:rPr>
              <a:t>Ethiopia (</a:t>
            </a:r>
            <a:r>
              <a:rPr lang="en-GB" sz="4400" b="1" dirty="0" smtClean="0">
                <a:solidFill>
                  <a:srgbClr val="00B050"/>
                </a:solidFill>
              </a:rPr>
              <a:t>EKI</a:t>
            </a:r>
          </a:p>
          <a:p>
            <a:pPr lvl="1"/>
            <a:r>
              <a:rPr lang="en-GB" sz="4000" b="1" dirty="0" smtClean="0">
                <a:solidFill>
                  <a:srgbClr val="00B050"/>
                </a:solidFill>
              </a:rPr>
              <a:t>Awareness for 80 Parliament members, few Ministers, Board members,</a:t>
            </a:r>
          </a:p>
          <a:p>
            <a:pPr lvl="1"/>
            <a:r>
              <a:rPr lang="en-GB" sz="4000" b="1" dirty="0" smtClean="0">
                <a:solidFill>
                  <a:srgbClr val="00B050"/>
                </a:solidFill>
              </a:rPr>
              <a:t>Trained and certified 5 consultants at Basic level and 5 at Intermediate level</a:t>
            </a:r>
          </a:p>
          <a:p>
            <a:pPr lvl="1"/>
            <a:r>
              <a:rPr lang="en-GB" sz="4000" b="1" dirty="0" smtClean="0">
                <a:solidFill>
                  <a:srgbClr val="00B050"/>
                </a:solidFill>
              </a:rPr>
              <a:t>Trained 7 private consultants</a:t>
            </a:r>
          </a:p>
          <a:p>
            <a:endParaRPr lang="en-GB" sz="4400" dirty="0" smtClean="0"/>
          </a:p>
          <a:p>
            <a:pPr lvl="1"/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08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16024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GB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Best experience from all</a:t>
            </a:r>
            <a:br>
              <a:rPr lang="en-GB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</a:br>
            <a:endParaRPr lang="en-GB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5433467"/>
          </a:xfrm>
        </p:spPr>
        <p:txBody>
          <a:bodyPr>
            <a:no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Popularization of QPI 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/Kaizen achievements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to Parliament members, Ministers, Board of Directors, 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CEOs;</a:t>
            </a:r>
            <a:endParaRPr lang="en-GB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Sensitization Seminars on Kaizen to Institutional Reps. , Provinces, Women engaged in MSEs, </a:t>
            </a:r>
            <a:r>
              <a:rPr lang="en-GB" sz="2400" b="1" dirty="0" err="1" smtClean="0">
                <a:solidFill>
                  <a:schemeClr val="accent3">
                    <a:lumMod val="50000"/>
                  </a:schemeClr>
                </a:solidFill>
              </a:rPr>
              <a:t>etc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en-GB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Youth Convention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 marL="57150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Remote 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training and consulting using Microsoft team, e-learning and digital 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platform;</a:t>
            </a:r>
            <a:endParaRPr lang="en-GB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571500" indent="-514350">
              <a:buFont typeface="+mj-lt"/>
              <a:buAutoNum type="arabicPeriod"/>
            </a:pP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Virtual Conventions, QPI competitions and conferring 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awards;</a:t>
            </a:r>
            <a:endParaRPr lang="en-GB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571500" indent="-514350">
              <a:buFont typeface="+mj-lt"/>
              <a:buAutoNum type="arabicPeriod"/>
            </a:pP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Local networking and collaboration with donors to sponsor Kaizen 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activities;</a:t>
            </a:r>
            <a:endParaRPr lang="en-GB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571500" indent="-514350">
              <a:buFont typeface="+mj-lt"/>
              <a:buAutoNum type="arabicPeriod"/>
            </a:pP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Test piloting Kaizen 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commercialization;</a:t>
            </a:r>
            <a:endParaRPr lang="en-GB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571500" indent="-514350">
              <a:buFont typeface="+mj-lt"/>
              <a:buAutoNum type="arabicPeriod"/>
            </a:pP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Training consultants both public and 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private;</a:t>
            </a:r>
            <a:endParaRPr lang="en-GB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571500" indent="-514350">
              <a:buFont typeface="+mj-lt"/>
              <a:buAutoNum type="arabicPeriod"/>
            </a:pP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Reaching out Women and Youth through sensitization and conventions.</a:t>
            </a:r>
          </a:p>
          <a:p>
            <a:pPr marL="742950" indent="-742950">
              <a:buFont typeface="+mj-lt"/>
              <a:buAutoNum type="arabicPeriod"/>
            </a:pPr>
            <a:endParaRPr lang="en-GB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864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562074"/>
          </a:xfrm>
        </p:spPr>
        <p:txBody>
          <a:bodyPr>
            <a:noAutofit/>
          </a:bodyPr>
          <a:lstStyle/>
          <a:p>
            <a:r>
              <a:rPr lang="en-GB" sz="5400" dirty="0" smtClean="0">
                <a:solidFill>
                  <a:srgbClr val="FF0000"/>
                </a:solidFill>
              </a:rPr>
              <a:t>Challenges 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FF0000"/>
                </a:solidFill>
              </a:rPr>
              <a:t>Continuing effect of COVID Pandemic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FF0000"/>
                </a:solidFill>
              </a:rPr>
              <a:t>Limitation of fund for follow-up and support post-Kaizen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FF0000"/>
                </a:solidFill>
              </a:rPr>
              <a:t>Challenges of Kaizen commercialization in fixing fees and standardization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FF0000"/>
                </a:solidFill>
              </a:rPr>
              <a:t>Reluctance of companies to join Kaizen activities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Message to AKI-AP Secretariat:</a:t>
            </a:r>
          </a:p>
          <a:p>
            <a:pPr marL="0" indent="0">
              <a:buNone/>
            </a:pPr>
            <a:endParaRPr lang="en-GB" sz="11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BNPC called for help to design Kaizen curriculum and consultant citification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58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Thanks </a:t>
            </a:r>
            <a:endParaRPr lang="en-GB" sz="1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68800" y="32258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55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634082"/>
          </a:xfrm>
        </p:spPr>
        <p:txBody>
          <a:bodyPr>
            <a:noAutofit/>
          </a:bodyPr>
          <a:lstStyle/>
          <a:p>
            <a:pPr algn="l"/>
            <a:r>
              <a:rPr lang="en-GB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General </a:t>
            </a:r>
            <a:r>
              <a:rPr lang="en-GB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Background: </a:t>
            </a:r>
            <a:br>
              <a:rPr lang="en-GB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Six Successes Factors― Adopted from Mr </a:t>
            </a:r>
            <a:r>
              <a:rPr lang="en-GB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Kimiaki</a:t>
            </a:r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Jin Presentation</a:t>
            </a:r>
            <a:endParaRPr lang="en-GB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47260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National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commitments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at all levels;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Institutional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infrastructure suitable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for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QPI/Kaizen movement;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Grass-root levels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awareness raising and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participation;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Standardized training and consulting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programs;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Industry-academia-government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partnership;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Development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of private sector capability to sustain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QPI/Kaizen movement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en-GB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48287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Alignments of the  </a:t>
            </a:r>
            <a:r>
              <a:rPr lang="en-GB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Success Factors </a:t>
            </a:r>
            <a:r>
              <a:rPr lang="en-GB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with</a:t>
            </a:r>
            <a:r>
              <a:rPr lang="en-GB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AKI</a:t>
            </a:r>
            <a:endParaRPr lang="en-GB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405660"/>
              </p:ext>
            </p:extLst>
          </p:nvPr>
        </p:nvGraphicFramePr>
        <p:xfrm>
          <a:off x="179512" y="836613"/>
          <a:ext cx="8856984" cy="60171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6464"/>
                <a:gridCol w="3096344"/>
                <a:gridCol w="1584176"/>
              </a:tblGrid>
              <a:tr h="492638">
                <a:tc>
                  <a:txBody>
                    <a:bodyPr/>
                    <a:lstStyle/>
                    <a:p>
                      <a:r>
                        <a:rPr lang="en-GB" sz="2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The </a:t>
                      </a:r>
                      <a:r>
                        <a:rPr lang="en-GB" sz="2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Key </a:t>
                      </a:r>
                      <a:r>
                        <a:rPr lang="en-GB" sz="2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Success Factors </a:t>
                      </a:r>
                      <a:endParaRPr lang="en-GB" sz="22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AKI Strategic Activities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 smtClean="0">
                          <a:solidFill>
                            <a:srgbClr val="7030A0"/>
                          </a:solidFill>
                        </a:rPr>
                        <a:t>WGs</a:t>
                      </a:r>
                      <a:endParaRPr lang="en-GB" sz="2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55378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National commitments for quality and productivity movement</a:t>
                      </a:r>
                      <a:endParaRPr lang="en-GB" sz="22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Advocacy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endParaRPr lang="en-GB" sz="2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WG IV</a:t>
                      </a:r>
                      <a:endParaRPr lang="en-GB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47004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Grass-roots awareness raising and participation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55378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Institutional infrastructure for quality and productivity movement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Establishing</a:t>
                      </a:r>
                      <a:r>
                        <a:rPr lang="en-GB" sz="2400" b="1" baseline="0" dirty="0" smtClean="0">
                          <a:solidFill>
                            <a:srgbClr val="7030A0"/>
                          </a:solidFill>
                        </a:rPr>
                        <a:t> and 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Strengthening COE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WG V</a:t>
                      </a:r>
                    </a:p>
                    <a:p>
                      <a:endParaRPr lang="en-GB" sz="2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WG I &amp; III</a:t>
                      </a:r>
                      <a:endParaRPr lang="en-GB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22109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Development of private sector capability </a:t>
                      </a:r>
                      <a:r>
                        <a:rPr lang="en-US" sz="2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n-US" sz="22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86748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Standardized training and consulting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Standardizing </a:t>
                      </a:r>
                      <a:r>
                        <a:rPr lang="en-GB" sz="2400" b="1" i="1" dirty="0" smtClean="0">
                          <a:solidFill>
                            <a:srgbClr val="7030A0"/>
                          </a:solidFill>
                        </a:rPr>
                        <a:t>Kaizen 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activities in Arica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 smtClean="0">
                          <a:solidFill>
                            <a:srgbClr val="7030A0"/>
                          </a:solidFill>
                        </a:rPr>
                        <a:t>WG II</a:t>
                      </a:r>
                      <a:endParaRPr lang="en-GB" sz="2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83804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Industry-academia-government partnership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Networking 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WG II &amp; IV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85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18058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Major Focuses of </a:t>
            </a:r>
            <a:r>
              <a:rPr lang="en-GB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GB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AKI-AP 2021-2025</a:t>
            </a:r>
            <a:endParaRPr lang="en-GB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036496" cy="604867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Encouraging countries to produce tangible and intangible results that could convince the political leaders, policy makers, industrialists and the </a:t>
            </a: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academia;</a:t>
            </a:r>
            <a:endParaRPr lang="en-GB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Producing capable QPI/Kaizen consultants that could bring difference in their training and consultancy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Establishing and strengthening QPI/Kaizen COE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Institutionalizing and Africanizing  AKAC &amp; AKA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Promoting</a:t>
            </a: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‘</a:t>
            </a:r>
            <a:r>
              <a:rPr lang="en-GB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AfriKaizen</a:t>
            </a:r>
            <a:r>
              <a:rPr lang="en-GB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’</a:t>
            </a: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―through strengthening </a:t>
            </a: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global and continental networking and </a:t>
            </a: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WGs </a:t>
            </a: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Activities</a:t>
            </a: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GB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172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850106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is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AfriKaizen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Promoting Africanized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Translative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Adaptation 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Process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(CUSTOMIZATION)―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Why?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en-GB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Growing-up </a:t>
            </a:r>
            <a:r>
              <a:rPr lang="en-GB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start-ups;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Promoting </a:t>
            </a:r>
            <a:r>
              <a:rPr lang="en-GB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MSEs,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Global competitiveness of MLEs,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Cultivating 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‘YES WE CAN’ Mind-set at all levels― </a:t>
            </a:r>
            <a:r>
              <a:rPr lang="en-GB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industrialist, workers and 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management;</a:t>
            </a:r>
            <a:endParaRPr lang="en-GB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Producing capable and change oriented future business leadership;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Developing the capacity of converting  challenges into opportunities</a:t>
            </a:r>
            <a:r>
              <a:rPr lang="en-GB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endParaRPr lang="en-GB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47066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5386610"/>
          </a:xfrm>
        </p:spPr>
        <p:txBody>
          <a:bodyPr>
            <a:normAutofit fontScale="90000"/>
          </a:bodyPr>
          <a:lstStyle/>
          <a:p>
            <a:r>
              <a:rPr lang="en-GB" sz="6600" b="1" dirty="0" smtClean="0">
                <a:solidFill>
                  <a:srgbClr val="00B050"/>
                </a:solidFill>
              </a:rPr>
              <a:t>The Current Country </a:t>
            </a:r>
            <a:r>
              <a:rPr lang="en-GB" sz="6600" b="1" dirty="0" smtClean="0">
                <a:solidFill>
                  <a:srgbClr val="00B050"/>
                </a:solidFill>
              </a:rPr>
              <a:t>Status in Brief</a:t>
            </a:r>
            <a:r>
              <a:rPr lang="en-GB" sz="6600" b="1" dirty="0" smtClean="0">
                <a:solidFill>
                  <a:srgbClr val="00B050"/>
                </a:solidFill>
              </a:rPr>
              <a:t/>
            </a:r>
            <a:br>
              <a:rPr lang="en-GB" sz="6600" b="1" dirty="0" smtClean="0">
                <a:solidFill>
                  <a:srgbClr val="00B050"/>
                </a:solidFill>
              </a:rPr>
            </a:br>
            <a:r>
              <a:rPr lang="en-GB" sz="6600" b="1" dirty="0" smtClean="0">
                <a:solidFill>
                  <a:srgbClr val="00B050"/>
                </a:solidFill>
              </a:rPr>
              <a:t/>
            </a:r>
            <a:br>
              <a:rPr lang="en-GB" sz="6600" b="1" dirty="0" smtClean="0">
                <a:solidFill>
                  <a:srgbClr val="00B050"/>
                </a:solidFill>
              </a:rPr>
            </a:br>
            <a:r>
              <a:rPr lang="en-GB" sz="4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</a:t>
            </a:r>
            <a:r>
              <a:rPr lang="en-GB" sz="4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Case </a:t>
            </a:r>
            <a:r>
              <a:rPr lang="en-GB" sz="4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 </a:t>
            </a:r>
            <a:r>
              <a:rPr lang="en-GB" sz="4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Six</a:t>
            </a:r>
            <a:r>
              <a:rPr lang="en-GB" sz="4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Reporting Countries</a:t>
            </a:r>
            <a:br>
              <a:rPr lang="en-GB" sz="4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GB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GB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GB" sz="4000" b="1" dirty="0" smtClean="0">
                <a:solidFill>
                  <a:srgbClr val="00B050"/>
                </a:solidFill>
              </a:rPr>
              <a:t>Zambia (</a:t>
            </a:r>
            <a:r>
              <a:rPr lang="en-GB" sz="4000" b="1" dirty="0" err="1" smtClean="0">
                <a:solidFill>
                  <a:srgbClr val="00B050"/>
                </a:solidFill>
              </a:rPr>
              <a:t>KiZ</a:t>
            </a:r>
            <a:r>
              <a:rPr lang="en-GB" sz="4000" b="1" dirty="0" smtClean="0">
                <a:solidFill>
                  <a:srgbClr val="00B050"/>
                </a:solidFill>
              </a:rPr>
              <a:t>), Ghana (NBSSI), Botswana (BNPC), South Africa (AIDC), Mauritius (NPCC), Ethiopia (EKI)</a:t>
            </a:r>
            <a:endParaRPr lang="en-GB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8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Beneficiaries of Kaizen</a:t>
            </a:r>
            <a:endParaRPr lang="en-GB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Managers                                             831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Workers                                              4089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MSMEs                                                 720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LEs                                                         100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Model Companies created                     6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QCCs established                                 260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Trained Consultants                              48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7397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Sample Country Experiences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21744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Mauritius (NPCC)</a:t>
            </a:r>
          </a:p>
          <a:p>
            <a:pPr lvl="1"/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Youth training on leadership, innovation and productivity,</a:t>
            </a:r>
          </a:p>
          <a:p>
            <a:pPr lvl="1"/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Youth convention</a:t>
            </a:r>
          </a:p>
          <a:p>
            <a:pPr lvl="1"/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National convention on quality and productivity for 51 projects and 4 Gold Awardees.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Ghana (NBSSI)</a:t>
            </a:r>
          </a:p>
          <a:p>
            <a:pPr lvl="1"/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About 182 women MSEs sensitized on Kaizen through Webinar</a:t>
            </a:r>
          </a:p>
          <a:p>
            <a:pPr lvl="1"/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Collaboration with donors to sponsor Kaizen activities</a:t>
            </a:r>
          </a:p>
          <a:p>
            <a:pPr lvl="1"/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Test piloting for Kaizen commercialization.</a:t>
            </a:r>
          </a:p>
          <a:p>
            <a:pPr lvl="1"/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Creating local network with different development projects, programs, associations, UN organizations</a:t>
            </a:r>
          </a:p>
          <a:p>
            <a:pPr lvl="1"/>
            <a:endParaRPr lang="en-GB" sz="2400" b="1" dirty="0" smtClean="0"/>
          </a:p>
          <a:p>
            <a:pPr lvl="1"/>
            <a:endParaRPr lang="en-GB" sz="2400" b="1" dirty="0" smtClean="0"/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5543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2"/>
            <a:ext cx="8579296" cy="600953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sz="3000" b="1" dirty="0" smtClean="0">
                <a:solidFill>
                  <a:schemeClr val="accent3">
                    <a:lumMod val="50000"/>
                  </a:schemeClr>
                </a:solidFill>
              </a:rPr>
              <a:t>Zambia (</a:t>
            </a:r>
            <a:r>
              <a:rPr lang="en-GB" sz="3000" b="1" dirty="0" err="1" smtClean="0">
                <a:solidFill>
                  <a:schemeClr val="accent3">
                    <a:lumMod val="50000"/>
                  </a:schemeClr>
                </a:solidFill>
              </a:rPr>
              <a:t>KiZ</a:t>
            </a:r>
            <a:r>
              <a:rPr lang="en-GB" sz="30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GB" sz="3000" b="1" dirty="0" smtClean="0">
                <a:solidFill>
                  <a:schemeClr val="accent3">
                    <a:lumMod val="50000"/>
                  </a:schemeClr>
                </a:solidFill>
              </a:rPr>
              <a:t>3 Kaizen sensitization seminars for provinces</a:t>
            </a:r>
          </a:p>
          <a:p>
            <a:pPr lvl="1"/>
            <a:r>
              <a:rPr lang="en-GB" sz="3000" b="1" dirty="0" smtClean="0">
                <a:solidFill>
                  <a:schemeClr val="accent3">
                    <a:lumMod val="50000"/>
                  </a:schemeClr>
                </a:solidFill>
              </a:rPr>
              <a:t>Trained 4 consultant at level 3 and 6 at level 4</a:t>
            </a:r>
          </a:p>
          <a:p>
            <a:pPr lvl="1"/>
            <a:r>
              <a:rPr lang="en-GB" sz="3000" b="1" dirty="0" smtClean="0">
                <a:solidFill>
                  <a:schemeClr val="accent3">
                    <a:lumMod val="50000"/>
                  </a:schemeClr>
                </a:solidFill>
              </a:rPr>
              <a:t>Trained 3 external consultants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sz="3000" b="1" dirty="0" smtClean="0">
                <a:solidFill>
                  <a:srgbClr val="00B050"/>
                </a:solidFill>
              </a:rPr>
              <a:t>Botswana (BNPC)</a:t>
            </a:r>
          </a:p>
          <a:p>
            <a:pPr lvl="1"/>
            <a:r>
              <a:rPr lang="en-GB" sz="3000" b="1" dirty="0" smtClean="0">
                <a:solidFill>
                  <a:srgbClr val="00B050"/>
                </a:solidFill>
              </a:rPr>
              <a:t>Awareness training with the use of Microsoft team</a:t>
            </a:r>
          </a:p>
          <a:p>
            <a:pPr lvl="1"/>
            <a:r>
              <a:rPr lang="en-GB" sz="3000" b="1" dirty="0" smtClean="0">
                <a:solidFill>
                  <a:srgbClr val="00B050"/>
                </a:solidFill>
              </a:rPr>
              <a:t>Use of e-learning platform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sz="3000" b="1" dirty="0" smtClean="0">
                <a:solidFill>
                  <a:srgbClr val="0070C0"/>
                </a:solidFill>
              </a:rPr>
              <a:t>South Africa (AIDC)</a:t>
            </a:r>
          </a:p>
          <a:p>
            <a:pPr lvl="1"/>
            <a:r>
              <a:rPr lang="en-GB" sz="3000" b="1" dirty="0" smtClean="0">
                <a:solidFill>
                  <a:srgbClr val="0070C0"/>
                </a:solidFill>
              </a:rPr>
              <a:t>Developed online training on Standard </a:t>
            </a:r>
            <a:r>
              <a:rPr lang="en-GB" sz="3000" b="1" dirty="0">
                <a:solidFill>
                  <a:srgbClr val="0070C0"/>
                </a:solidFill>
              </a:rPr>
              <a:t>W</a:t>
            </a:r>
            <a:r>
              <a:rPr lang="en-GB" sz="3000" b="1" dirty="0" smtClean="0">
                <a:solidFill>
                  <a:srgbClr val="0070C0"/>
                </a:solidFill>
              </a:rPr>
              <a:t>ork for Workshops</a:t>
            </a:r>
          </a:p>
          <a:p>
            <a:pPr marL="0" indent="0">
              <a:buNone/>
            </a:pPr>
            <a:endParaRPr lang="en-GB" sz="3000" b="1" dirty="0" smtClean="0"/>
          </a:p>
          <a:p>
            <a:endParaRPr lang="en-GB" sz="3000" b="1" dirty="0" smtClean="0"/>
          </a:p>
          <a:p>
            <a:endParaRPr lang="en-GB" sz="3000" b="1" dirty="0"/>
          </a:p>
        </p:txBody>
      </p:sp>
    </p:spTree>
    <p:extLst>
      <p:ext uri="{BB962C8B-B14F-4D97-AF65-F5344CB8AC3E}">
        <p14:creationId xmlns:p14="http://schemas.microsoft.com/office/powerpoint/2010/main" val="213700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</TotalTime>
  <Words>572</Words>
  <Application>Microsoft Office PowerPoint</Application>
  <PresentationFormat>On-screen Show (4:3)</PresentationFormat>
  <Paragraphs>101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Reiterating AKI-AP 2021-2025 and brief review of 2021 activities AKAC August/2021</vt:lpstr>
      <vt:lpstr>General Background:  The Six Successes Factors― Adopted from Mr Kimiaki Jin Presentation</vt:lpstr>
      <vt:lpstr>The Alignments of the  Success Factors with AKI</vt:lpstr>
      <vt:lpstr>Major Focuses of  AKI-AP 2021-2025</vt:lpstr>
      <vt:lpstr> What is AfriKaizen:  Promoting Africanized Translative Adaptation Process (CUSTOMIZATION)―Why? </vt:lpstr>
      <vt:lpstr>The Current Country Status in Brief  The Case of Six Reporting Countries  Zambia (KiZ), Ghana (NBSSI), Botswana (BNPC), South Africa (AIDC), Mauritius (NPCC), Ethiopia (EKI)</vt:lpstr>
      <vt:lpstr>Beneficiaries of Kaizen</vt:lpstr>
      <vt:lpstr>Sample Country Experiences</vt:lpstr>
      <vt:lpstr>PowerPoint Presentation</vt:lpstr>
      <vt:lpstr>PowerPoint Presentation</vt:lpstr>
      <vt:lpstr>Best experience from all </vt:lpstr>
      <vt:lpstr>Challenges </vt:lpstr>
      <vt:lpstr>PowerPoint Presentation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Framework for Productivity Movement (Around the 1980s) Cmpiled by Izumi Ohno,</dc:title>
  <dc:creator>Getahun Tadesse</dc:creator>
  <cp:lastModifiedBy>Getahun Tadesse</cp:lastModifiedBy>
  <cp:revision>57</cp:revision>
  <dcterms:created xsi:type="dcterms:W3CDTF">2021-07-26T10:40:35Z</dcterms:created>
  <dcterms:modified xsi:type="dcterms:W3CDTF">2021-08-16T12:37:35Z</dcterms:modified>
</cp:coreProperties>
</file>