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6" r:id="rId2"/>
    <p:sldId id="258" r:id="rId3"/>
    <p:sldId id="315" r:id="rId4"/>
    <p:sldId id="322" r:id="rId5"/>
    <p:sldId id="323" r:id="rId6"/>
    <p:sldId id="325" r:id="rId7"/>
    <p:sldId id="345" r:id="rId8"/>
    <p:sldId id="326" r:id="rId9"/>
    <p:sldId id="272" r:id="rId10"/>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3148"/>
    <a:srgbClr val="391123"/>
    <a:srgbClr val="54263C"/>
    <a:srgbClr val="6E513F"/>
    <a:srgbClr val="672E7E"/>
    <a:srgbClr val="ED7D31"/>
    <a:srgbClr val="259B41"/>
    <a:srgbClr val="868686"/>
    <a:srgbClr val="9B476F"/>
    <a:srgbClr val="1E803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9B420A-0321-4D47-8471-48CFF2C4FE0B}" v="8" dt="2021-06-10T08:00:21.7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607" y="-7"/>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biola Shomang" userId="a575304b-b68d-4148-8fd4-f2b7a7f3137c" providerId="ADAL" clId="{9A9B420A-0321-4D47-8471-48CFF2C4FE0B}"/>
    <pc:docChg chg="undo custSel modSld">
      <pc:chgData name="Abiola Shomang" userId="a575304b-b68d-4148-8fd4-f2b7a7f3137c" providerId="ADAL" clId="{9A9B420A-0321-4D47-8471-48CFF2C4FE0B}" dt="2021-06-10T08:00:34.214" v="39" actId="1076"/>
      <pc:docMkLst>
        <pc:docMk/>
      </pc:docMkLst>
      <pc:sldChg chg="addSp delSp modSp mod">
        <pc:chgData name="Abiola Shomang" userId="a575304b-b68d-4148-8fd4-f2b7a7f3137c" providerId="ADAL" clId="{9A9B420A-0321-4D47-8471-48CFF2C4FE0B}" dt="2021-06-10T07:58:41.126" v="14"/>
        <pc:sldMkLst>
          <pc:docMk/>
          <pc:sldMk cId="2914885582" sldId="258"/>
        </pc:sldMkLst>
        <pc:spChg chg="mod">
          <ac:chgData name="Abiola Shomang" userId="a575304b-b68d-4148-8fd4-f2b7a7f3137c" providerId="ADAL" clId="{9A9B420A-0321-4D47-8471-48CFF2C4FE0B}" dt="2021-06-10T07:25:26.783" v="12" actId="207"/>
          <ac:spMkLst>
            <pc:docMk/>
            <pc:sldMk cId="2914885582" sldId="258"/>
            <ac:spMk id="3" creationId="{00000000-0000-0000-0000-000000000000}"/>
          </ac:spMkLst>
        </pc:spChg>
        <pc:picChg chg="del">
          <ac:chgData name="Abiola Shomang" userId="a575304b-b68d-4148-8fd4-f2b7a7f3137c" providerId="ADAL" clId="{9A9B420A-0321-4D47-8471-48CFF2C4FE0B}" dt="2021-06-10T07:58:37.604" v="13" actId="478"/>
          <ac:picMkLst>
            <pc:docMk/>
            <pc:sldMk cId="2914885582" sldId="258"/>
            <ac:picMk id="4" creationId="{A8B094DE-286B-264F-9212-7B145CA69279}"/>
          </ac:picMkLst>
        </pc:picChg>
        <pc:picChg chg="add mod">
          <ac:chgData name="Abiola Shomang" userId="a575304b-b68d-4148-8fd4-f2b7a7f3137c" providerId="ADAL" clId="{9A9B420A-0321-4D47-8471-48CFF2C4FE0B}" dt="2021-06-10T07:58:41.126" v="14"/>
          <ac:picMkLst>
            <pc:docMk/>
            <pc:sldMk cId="2914885582" sldId="258"/>
            <ac:picMk id="11" creationId="{FDF84EE3-70B4-4540-9A05-3F873F078257}"/>
          </ac:picMkLst>
        </pc:picChg>
        <pc:picChg chg="add mod">
          <ac:chgData name="Abiola Shomang" userId="a575304b-b68d-4148-8fd4-f2b7a7f3137c" providerId="ADAL" clId="{9A9B420A-0321-4D47-8471-48CFF2C4FE0B}" dt="2021-06-10T07:58:41.126" v="14"/>
          <ac:picMkLst>
            <pc:docMk/>
            <pc:sldMk cId="2914885582" sldId="258"/>
            <ac:picMk id="12" creationId="{22703FE5-8A9D-450B-8BB4-47DC61F829AC}"/>
          </ac:picMkLst>
        </pc:picChg>
      </pc:sldChg>
      <pc:sldChg chg="addSp delSp modSp mod">
        <pc:chgData name="Abiola Shomang" userId="a575304b-b68d-4148-8fd4-f2b7a7f3137c" providerId="ADAL" clId="{9A9B420A-0321-4D47-8471-48CFF2C4FE0B}" dt="2021-06-10T07:58:47.738" v="17"/>
        <pc:sldMkLst>
          <pc:docMk/>
          <pc:sldMk cId="2344043106" sldId="315"/>
        </pc:sldMkLst>
        <pc:spChg chg="mod">
          <ac:chgData name="Abiola Shomang" userId="a575304b-b68d-4148-8fd4-f2b7a7f3137c" providerId="ADAL" clId="{9A9B420A-0321-4D47-8471-48CFF2C4FE0B}" dt="2021-06-10T07:58:41.518" v="15" actId="27636"/>
          <ac:spMkLst>
            <pc:docMk/>
            <pc:sldMk cId="2344043106" sldId="315"/>
            <ac:spMk id="3" creationId="{00000000-0000-0000-0000-000000000000}"/>
          </ac:spMkLst>
        </pc:spChg>
        <pc:picChg chg="del">
          <ac:chgData name="Abiola Shomang" userId="a575304b-b68d-4148-8fd4-f2b7a7f3137c" providerId="ADAL" clId="{9A9B420A-0321-4D47-8471-48CFF2C4FE0B}" dt="2021-06-10T07:58:44.641" v="16" actId="478"/>
          <ac:picMkLst>
            <pc:docMk/>
            <pc:sldMk cId="2344043106" sldId="315"/>
            <ac:picMk id="4" creationId="{A8B094DE-286B-264F-9212-7B145CA69279}"/>
          </ac:picMkLst>
        </pc:picChg>
        <pc:picChg chg="add mod">
          <ac:chgData name="Abiola Shomang" userId="a575304b-b68d-4148-8fd4-f2b7a7f3137c" providerId="ADAL" clId="{9A9B420A-0321-4D47-8471-48CFF2C4FE0B}" dt="2021-06-10T07:58:47.738" v="17"/>
          <ac:picMkLst>
            <pc:docMk/>
            <pc:sldMk cId="2344043106" sldId="315"/>
            <ac:picMk id="11" creationId="{4D3753F4-3D14-4090-B283-6D72435AB859}"/>
          </ac:picMkLst>
        </pc:picChg>
        <pc:picChg chg="add mod">
          <ac:chgData name="Abiola Shomang" userId="a575304b-b68d-4148-8fd4-f2b7a7f3137c" providerId="ADAL" clId="{9A9B420A-0321-4D47-8471-48CFF2C4FE0B}" dt="2021-06-10T07:58:47.738" v="17"/>
          <ac:picMkLst>
            <pc:docMk/>
            <pc:sldMk cId="2344043106" sldId="315"/>
            <ac:picMk id="12" creationId="{1E0464CD-89B6-4192-8E05-973D5787C0DC}"/>
          </ac:picMkLst>
        </pc:picChg>
      </pc:sldChg>
      <pc:sldChg chg="addSp delSp modSp mod">
        <pc:chgData name="Abiola Shomang" userId="a575304b-b68d-4148-8fd4-f2b7a7f3137c" providerId="ADAL" clId="{9A9B420A-0321-4D47-8471-48CFF2C4FE0B}" dt="2021-06-10T07:59:19.636" v="25" actId="1076"/>
        <pc:sldMkLst>
          <pc:docMk/>
          <pc:sldMk cId="523992984" sldId="322"/>
        </pc:sldMkLst>
        <pc:spChg chg="mod">
          <ac:chgData name="Abiola Shomang" userId="a575304b-b68d-4148-8fd4-f2b7a7f3137c" providerId="ADAL" clId="{9A9B420A-0321-4D47-8471-48CFF2C4FE0B}" dt="2021-06-10T07:59:07.379" v="21" actId="14100"/>
          <ac:spMkLst>
            <pc:docMk/>
            <pc:sldMk cId="523992984" sldId="322"/>
            <ac:spMk id="10" creationId="{00000000-0000-0000-0000-000000000000}"/>
          </ac:spMkLst>
        </pc:spChg>
        <pc:graphicFrameChg chg="mod modGraphic">
          <ac:chgData name="Abiola Shomang" userId="a575304b-b68d-4148-8fd4-f2b7a7f3137c" providerId="ADAL" clId="{9A9B420A-0321-4D47-8471-48CFF2C4FE0B}" dt="2021-06-10T07:14:46.996" v="10" actId="207"/>
          <ac:graphicFrameMkLst>
            <pc:docMk/>
            <pc:sldMk cId="523992984" sldId="322"/>
            <ac:graphicFrameMk id="2" creationId="{00000000-0000-0000-0000-000000000000}"/>
          </ac:graphicFrameMkLst>
        </pc:graphicFrameChg>
        <pc:picChg chg="del">
          <ac:chgData name="Abiola Shomang" userId="a575304b-b68d-4148-8fd4-f2b7a7f3137c" providerId="ADAL" clId="{9A9B420A-0321-4D47-8471-48CFF2C4FE0B}" dt="2021-06-10T07:58:51.654" v="18" actId="478"/>
          <ac:picMkLst>
            <pc:docMk/>
            <pc:sldMk cId="523992984" sldId="322"/>
            <ac:picMk id="4" creationId="{A8B094DE-286B-264F-9212-7B145CA69279}"/>
          </ac:picMkLst>
        </pc:picChg>
        <pc:picChg chg="add del mod">
          <ac:chgData name="Abiola Shomang" userId="a575304b-b68d-4148-8fd4-f2b7a7f3137c" providerId="ADAL" clId="{9A9B420A-0321-4D47-8471-48CFF2C4FE0B}" dt="2021-06-10T07:59:12.070" v="22" actId="478"/>
          <ac:picMkLst>
            <pc:docMk/>
            <pc:sldMk cId="523992984" sldId="322"/>
            <ac:picMk id="11" creationId="{84883C01-8C95-4C8E-9AF2-B4B310D078B8}"/>
          </ac:picMkLst>
        </pc:picChg>
        <pc:picChg chg="add del mod">
          <ac:chgData name="Abiola Shomang" userId="a575304b-b68d-4148-8fd4-f2b7a7f3137c" providerId="ADAL" clId="{9A9B420A-0321-4D47-8471-48CFF2C4FE0B}" dt="2021-06-10T07:59:13.452" v="23" actId="478"/>
          <ac:picMkLst>
            <pc:docMk/>
            <pc:sldMk cId="523992984" sldId="322"/>
            <ac:picMk id="12" creationId="{D33EB5A9-6B92-4DF7-8674-DB57A67AA9AC}"/>
          </ac:picMkLst>
        </pc:picChg>
        <pc:picChg chg="add mod">
          <ac:chgData name="Abiola Shomang" userId="a575304b-b68d-4148-8fd4-f2b7a7f3137c" providerId="ADAL" clId="{9A9B420A-0321-4D47-8471-48CFF2C4FE0B}" dt="2021-06-10T07:59:19.636" v="25" actId="1076"/>
          <ac:picMkLst>
            <pc:docMk/>
            <pc:sldMk cId="523992984" sldId="322"/>
            <ac:picMk id="13" creationId="{5181523D-F3E6-42E8-A396-7186BB2DBCFA}"/>
          </ac:picMkLst>
        </pc:picChg>
        <pc:picChg chg="add mod">
          <ac:chgData name="Abiola Shomang" userId="a575304b-b68d-4148-8fd4-f2b7a7f3137c" providerId="ADAL" clId="{9A9B420A-0321-4D47-8471-48CFF2C4FE0B}" dt="2021-06-10T07:59:19.636" v="25" actId="1076"/>
          <ac:picMkLst>
            <pc:docMk/>
            <pc:sldMk cId="523992984" sldId="322"/>
            <ac:picMk id="14" creationId="{145729A3-50E1-4F08-9EE3-B01C2E5A6C35}"/>
          </ac:picMkLst>
        </pc:picChg>
      </pc:sldChg>
      <pc:sldChg chg="addSp delSp modSp mod">
        <pc:chgData name="Abiola Shomang" userId="a575304b-b68d-4148-8fd4-f2b7a7f3137c" providerId="ADAL" clId="{9A9B420A-0321-4D47-8471-48CFF2C4FE0B}" dt="2021-06-10T07:59:29.307" v="27"/>
        <pc:sldMkLst>
          <pc:docMk/>
          <pc:sldMk cId="1581263410" sldId="323"/>
        </pc:sldMkLst>
        <pc:graphicFrameChg chg="modGraphic">
          <ac:chgData name="Abiola Shomang" userId="a575304b-b68d-4148-8fd4-f2b7a7f3137c" providerId="ADAL" clId="{9A9B420A-0321-4D47-8471-48CFF2C4FE0B}" dt="2021-06-10T07:14:00.150" v="5" actId="207"/>
          <ac:graphicFrameMkLst>
            <pc:docMk/>
            <pc:sldMk cId="1581263410" sldId="323"/>
            <ac:graphicFrameMk id="2" creationId="{00000000-0000-0000-0000-000000000000}"/>
          </ac:graphicFrameMkLst>
        </pc:graphicFrameChg>
        <pc:picChg chg="del">
          <ac:chgData name="Abiola Shomang" userId="a575304b-b68d-4148-8fd4-f2b7a7f3137c" providerId="ADAL" clId="{9A9B420A-0321-4D47-8471-48CFF2C4FE0B}" dt="2021-06-10T07:59:24.198" v="26" actId="478"/>
          <ac:picMkLst>
            <pc:docMk/>
            <pc:sldMk cId="1581263410" sldId="323"/>
            <ac:picMk id="4" creationId="{A8B094DE-286B-264F-9212-7B145CA69279}"/>
          </ac:picMkLst>
        </pc:picChg>
        <pc:picChg chg="add mod">
          <ac:chgData name="Abiola Shomang" userId="a575304b-b68d-4148-8fd4-f2b7a7f3137c" providerId="ADAL" clId="{9A9B420A-0321-4D47-8471-48CFF2C4FE0B}" dt="2021-06-10T07:59:29.307" v="27"/>
          <ac:picMkLst>
            <pc:docMk/>
            <pc:sldMk cId="1581263410" sldId="323"/>
            <ac:picMk id="11" creationId="{1D9A5611-CED3-4F8C-A4C6-7551A42B40FB}"/>
          </ac:picMkLst>
        </pc:picChg>
        <pc:picChg chg="add mod">
          <ac:chgData name="Abiola Shomang" userId="a575304b-b68d-4148-8fd4-f2b7a7f3137c" providerId="ADAL" clId="{9A9B420A-0321-4D47-8471-48CFF2C4FE0B}" dt="2021-06-10T07:59:29.307" v="27"/>
          <ac:picMkLst>
            <pc:docMk/>
            <pc:sldMk cId="1581263410" sldId="323"/>
            <ac:picMk id="12" creationId="{7AE4892A-97AE-4C5E-8E3C-CB4F9A29D441}"/>
          </ac:picMkLst>
        </pc:picChg>
      </pc:sldChg>
      <pc:sldChg chg="addSp delSp modSp mod">
        <pc:chgData name="Abiola Shomang" userId="a575304b-b68d-4148-8fd4-f2b7a7f3137c" providerId="ADAL" clId="{9A9B420A-0321-4D47-8471-48CFF2C4FE0B}" dt="2021-06-10T07:59:52.806" v="34"/>
        <pc:sldMkLst>
          <pc:docMk/>
          <pc:sldMk cId="3750066647" sldId="325"/>
        </pc:sldMkLst>
        <pc:spChg chg="mod">
          <ac:chgData name="Abiola Shomang" userId="a575304b-b68d-4148-8fd4-f2b7a7f3137c" providerId="ADAL" clId="{9A9B420A-0321-4D47-8471-48CFF2C4FE0B}" dt="2021-06-10T07:59:43.483" v="30" actId="14100"/>
          <ac:spMkLst>
            <pc:docMk/>
            <pc:sldMk cId="3750066647" sldId="325"/>
            <ac:spMk id="10" creationId="{00000000-0000-0000-0000-000000000000}"/>
          </ac:spMkLst>
        </pc:spChg>
        <pc:picChg chg="del">
          <ac:chgData name="Abiola Shomang" userId="a575304b-b68d-4148-8fd4-f2b7a7f3137c" providerId="ADAL" clId="{9A9B420A-0321-4D47-8471-48CFF2C4FE0B}" dt="2021-06-10T07:59:33.323" v="28" actId="478"/>
          <ac:picMkLst>
            <pc:docMk/>
            <pc:sldMk cId="3750066647" sldId="325"/>
            <ac:picMk id="4" creationId="{A8B094DE-286B-264F-9212-7B145CA69279}"/>
          </ac:picMkLst>
        </pc:picChg>
        <pc:picChg chg="add del mod">
          <ac:chgData name="Abiola Shomang" userId="a575304b-b68d-4148-8fd4-f2b7a7f3137c" providerId="ADAL" clId="{9A9B420A-0321-4D47-8471-48CFF2C4FE0B}" dt="2021-06-10T07:59:46.882" v="32" actId="478"/>
          <ac:picMkLst>
            <pc:docMk/>
            <pc:sldMk cId="3750066647" sldId="325"/>
            <ac:picMk id="11" creationId="{172AB639-9391-4DB8-B140-94FA8A0DED8D}"/>
          </ac:picMkLst>
        </pc:picChg>
        <pc:picChg chg="add del mod">
          <ac:chgData name="Abiola Shomang" userId="a575304b-b68d-4148-8fd4-f2b7a7f3137c" providerId="ADAL" clId="{9A9B420A-0321-4D47-8471-48CFF2C4FE0B}" dt="2021-06-10T07:59:48.141" v="33" actId="478"/>
          <ac:picMkLst>
            <pc:docMk/>
            <pc:sldMk cId="3750066647" sldId="325"/>
            <ac:picMk id="12" creationId="{9910D168-23B5-4767-B9D3-3174B703D1D0}"/>
          </ac:picMkLst>
        </pc:picChg>
        <pc:picChg chg="add mod">
          <ac:chgData name="Abiola Shomang" userId="a575304b-b68d-4148-8fd4-f2b7a7f3137c" providerId="ADAL" clId="{9A9B420A-0321-4D47-8471-48CFF2C4FE0B}" dt="2021-06-10T07:59:52.806" v="34"/>
          <ac:picMkLst>
            <pc:docMk/>
            <pc:sldMk cId="3750066647" sldId="325"/>
            <ac:picMk id="13" creationId="{AB3BD576-8195-44EF-9502-CBD87A418DED}"/>
          </ac:picMkLst>
        </pc:picChg>
        <pc:picChg chg="add mod">
          <ac:chgData name="Abiola Shomang" userId="a575304b-b68d-4148-8fd4-f2b7a7f3137c" providerId="ADAL" clId="{9A9B420A-0321-4D47-8471-48CFF2C4FE0B}" dt="2021-06-10T07:59:52.806" v="34"/>
          <ac:picMkLst>
            <pc:docMk/>
            <pc:sldMk cId="3750066647" sldId="325"/>
            <ac:picMk id="14" creationId="{96EB02A2-C751-4CE9-9240-9192DC2F9C10}"/>
          </ac:picMkLst>
        </pc:picChg>
      </pc:sldChg>
      <pc:sldChg chg="addSp delSp modSp mod">
        <pc:chgData name="Abiola Shomang" userId="a575304b-b68d-4148-8fd4-f2b7a7f3137c" providerId="ADAL" clId="{9A9B420A-0321-4D47-8471-48CFF2C4FE0B}" dt="2021-06-10T08:00:34.214" v="39" actId="1076"/>
        <pc:sldMkLst>
          <pc:docMk/>
          <pc:sldMk cId="931029323" sldId="326"/>
        </pc:sldMkLst>
        <pc:spChg chg="mod">
          <ac:chgData name="Abiola Shomang" userId="a575304b-b68d-4148-8fd4-f2b7a7f3137c" providerId="ADAL" clId="{9A9B420A-0321-4D47-8471-48CFF2C4FE0B}" dt="2021-06-10T08:00:34.214" v="39" actId="1076"/>
          <ac:spMkLst>
            <pc:docMk/>
            <pc:sldMk cId="931029323" sldId="326"/>
            <ac:spMk id="2" creationId="{00000000-0000-0000-0000-000000000000}"/>
          </ac:spMkLst>
        </pc:spChg>
        <pc:picChg chg="del">
          <ac:chgData name="Abiola Shomang" userId="a575304b-b68d-4148-8fd4-f2b7a7f3137c" providerId="ADAL" clId="{9A9B420A-0321-4D47-8471-48CFF2C4FE0B}" dt="2021-06-10T08:00:18.611" v="37" actId="478"/>
          <ac:picMkLst>
            <pc:docMk/>
            <pc:sldMk cId="931029323" sldId="326"/>
            <ac:picMk id="4" creationId="{A8B094DE-286B-264F-9212-7B145CA69279}"/>
          </ac:picMkLst>
        </pc:picChg>
        <pc:picChg chg="add mod">
          <ac:chgData name="Abiola Shomang" userId="a575304b-b68d-4148-8fd4-f2b7a7f3137c" providerId="ADAL" clId="{9A9B420A-0321-4D47-8471-48CFF2C4FE0B}" dt="2021-06-10T08:00:21.785" v="38"/>
          <ac:picMkLst>
            <pc:docMk/>
            <pc:sldMk cId="931029323" sldId="326"/>
            <ac:picMk id="11" creationId="{921378B6-3371-4D68-808E-605DC67A5425}"/>
          </ac:picMkLst>
        </pc:picChg>
        <pc:picChg chg="add mod">
          <ac:chgData name="Abiola Shomang" userId="a575304b-b68d-4148-8fd4-f2b7a7f3137c" providerId="ADAL" clId="{9A9B420A-0321-4D47-8471-48CFF2C4FE0B}" dt="2021-06-10T08:00:21.785" v="38"/>
          <ac:picMkLst>
            <pc:docMk/>
            <pc:sldMk cId="931029323" sldId="326"/>
            <ac:picMk id="12" creationId="{A767B167-2BBE-48E9-9BD3-A73F66B2DA30}"/>
          </ac:picMkLst>
        </pc:picChg>
      </pc:sldChg>
      <pc:sldChg chg="delSp mod">
        <pc:chgData name="Abiola Shomang" userId="a575304b-b68d-4148-8fd4-f2b7a7f3137c" providerId="ADAL" clId="{9A9B420A-0321-4D47-8471-48CFF2C4FE0B}" dt="2021-06-10T07:59:59.783" v="35" actId="478"/>
        <pc:sldMkLst>
          <pc:docMk/>
          <pc:sldMk cId="4239573525" sldId="345"/>
        </pc:sldMkLst>
        <pc:picChg chg="del">
          <ac:chgData name="Abiola Shomang" userId="a575304b-b68d-4148-8fd4-f2b7a7f3137c" providerId="ADAL" clId="{9A9B420A-0321-4D47-8471-48CFF2C4FE0B}" dt="2021-06-10T07:59:59.783" v="35" actId="478"/>
          <ac:picMkLst>
            <pc:docMk/>
            <pc:sldMk cId="4239573525" sldId="345"/>
            <ac:picMk id="4" creationId="{A8B094DE-286B-264F-9212-7B145CA69279}"/>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2119" cy="466434"/>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898103" y="0"/>
            <a:ext cx="2982119" cy="466434"/>
          </a:xfrm>
          <a:prstGeom prst="rect">
            <a:avLst/>
          </a:prstGeom>
        </p:spPr>
        <p:txBody>
          <a:bodyPr vert="horz" lIns="92446" tIns="46223" rIns="92446" bIns="46223" rtlCol="0"/>
          <a:lstStyle>
            <a:lvl1pPr algn="r">
              <a:defRPr sz="1200"/>
            </a:lvl1pPr>
          </a:lstStyle>
          <a:p>
            <a:fld id="{2B8997B2-7CE6-49D9-AF5B-8FD62A865C2B}" type="datetimeFigureOut">
              <a:rPr lang="en-US" smtClean="0"/>
              <a:t>6/10/2021</a:t>
            </a:fld>
            <a:endParaRPr lang="en-US"/>
          </a:p>
        </p:txBody>
      </p:sp>
      <p:sp>
        <p:nvSpPr>
          <p:cNvPr id="4" name="Slide Image Placeholder 3"/>
          <p:cNvSpPr>
            <a:spLocks noGrp="1" noRot="1" noChangeAspect="1"/>
          </p:cNvSpPr>
          <p:nvPr>
            <p:ph type="sldImg" idx="2"/>
          </p:nvPr>
        </p:nvSpPr>
        <p:spPr>
          <a:xfrm>
            <a:off x="654050" y="1162050"/>
            <a:ext cx="5575300" cy="3136900"/>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688182" y="4473892"/>
            <a:ext cx="5505450" cy="3660458"/>
          </a:xfrm>
          <a:prstGeom prst="rect">
            <a:avLst/>
          </a:prstGeom>
        </p:spPr>
        <p:txBody>
          <a:bodyPr vert="horz" lIns="92446" tIns="46223" rIns="92446" bIns="4622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9"/>
            <a:ext cx="2982119" cy="466433"/>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898103" y="8829969"/>
            <a:ext cx="2982119" cy="466433"/>
          </a:xfrm>
          <a:prstGeom prst="rect">
            <a:avLst/>
          </a:prstGeom>
        </p:spPr>
        <p:txBody>
          <a:bodyPr vert="horz" lIns="92446" tIns="46223" rIns="92446" bIns="46223" rtlCol="0" anchor="b"/>
          <a:lstStyle>
            <a:lvl1pPr algn="r">
              <a:defRPr sz="1200"/>
            </a:lvl1pPr>
          </a:lstStyle>
          <a:p>
            <a:fld id="{686B7AA8-3498-4394-9A59-9EFFEF3470D5}" type="slidenum">
              <a:rPr lang="en-US" smtClean="0"/>
              <a:t>‹#›</a:t>
            </a:fld>
            <a:endParaRPr lang="en-US"/>
          </a:p>
        </p:txBody>
      </p:sp>
    </p:spTree>
    <p:extLst>
      <p:ext uri="{BB962C8B-B14F-4D97-AF65-F5344CB8AC3E}">
        <p14:creationId xmlns:p14="http://schemas.microsoft.com/office/powerpoint/2010/main" val="2169940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F815A889-3821-44C2-8F62-C3FA7C8451CA}" type="datetimeFigureOut">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0277597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984822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353967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815A889-3821-44C2-8F62-C3FA7C8451CA}" type="datetimeFigureOut">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452760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815A889-3821-44C2-8F62-C3FA7C8451CA}" type="datetimeFigureOut">
              <a:rPr lang="en-US" smtClean="0"/>
              <a:t>6/10/2021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20453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815A889-3821-44C2-8F62-C3FA7C8451CA}" type="datetimeFigureOut">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909124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815A889-3821-44C2-8F62-C3FA7C8451CA}" type="datetimeFigureOut">
              <a:rPr lang="en-US" smtClean="0"/>
              <a:t>6/10/2021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5000685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815A889-3821-44C2-8F62-C3FA7C8451CA}" type="datetimeFigureOut">
              <a:rPr lang="en-US" smtClean="0"/>
              <a:t>6/10/2021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13013533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5A889-3821-44C2-8F62-C3FA7C8451CA}" type="datetimeFigureOut">
              <a:rPr lang="en-US" smtClean="0"/>
              <a:t>6/10/2021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29233997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815A889-3821-44C2-8F62-C3FA7C8451CA}" type="datetimeFigureOut">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867267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815A889-3821-44C2-8F62-C3FA7C8451CA}" type="datetimeFigureOut">
              <a:rPr lang="en-US" smtClean="0"/>
              <a:t>6/10/2021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D0DD956-5D0F-4ADF-A018-E2085DD44B96}" type="slidenum">
              <a:rPr lang="en-US" smtClean="0"/>
              <a:t>‹#›</a:t>
            </a:fld>
            <a:endParaRPr lang="en-US"/>
          </a:p>
        </p:txBody>
      </p:sp>
    </p:spTree>
    <p:extLst>
      <p:ext uri="{BB962C8B-B14F-4D97-AF65-F5344CB8AC3E}">
        <p14:creationId xmlns:p14="http://schemas.microsoft.com/office/powerpoint/2010/main" val="3207725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15A889-3821-44C2-8F62-C3FA7C8451CA}" type="datetimeFigureOut">
              <a:rPr lang="en-US" smtClean="0"/>
              <a:t>6/10/2021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0DD956-5D0F-4ADF-A018-E2085DD44B96}" type="slidenum">
              <a:rPr lang="en-US" smtClean="0"/>
              <a:t>‹#›</a:t>
            </a:fld>
            <a:endParaRPr lang="en-US"/>
          </a:p>
        </p:txBody>
      </p:sp>
    </p:spTree>
    <p:extLst>
      <p:ext uri="{BB962C8B-B14F-4D97-AF65-F5344CB8AC3E}">
        <p14:creationId xmlns:p14="http://schemas.microsoft.com/office/powerpoint/2010/main" val="12563456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4387"/>
            <a:ext cx="12192000" cy="6882388"/>
          </a:xfrm>
          <a:prstGeom prst="rect">
            <a:avLst/>
          </a:prstGeom>
          <a:pattFill prst="dkUpDiag">
            <a:fgClr>
              <a:srgbClr val="391123"/>
            </a:fgClr>
            <a:bgClr>
              <a:srgbClr val="663148"/>
            </a:bgClr>
          </a:pattFill>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2" name="Title 1"/>
          <p:cNvSpPr>
            <a:spLocks noGrp="1"/>
          </p:cNvSpPr>
          <p:nvPr>
            <p:ph type="ctrTitle"/>
          </p:nvPr>
        </p:nvSpPr>
        <p:spPr>
          <a:xfrm>
            <a:off x="534971" y="878890"/>
            <a:ext cx="6851251" cy="2249792"/>
          </a:xfrm>
        </p:spPr>
        <p:txBody>
          <a:bodyPr>
            <a:noAutofit/>
          </a:bodyPr>
          <a:lstStyle/>
          <a:p>
            <a:pPr algn="l">
              <a:lnSpc>
                <a:spcPts val="6000"/>
              </a:lnSpc>
            </a:pPr>
            <a:r>
              <a:rPr lang="en-US" sz="2800" b="1" dirty="0">
                <a:solidFill>
                  <a:schemeClr val="bg1"/>
                </a:solidFill>
                <a:latin typeface="Segoe UI" panose="020B0502040204020203" pitchFamily="34" charset="0"/>
                <a:cs typeface="Segoe UI" panose="020B0502040204020203" pitchFamily="34" charset="0"/>
              </a:rPr>
              <a:t> AFRICAN UNION REFORMS AND IMPLICATIONS TO AGENDA 2063</a:t>
            </a:r>
            <a:br>
              <a:rPr lang="en-US" sz="2800" b="1" dirty="0">
                <a:solidFill>
                  <a:schemeClr val="bg1"/>
                </a:solidFill>
                <a:latin typeface="Segoe UI" panose="020B0502040204020203" pitchFamily="34" charset="0"/>
                <a:cs typeface="Segoe UI" panose="020B0502040204020203" pitchFamily="34" charset="0"/>
              </a:rPr>
            </a:br>
            <a:endParaRPr lang="en-US" sz="2800" b="1" dirty="0">
              <a:solidFill>
                <a:schemeClr val="bg1"/>
              </a:solidFill>
              <a:latin typeface="Segoe UI" panose="020B0502040204020203" pitchFamily="34" charset="0"/>
              <a:cs typeface="Segoe UI" panose="020B0502040204020203" pitchFamily="34" charset="0"/>
            </a:endParaRPr>
          </a:p>
        </p:txBody>
      </p:sp>
      <p:sp>
        <p:nvSpPr>
          <p:cNvPr id="3" name="Subtitle 2"/>
          <p:cNvSpPr>
            <a:spLocks noGrp="1"/>
          </p:cNvSpPr>
          <p:nvPr>
            <p:ph type="subTitle" idx="1"/>
          </p:nvPr>
        </p:nvSpPr>
        <p:spPr>
          <a:xfrm>
            <a:off x="588358" y="3522384"/>
            <a:ext cx="7027093" cy="3014147"/>
          </a:xfrm>
        </p:spPr>
        <p:txBody>
          <a:bodyPr>
            <a:normAutofit/>
          </a:bodyPr>
          <a:lstStyle/>
          <a:p>
            <a:pPr algn="l"/>
            <a:endParaRPr lang="en-US" sz="2000" dirty="0">
              <a:solidFill>
                <a:schemeClr val="bg1"/>
              </a:solidFill>
              <a:latin typeface="Segoe UI" panose="020B0502040204020203" pitchFamily="34" charset="0"/>
              <a:cs typeface="Segoe UI" panose="020B0502040204020203" pitchFamily="34" charset="0"/>
            </a:endParaRPr>
          </a:p>
          <a:p>
            <a:pPr algn="l"/>
            <a:endParaRPr lang="en-US" sz="2000" dirty="0">
              <a:solidFill>
                <a:schemeClr val="bg1"/>
              </a:solidFill>
              <a:latin typeface="Segoe UI" panose="020B0502040204020203" pitchFamily="34" charset="0"/>
              <a:cs typeface="Segoe UI" panose="020B0502040204020203" pitchFamily="34" charset="0"/>
            </a:endParaRPr>
          </a:p>
          <a:p>
            <a:pPr algn="l"/>
            <a:endParaRPr lang="en-US" sz="2000" dirty="0">
              <a:solidFill>
                <a:schemeClr val="bg1"/>
              </a:solidFill>
              <a:latin typeface="Segoe UI" panose="020B0502040204020203" pitchFamily="34" charset="0"/>
              <a:cs typeface="Segoe UI" panose="020B0502040204020203" pitchFamily="34" charset="0"/>
            </a:endParaRPr>
          </a:p>
          <a:p>
            <a:pPr algn="l"/>
            <a:r>
              <a:rPr lang="en-US" sz="2000" dirty="0">
                <a:solidFill>
                  <a:schemeClr val="bg1"/>
                </a:solidFill>
                <a:latin typeface="Segoe UI" panose="020B0502040204020203" pitchFamily="34" charset="0"/>
                <a:cs typeface="Segoe UI" panose="020B0502040204020203" pitchFamily="34" charset="0"/>
              </a:rPr>
              <a:t>Presentations made in June 2021</a:t>
            </a:r>
          </a:p>
          <a:p>
            <a:pPr algn="l"/>
            <a:endParaRPr lang="en-US" dirty="0">
              <a:solidFill>
                <a:schemeClr val="bg1"/>
              </a:solidFill>
              <a:latin typeface="Segoe UI" panose="020B0502040204020203" pitchFamily="34" charset="0"/>
              <a:cs typeface="Segoe UI" panose="020B0502040204020203" pitchFamily="34" charset="0"/>
            </a:endParaRPr>
          </a:p>
        </p:txBody>
      </p:sp>
      <p:pic>
        <p:nvPicPr>
          <p:cNvPr id="4" name="Picture 3">
            <a:extLst>
              <a:ext uri="{FF2B5EF4-FFF2-40B4-BE49-F238E27FC236}">
                <a16:creationId xmlns:a16="http://schemas.microsoft.com/office/drawing/2014/main" id="{3EC856BA-4681-6B43-9B3F-E62C538F60B5}"/>
              </a:ext>
            </a:extLst>
          </p:cNvPr>
          <p:cNvPicPr>
            <a:picLocks noChangeAspect="1"/>
          </p:cNvPicPr>
          <p:nvPr/>
        </p:nvPicPr>
        <p:blipFill rotWithShape="1">
          <a:blip r:embed="rId2"/>
          <a:srcRect l="38474" t="9963" r="7746" b="16584"/>
          <a:stretch/>
        </p:blipFill>
        <p:spPr>
          <a:xfrm>
            <a:off x="7975108" y="-71021"/>
            <a:ext cx="4216892" cy="6929021"/>
          </a:xfrm>
          <a:prstGeom prst="rect">
            <a:avLst/>
          </a:prstGeom>
        </p:spPr>
      </p:pic>
      <p:pic>
        <p:nvPicPr>
          <p:cNvPr id="5" name="Picture 4">
            <a:extLst>
              <a:ext uri="{FF2B5EF4-FFF2-40B4-BE49-F238E27FC236}">
                <a16:creationId xmlns:a16="http://schemas.microsoft.com/office/drawing/2014/main" id="{A8B094DE-286B-264F-9212-7B145CA69279}"/>
              </a:ext>
            </a:extLst>
          </p:cNvPr>
          <p:cNvPicPr>
            <a:picLocks noChangeAspect="1"/>
          </p:cNvPicPr>
          <p:nvPr/>
        </p:nvPicPr>
        <p:blipFill>
          <a:blip r:embed="rId3"/>
          <a:stretch>
            <a:fillRect/>
          </a:stretch>
        </p:blipFill>
        <p:spPr>
          <a:xfrm>
            <a:off x="3755253" y="4801416"/>
            <a:ext cx="4466133" cy="2154987"/>
          </a:xfrm>
          <a:prstGeom prst="rect">
            <a:avLst/>
          </a:prstGeom>
          <a:noFill/>
        </p:spPr>
      </p:pic>
      <p:pic>
        <p:nvPicPr>
          <p:cNvPr id="8" name="Picture 7">
            <a:extLst>
              <a:ext uri="{FF2B5EF4-FFF2-40B4-BE49-F238E27FC236}">
                <a16:creationId xmlns:a16="http://schemas.microsoft.com/office/drawing/2014/main" id="{A8B094DE-286B-264F-9212-7B145CA69279}"/>
              </a:ext>
            </a:extLst>
          </p:cNvPr>
          <p:cNvPicPr>
            <a:picLocks noChangeAspect="1"/>
          </p:cNvPicPr>
          <p:nvPr/>
        </p:nvPicPr>
        <p:blipFill>
          <a:blip r:embed="rId3"/>
          <a:stretch>
            <a:fillRect/>
          </a:stretch>
        </p:blipFill>
        <p:spPr>
          <a:xfrm>
            <a:off x="10571812" y="48716"/>
            <a:ext cx="1620188" cy="781769"/>
          </a:xfrm>
          <a:prstGeom prst="rect">
            <a:avLst/>
          </a:prstGeom>
        </p:spPr>
      </p:pic>
    </p:spTree>
    <p:extLst>
      <p:ext uri="{BB962C8B-B14F-4D97-AF65-F5344CB8AC3E}">
        <p14:creationId xmlns:p14="http://schemas.microsoft.com/office/powerpoint/2010/main" val="37841008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2012576" y="1175480"/>
            <a:ext cx="9920748" cy="4714332"/>
          </a:xfrm>
        </p:spPr>
        <p:txBody>
          <a:bodyPr>
            <a:noAutofit/>
          </a:bodyPr>
          <a:lstStyle/>
          <a:p>
            <a:pPr marL="460375" indent="-342900" algn="just">
              <a:lnSpc>
                <a:spcPct val="100000"/>
              </a:lnSpc>
              <a:spcBef>
                <a:spcPts val="1200"/>
              </a:spcBef>
              <a:spcAft>
                <a:spcPts val="1200"/>
              </a:spcAft>
              <a:buClr>
                <a:srgbClr val="1E8035"/>
              </a:buClr>
              <a:buSzPct val="125000"/>
            </a:pPr>
            <a:r>
              <a:rPr lang="en-US" sz="2000" dirty="0">
                <a:solidFill>
                  <a:schemeClr val="accent5">
                    <a:lumMod val="50000"/>
                  </a:schemeClr>
                </a:solidFill>
                <a:latin typeface="Segoe UI" panose="020B0502040204020203" pitchFamily="34" charset="0"/>
                <a:cs typeface="Segoe UI" panose="020B0502040204020203" pitchFamily="34" charset="0"/>
              </a:rPr>
              <a:t>The Need for the Institutional Reform of the African Union stems from Assembly Decision/AU/Dec606 (XXVII) that requested for a study on the Institutional Reform of the African Union. </a:t>
            </a:r>
          </a:p>
          <a:p>
            <a:pPr marL="460375" indent="-342900" algn="just">
              <a:lnSpc>
                <a:spcPct val="100000"/>
              </a:lnSpc>
              <a:spcBef>
                <a:spcPts val="1200"/>
              </a:spcBef>
              <a:spcAft>
                <a:spcPts val="1200"/>
              </a:spcAft>
              <a:buClr>
                <a:srgbClr val="1E8035"/>
              </a:buClr>
              <a:buSzPct val="125000"/>
            </a:pPr>
            <a:r>
              <a:rPr lang="en-US" sz="2000" dirty="0">
                <a:solidFill>
                  <a:srgbClr val="663148"/>
                </a:solidFill>
                <a:latin typeface="Segoe UI" panose="020B0502040204020203" pitchFamily="34" charset="0"/>
                <a:cs typeface="Segoe UI" panose="020B0502040204020203" pitchFamily="34" charset="0"/>
              </a:rPr>
              <a:t>This</a:t>
            </a:r>
            <a:r>
              <a:rPr lang="en-US" sz="2000" dirty="0">
                <a:solidFill>
                  <a:schemeClr val="accent5">
                    <a:lumMod val="50000"/>
                  </a:schemeClr>
                </a:solidFill>
                <a:latin typeface="Segoe UI" panose="020B0502040204020203" pitchFamily="34" charset="0"/>
                <a:cs typeface="Segoe UI" panose="020B0502040204020203" pitchFamily="34" charset="0"/>
              </a:rPr>
              <a:t> was as a result of the many challenges that the Continent faces which have not been addressed yet it has always been Africa’s moment. The Union was lacking a clear focus which made it difficult to channel resources strategically. </a:t>
            </a:r>
          </a:p>
          <a:p>
            <a:pPr marL="460375" indent="-342900" algn="just">
              <a:lnSpc>
                <a:spcPct val="100000"/>
              </a:lnSpc>
              <a:spcBef>
                <a:spcPts val="1200"/>
              </a:spcBef>
              <a:spcAft>
                <a:spcPts val="1200"/>
              </a:spcAft>
              <a:buClr>
                <a:srgbClr val="1E8035"/>
              </a:buClr>
              <a:buSzPct val="125000"/>
            </a:pPr>
            <a:r>
              <a:rPr lang="en-US" sz="2000" dirty="0">
                <a:solidFill>
                  <a:schemeClr val="accent5">
                    <a:lumMod val="50000"/>
                  </a:schemeClr>
                </a:solidFill>
                <a:latin typeface="Segoe UI" panose="020B0502040204020203" pitchFamily="34" charset="0"/>
                <a:cs typeface="Segoe UI" panose="020B0502040204020203" pitchFamily="34" charset="0"/>
              </a:rPr>
              <a:t>At Summit held in Kigali- Rwanda in 2016, the Heads of State of Government decided to entrust the preparation of the study to H.E Paul Kagame the President of the Republic of Rwanda</a:t>
            </a:r>
          </a:p>
          <a:p>
            <a:pPr marL="460375" indent="-342900" algn="just">
              <a:lnSpc>
                <a:spcPct val="100000"/>
              </a:lnSpc>
              <a:spcBef>
                <a:spcPts val="1200"/>
              </a:spcBef>
              <a:spcAft>
                <a:spcPts val="1200"/>
              </a:spcAft>
              <a:buClr>
                <a:srgbClr val="1E8035"/>
              </a:buClr>
              <a:buSzPct val="125000"/>
            </a:pPr>
            <a:r>
              <a:rPr lang="en-US" sz="2000" dirty="0">
                <a:solidFill>
                  <a:schemeClr val="accent5">
                    <a:lumMod val="50000"/>
                  </a:schemeClr>
                </a:solidFill>
                <a:latin typeface="Segoe UI" panose="020B0502040204020203" pitchFamily="34" charset="0"/>
                <a:cs typeface="Segoe UI" panose="020B0502040204020203" pitchFamily="34" charset="0"/>
              </a:rPr>
              <a:t>The President was tasked to submit a report on the proposed reforms and thus put in place a system of governance capable of addressing the challenges facing the Union at the same time implementing the continental  Agenda 2063.</a:t>
            </a:r>
          </a:p>
        </p:txBody>
      </p:sp>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2614818" cy="584775"/>
          </a:xfrm>
          <a:prstGeom prst="rect">
            <a:avLst/>
          </a:prstGeom>
        </p:spPr>
        <p:txBody>
          <a:bodyPr wrap="none">
            <a:spAutoFit/>
          </a:bodyPr>
          <a:lstStyle/>
          <a:p>
            <a:r>
              <a:rPr lang="en-US" sz="3200" b="1" dirty="0">
                <a:solidFill>
                  <a:srgbClr val="1E8035"/>
                </a:solidFill>
                <a:latin typeface="Segoe UI" panose="020B0502040204020203" pitchFamily="34" charset="0"/>
                <a:cs typeface="Segoe UI" panose="020B0502040204020203" pitchFamily="34" charset="0"/>
              </a:rPr>
              <a:t>Introduction</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pic>
        <p:nvPicPr>
          <p:cNvPr id="11" name="Picture 10">
            <a:extLst>
              <a:ext uri="{FF2B5EF4-FFF2-40B4-BE49-F238E27FC236}">
                <a16:creationId xmlns:a16="http://schemas.microsoft.com/office/drawing/2014/main" id="{FDF84EE3-70B4-4540-9A05-3F873F078257}"/>
              </a:ext>
            </a:extLst>
          </p:cNvPr>
          <p:cNvPicPr>
            <a:picLocks noChangeAspect="1"/>
          </p:cNvPicPr>
          <p:nvPr/>
        </p:nvPicPr>
        <p:blipFill>
          <a:blip r:embed="rId4"/>
          <a:stretch>
            <a:fillRect/>
          </a:stretch>
        </p:blipFill>
        <p:spPr>
          <a:xfrm>
            <a:off x="8667949" y="6100619"/>
            <a:ext cx="1620188" cy="781769"/>
          </a:xfrm>
          <a:prstGeom prst="rect">
            <a:avLst/>
          </a:prstGeom>
        </p:spPr>
      </p:pic>
      <p:pic>
        <p:nvPicPr>
          <p:cNvPr id="12" name="Picture 11" descr="Logo&#10;&#10;Description automatically generated">
            <a:extLst>
              <a:ext uri="{FF2B5EF4-FFF2-40B4-BE49-F238E27FC236}">
                <a16:creationId xmlns:a16="http://schemas.microsoft.com/office/drawing/2014/main" id="{22703FE5-8A9D-450B-8BB4-47DC61F829AC}"/>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191381"/>
            <a:ext cx="1750864" cy="600244"/>
          </a:xfrm>
          <a:prstGeom prst="rect">
            <a:avLst/>
          </a:prstGeom>
        </p:spPr>
      </p:pic>
    </p:spTree>
    <p:extLst>
      <p:ext uri="{BB962C8B-B14F-4D97-AF65-F5344CB8AC3E}">
        <p14:creationId xmlns:p14="http://schemas.microsoft.com/office/powerpoint/2010/main" val="2914885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cxnSp>
        <p:nvCxnSpPr>
          <p:cNvPr id="6" name="Straight Connector 5"/>
          <p:cNvCxnSpPr/>
          <p:nvPr/>
        </p:nvCxnSpPr>
        <p:spPr>
          <a:xfrm>
            <a:off x="0" y="1175480"/>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534907" y="302938"/>
            <a:ext cx="2310441" cy="523220"/>
          </a:xfrm>
          <a:prstGeom prst="rect">
            <a:avLst/>
          </a:prstGeom>
        </p:spPr>
        <p:txBody>
          <a:bodyPr wrap="none">
            <a:spAutoFit/>
          </a:bodyPr>
          <a:lstStyle/>
          <a:p>
            <a:r>
              <a:rPr lang="en-US" sz="2800" b="1" dirty="0">
                <a:solidFill>
                  <a:srgbClr val="1E8035"/>
                </a:solidFill>
                <a:latin typeface="Segoe UI" panose="020B0502040204020203" pitchFamily="34" charset="0"/>
                <a:cs typeface="Segoe UI" panose="020B0502040204020203" pitchFamily="34" charset="0"/>
              </a:rPr>
              <a:t>Introduction</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3" name="Content Placeholder 2"/>
          <p:cNvSpPr>
            <a:spLocks noGrp="1"/>
          </p:cNvSpPr>
          <p:nvPr>
            <p:ph idx="1"/>
          </p:nvPr>
        </p:nvSpPr>
        <p:spPr>
          <a:xfrm>
            <a:off x="1819185" y="1175480"/>
            <a:ext cx="10202486" cy="5001483"/>
          </a:xfrm>
        </p:spPr>
        <p:txBody>
          <a:bodyPr>
            <a:normAutofit fontScale="92500" lnSpcReduction="10000"/>
          </a:bodyPr>
          <a:lstStyle/>
          <a:p>
            <a:pPr marL="0" indent="0" algn="just">
              <a:buNone/>
            </a:pPr>
            <a:endParaRPr lang="en-US" dirty="0"/>
          </a:p>
          <a:p>
            <a:pPr marL="0" indent="0" algn="just">
              <a:buNone/>
            </a:pPr>
            <a:r>
              <a:rPr lang="en-US" dirty="0"/>
              <a:t>The Outcome of the study which formed the Jan 2017 Reform Decision (Assembly AU/Dec/635 (XXVII)) was the identification of the following reform areas:</a:t>
            </a:r>
          </a:p>
          <a:p>
            <a:pPr lvl="1" algn="just">
              <a:buFont typeface="Wingdings" panose="05000000000000000000" pitchFamily="2" charset="2"/>
              <a:buChar char="v"/>
            </a:pPr>
            <a:r>
              <a:rPr lang="en-US" dirty="0"/>
              <a:t>Focus on key priorities with continental scope</a:t>
            </a:r>
          </a:p>
          <a:p>
            <a:pPr lvl="1" algn="just">
              <a:buFont typeface="Wingdings" panose="05000000000000000000" pitchFamily="2" charset="2"/>
              <a:buChar char="v"/>
            </a:pPr>
            <a:r>
              <a:rPr lang="en-US" dirty="0"/>
              <a:t>Realign AU institutions</a:t>
            </a:r>
          </a:p>
          <a:p>
            <a:pPr lvl="1" algn="just">
              <a:buFont typeface="Wingdings" panose="05000000000000000000" pitchFamily="2" charset="2"/>
              <a:buChar char="v"/>
            </a:pPr>
            <a:r>
              <a:rPr lang="en-US" dirty="0"/>
              <a:t>Connect the AU to citizens</a:t>
            </a:r>
          </a:p>
          <a:p>
            <a:pPr lvl="1" algn="just">
              <a:buFont typeface="Wingdings" panose="05000000000000000000" pitchFamily="2" charset="2"/>
              <a:buChar char="v"/>
            </a:pPr>
            <a:r>
              <a:rPr lang="en-US" dirty="0"/>
              <a:t>Manage the business of the AU efficiently and effectively</a:t>
            </a:r>
          </a:p>
          <a:p>
            <a:pPr lvl="1" algn="just">
              <a:buFont typeface="Wingdings" panose="05000000000000000000" pitchFamily="2" charset="2"/>
              <a:buChar char="v"/>
            </a:pPr>
            <a:r>
              <a:rPr lang="en-US" dirty="0"/>
              <a:t>Finance the AU sustainably and </a:t>
            </a:r>
          </a:p>
          <a:p>
            <a:pPr lvl="1" algn="just">
              <a:buFont typeface="Wingdings" panose="05000000000000000000" pitchFamily="2" charset="2"/>
              <a:buChar char="v"/>
            </a:pPr>
            <a:r>
              <a:rPr lang="en-US" dirty="0"/>
              <a:t>Implementation of the reform</a:t>
            </a:r>
          </a:p>
          <a:p>
            <a:pPr marL="0" indent="0">
              <a:buNone/>
            </a:pPr>
            <a:endParaRPr lang="en-US" dirty="0"/>
          </a:p>
          <a:p>
            <a:pPr marL="0" indent="0">
              <a:buNone/>
            </a:pPr>
            <a:r>
              <a:rPr lang="en-US" dirty="0"/>
              <a:t>In light of the above, a reform unit was established in the office of the Chairperson to implement the reforms</a:t>
            </a:r>
            <a:endParaRPr lang="en-GB" dirty="0"/>
          </a:p>
        </p:txBody>
      </p:sp>
      <p:pic>
        <p:nvPicPr>
          <p:cNvPr id="11" name="Picture 10">
            <a:extLst>
              <a:ext uri="{FF2B5EF4-FFF2-40B4-BE49-F238E27FC236}">
                <a16:creationId xmlns:a16="http://schemas.microsoft.com/office/drawing/2014/main" id="{4D3753F4-3D14-4090-B283-6D72435AB859}"/>
              </a:ext>
            </a:extLst>
          </p:cNvPr>
          <p:cNvPicPr>
            <a:picLocks noChangeAspect="1"/>
          </p:cNvPicPr>
          <p:nvPr/>
        </p:nvPicPr>
        <p:blipFill>
          <a:blip r:embed="rId4"/>
          <a:stretch>
            <a:fillRect/>
          </a:stretch>
        </p:blipFill>
        <p:spPr>
          <a:xfrm>
            <a:off x="8667949" y="6100619"/>
            <a:ext cx="1620188" cy="781769"/>
          </a:xfrm>
          <a:prstGeom prst="rect">
            <a:avLst/>
          </a:prstGeom>
        </p:spPr>
      </p:pic>
      <p:pic>
        <p:nvPicPr>
          <p:cNvPr id="12" name="Picture 11" descr="Logo&#10;&#10;Description automatically generated">
            <a:extLst>
              <a:ext uri="{FF2B5EF4-FFF2-40B4-BE49-F238E27FC236}">
                <a16:creationId xmlns:a16="http://schemas.microsoft.com/office/drawing/2014/main" id="{1E0464CD-89B6-4192-8E05-973D5787C0DC}"/>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191381"/>
            <a:ext cx="1750864" cy="600244"/>
          </a:xfrm>
          <a:prstGeom prst="rect">
            <a:avLst/>
          </a:prstGeom>
        </p:spPr>
      </p:pic>
    </p:spTree>
    <p:extLst>
      <p:ext uri="{BB962C8B-B14F-4D97-AF65-F5344CB8AC3E}">
        <p14:creationId xmlns:p14="http://schemas.microsoft.com/office/powerpoint/2010/main" val="2344043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451298"/>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116096530"/>
              </p:ext>
            </p:extLst>
          </p:nvPr>
        </p:nvGraphicFramePr>
        <p:xfrm>
          <a:off x="1819184" y="1049059"/>
          <a:ext cx="10336305" cy="5230597"/>
        </p:xfrm>
        <a:graphic>
          <a:graphicData uri="http://schemas.openxmlformats.org/drawingml/2006/table">
            <a:tbl>
              <a:tblPr firstRow="1" firstCol="1" bandRow="1">
                <a:tableStyleId>{5C22544A-7EE6-4342-B048-85BDC9FD1C3A}</a:tableStyleId>
              </a:tblPr>
              <a:tblGrid>
                <a:gridCol w="2967129">
                  <a:extLst>
                    <a:ext uri="{9D8B030D-6E8A-4147-A177-3AD203B41FA5}">
                      <a16:colId xmlns:a16="http://schemas.microsoft.com/office/drawing/2014/main" val="20000"/>
                    </a:ext>
                  </a:extLst>
                </a:gridCol>
                <a:gridCol w="7369176">
                  <a:extLst>
                    <a:ext uri="{9D8B030D-6E8A-4147-A177-3AD203B41FA5}">
                      <a16:colId xmlns:a16="http://schemas.microsoft.com/office/drawing/2014/main" val="20001"/>
                    </a:ext>
                  </a:extLst>
                </a:gridCol>
              </a:tblGrid>
              <a:tr h="205126">
                <a:tc>
                  <a:txBody>
                    <a:bodyPr/>
                    <a:lstStyle/>
                    <a:p>
                      <a:pPr marL="0" marR="0">
                        <a:lnSpc>
                          <a:spcPct val="107000"/>
                        </a:lnSpc>
                        <a:spcBef>
                          <a:spcPts val="0"/>
                        </a:spcBef>
                        <a:spcAft>
                          <a:spcPts val="0"/>
                        </a:spcAft>
                      </a:pPr>
                      <a:r>
                        <a:rPr lang="en-GB" sz="1800" dirty="0">
                          <a:effectLst/>
                        </a:rPr>
                        <a:t>Reform Area</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91123"/>
                    </a:solidFill>
                  </a:tcPr>
                </a:tc>
                <a:tc>
                  <a:txBody>
                    <a:bodyPr/>
                    <a:lstStyle/>
                    <a:p>
                      <a:pPr marL="0" marR="0">
                        <a:lnSpc>
                          <a:spcPct val="107000"/>
                        </a:lnSpc>
                        <a:spcBef>
                          <a:spcPts val="0"/>
                        </a:spcBef>
                        <a:spcAft>
                          <a:spcPts val="0"/>
                        </a:spcAft>
                      </a:pPr>
                      <a:r>
                        <a:rPr lang="en-GB" sz="1800" dirty="0">
                          <a:effectLst/>
                        </a:rPr>
                        <a:t>Decision Items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391123"/>
                    </a:solidFill>
                  </a:tcPr>
                </a:tc>
                <a:extLst>
                  <a:ext uri="{0D108BD9-81ED-4DB2-BD59-A6C34878D82A}">
                    <a16:rowId xmlns:a16="http://schemas.microsoft.com/office/drawing/2014/main" val="10000"/>
                  </a:ext>
                </a:extLst>
              </a:tr>
              <a:tr h="1235236">
                <a:tc>
                  <a:txBody>
                    <a:bodyPr/>
                    <a:lstStyle/>
                    <a:p>
                      <a:pPr marL="0" marR="0">
                        <a:lnSpc>
                          <a:spcPct val="107000"/>
                        </a:lnSpc>
                        <a:spcBef>
                          <a:spcPts val="0"/>
                        </a:spcBef>
                        <a:spcAft>
                          <a:spcPts val="0"/>
                        </a:spcAft>
                      </a:pPr>
                      <a:r>
                        <a:rPr lang="en-GB" sz="1800" dirty="0">
                          <a:solidFill>
                            <a:schemeClr val="tx1"/>
                          </a:solidFill>
                          <a:effectLst/>
                        </a:rPr>
                        <a:t>Focus on key priorities with continental scope</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Focus AU on fewer priority areas, namely political affairs, peace and security, economic integration, and Africa’s global representation and voice</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Clarify division of labour among AU, RECs, RMs, and other institutions</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1"/>
                  </a:ext>
                </a:extLst>
              </a:tr>
              <a:tr h="1442636">
                <a:tc>
                  <a:txBody>
                    <a:bodyPr/>
                    <a:lstStyle/>
                    <a:p>
                      <a:pPr marL="0" marR="0">
                        <a:lnSpc>
                          <a:spcPct val="107000"/>
                        </a:lnSpc>
                        <a:spcBef>
                          <a:spcPts val="0"/>
                        </a:spcBef>
                        <a:spcAft>
                          <a:spcPts val="0"/>
                        </a:spcAft>
                      </a:pPr>
                      <a:r>
                        <a:rPr lang="en-GB" sz="1800" dirty="0">
                          <a:solidFill>
                            <a:schemeClr val="tx1"/>
                          </a:solidFill>
                          <a:effectLst/>
                        </a:rPr>
                        <a:t>Realign AU institutions</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Professionally audit bureaucratic bottlenecks and inefficiencies in AU</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Re-evaluate size and capabilities of AUC structures</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Review mandates and strengthen functioning of PRC, NEPAD, APRM, judiciary, PAP &amp; PSC</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2"/>
                  </a:ext>
                </a:extLst>
              </a:tr>
              <a:tr h="2272245">
                <a:tc>
                  <a:txBody>
                    <a:bodyPr/>
                    <a:lstStyle/>
                    <a:p>
                      <a:pPr marL="0" marR="0">
                        <a:lnSpc>
                          <a:spcPct val="107000"/>
                        </a:lnSpc>
                        <a:spcBef>
                          <a:spcPts val="0"/>
                        </a:spcBef>
                        <a:spcAft>
                          <a:spcPts val="0"/>
                        </a:spcAft>
                      </a:pPr>
                      <a:r>
                        <a:rPr lang="en-GB" sz="1800" dirty="0">
                          <a:solidFill>
                            <a:schemeClr val="tx1"/>
                          </a:solidFill>
                          <a:effectLst/>
                        </a:rPr>
                        <a:t>Connect the AU to citizens</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Establish women and youth quotas and ensure private sector participation</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Establish African Youth Corps and facilitate cultural and sports exchange</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Identify and provide new continent-wide public goods and services</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Member States to make African passport available, and engage Parliaments, citizens, and civil society on AU reform process</a:t>
                      </a:r>
                    </a:p>
                    <a:p>
                      <a:pPr marL="0" marR="0">
                        <a:lnSpc>
                          <a:spcPct val="107000"/>
                        </a:lnSpc>
                        <a:spcBef>
                          <a:spcPts val="0"/>
                        </a:spcBef>
                        <a:spcAft>
                          <a:spcPts val="0"/>
                        </a:spcAft>
                      </a:pPr>
                      <a:r>
                        <a:rPr lang="en-GB" sz="1800" dirty="0">
                          <a:solidFill>
                            <a:schemeClr val="tx1"/>
                          </a:solidFill>
                          <a:effectLst/>
                        </a:rPr>
                        <a:t> </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3"/>
                  </a:ext>
                </a:extLst>
              </a:tr>
            </a:tbl>
          </a:graphicData>
        </a:graphic>
      </p:graphicFrame>
      <p:cxnSp>
        <p:nvCxnSpPr>
          <p:cNvPr id="6" name="Straight Connector 5"/>
          <p:cNvCxnSpPr/>
          <p:nvPr/>
        </p:nvCxnSpPr>
        <p:spPr>
          <a:xfrm>
            <a:off x="0" y="947172"/>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Overview of the Reforms </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pic>
        <p:nvPicPr>
          <p:cNvPr id="13" name="Picture 12">
            <a:extLst>
              <a:ext uri="{FF2B5EF4-FFF2-40B4-BE49-F238E27FC236}">
                <a16:creationId xmlns:a16="http://schemas.microsoft.com/office/drawing/2014/main" id="{5181523D-F3E6-42E8-A396-7186BB2DBCFA}"/>
              </a:ext>
            </a:extLst>
          </p:cNvPr>
          <p:cNvPicPr>
            <a:picLocks noChangeAspect="1"/>
          </p:cNvPicPr>
          <p:nvPr/>
        </p:nvPicPr>
        <p:blipFill>
          <a:blip r:embed="rId4"/>
          <a:stretch>
            <a:fillRect/>
          </a:stretch>
        </p:blipFill>
        <p:spPr>
          <a:xfrm>
            <a:off x="8667949" y="6523700"/>
            <a:ext cx="1620188" cy="781769"/>
          </a:xfrm>
          <a:prstGeom prst="rect">
            <a:avLst/>
          </a:prstGeom>
        </p:spPr>
      </p:pic>
      <p:pic>
        <p:nvPicPr>
          <p:cNvPr id="14" name="Picture 13" descr="Logo&#10;&#10;Description automatically generated">
            <a:extLst>
              <a:ext uri="{FF2B5EF4-FFF2-40B4-BE49-F238E27FC236}">
                <a16:creationId xmlns:a16="http://schemas.microsoft.com/office/drawing/2014/main" id="{145729A3-50E1-4F08-9EE3-B01C2E5A6C35}"/>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614462"/>
            <a:ext cx="1750864" cy="600244"/>
          </a:xfrm>
          <a:prstGeom prst="rect">
            <a:avLst/>
          </a:prstGeom>
        </p:spPr>
      </p:pic>
    </p:spTree>
    <p:extLst>
      <p:ext uri="{BB962C8B-B14F-4D97-AF65-F5344CB8AC3E}">
        <p14:creationId xmlns:p14="http://schemas.microsoft.com/office/powerpoint/2010/main" val="5239929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00619"/>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254879718"/>
              </p:ext>
            </p:extLst>
          </p:nvPr>
        </p:nvGraphicFramePr>
        <p:xfrm>
          <a:off x="1882586" y="947174"/>
          <a:ext cx="9870142" cy="5197388"/>
        </p:xfrm>
        <a:graphic>
          <a:graphicData uri="http://schemas.openxmlformats.org/drawingml/2006/table">
            <a:tbl>
              <a:tblPr firstRow="1" firstCol="1" bandRow="1">
                <a:tableStyleId>{5C22544A-7EE6-4342-B048-85BDC9FD1C3A}</a:tableStyleId>
              </a:tblPr>
              <a:tblGrid>
                <a:gridCol w="3003739">
                  <a:extLst>
                    <a:ext uri="{9D8B030D-6E8A-4147-A177-3AD203B41FA5}">
                      <a16:colId xmlns:a16="http://schemas.microsoft.com/office/drawing/2014/main" val="20000"/>
                    </a:ext>
                  </a:extLst>
                </a:gridCol>
                <a:gridCol w="6866403">
                  <a:extLst>
                    <a:ext uri="{9D8B030D-6E8A-4147-A177-3AD203B41FA5}">
                      <a16:colId xmlns:a16="http://schemas.microsoft.com/office/drawing/2014/main" val="20001"/>
                    </a:ext>
                  </a:extLst>
                </a:gridCol>
              </a:tblGrid>
              <a:tr h="236537">
                <a:tc>
                  <a:txBody>
                    <a:bodyPr/>
                    <a:lstStyle/>
                    <a:p>
                      <a:pPr marL="0" marR="0">
                        <a:lnSpc>
                          <a:spcPct val="107000"/>
                        </a:lnSpc>
                        <a:spcBef>
                          <a:spcPts val="0"/>
                        </a:spcBef>
                        <a:spcAft>
                          <a:spcPts val="0"/>
                        </a:spcAft>
                      </a:pPr>
                      <a:r>
                        <a:rPr lang="en-GB" sz="1800" dirty="0">
                          <a:solidFill>
                            <a:schemeClr val="bg1"/>
                          </a:solidFill>
                          <a:effectLst/>
                        </a:rPr>
                        <a:t>Reform Area</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54263C"/>
                    </a:solidFill>
                  </a:tcPr>
                </a:tc>
                <a:tc>
                  <a:txBody>
                    <a:bodyPr/>
                    <a:lstStyle/>
                    <a:p>
                      <a:pPr marL="0" marR="0">
                        <a:lnSpc>
                          <a:spcPct val="107000"/>
                        </a:lnSpc>
                        <a:spcBef>
                          <a:spcPts val="0"/>
                        </a:spcBef>
                        <a:spcAft>
                          <a:spcPts val="0"/>
                        </a:spcAft>
                      </a:pPr>
                      <a:r>
                        <a:rPr lang="en-GB" sz="1800" dirty="0">
                          <a:solidFill>
                            <a:schemeClr val="bg1"/>
                          </a:solidFill>
                          <a:effectLst/>
                        </a:rPr>
                        <a:t>Decision Items</a:t>
                      </a:r>
                      <a:endParaRPr lang="en-GB"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54263C"/>
                    </a:solidFill>
                  </a:tcPr>
                </a:tc>
                <a:extLst>
                  <a:ext uri="{0D108BD9-81ED-4DB2-BD59-A6C34878D82A}">
                    <a16:rowId xmlns:a16="http://schemas.microsoft.com/office/drawing/2014/main" val="10000"/>
                  </a:ext>
                </a:extLst>
              </a:tr>
              <a:tr h="2463929">
                <a:tc>
                  <a:txBody>
                    <a:bodyPr/>
                    <a:lstStyle/>
                    <a:p>
                      <a:pPr marL="0" marR="0">
                        <a:lnSpc>
                          <a:spcPct val="107000"/>
                        </a:lnSpc>
                        <a:spcBef>
                          <a:spcPts val="0"/>
                        </a:spcBef>
                        <a:spcAft>
                          <a:spcPts val="0"/>
                        </a:spcAft>
                      </a:pPr>
                      <a:r>
                        <a:rPr lang="en-GB" sz="1800" dirty="0">
                          <a:solidFill>
                            <a:schemeClr val="tx1"/>
                          </a:solidFill>
                          <a:effectLst/>
                        </a:rPr>
                        <a:t>Manage the business of the AU efficiently and effectively</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Limit Summit agenda to three items, and invite external parties on exceptional basis only</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Hold one Summit per year, with AU-REC Coordination Meeting in June/July</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Ensure continuity with a Troika of outgoing, current, and incoming Chairpersons by electing incoming Chairperson one year in advance</a:t>
                      </a:r>
                    </a:p>
                    <a:p>
                      <a:pPr marL="0" marR="0">
                        <a:lnSpc>
                          <a:spcPct val="107000"/>
                        </a:lnSpc>
                        <a:spcBef>
                          <a:spcPts val="0"/>
                        </a:spcBef>
                        <a:spcAft>
                          <a:spcPts val="0"/>
                        </a:spcAft>
                      </a:pPr>
                      <a:r>
                        <a:rPr lang="en-GB" sz="1800" dirty="0">
                          <a:solidFill>
                            <a:schemeClr val="tx1"/>
                          </a:solidFill>
                          <a:effectLst/>
                        </a:rPr>
                        <a:t> </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1"/>
                  </a:ext>
                </a:extLst>
              </a:tr>
              <a:tr h="979002">
                <a:tc>
                  <a:txBody>
                    <a:bodyPr/>
                    <a:lstStyle/>
                    <a:p>
                      <a:pPr marL="0" marR="0">
                        <a:lnSpc>
                          <a:spcPct val="107000"/>
                        </a:lnSpc>
                        <a:spcBef>
                          <a:spcPts val="0"/>
                        </a:spcBef>
                        <a:spcAft>
                          <a:spcPts val="0"/>
                        </a:spcAft>
                      </a:pPr>
                      <a:r>
                        <a:rPr lang="en-GB" sz="1800" dirty="0">
                          <a:solidFill>
                            <a:schemeClr val="tx1"/>
                          </a:solidFill>
                          <a:effectLst/>
                        </a:rPr>
                        <a:t>Finance the AU sustainably</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Implement Kigali Financing Decision fully and quickly</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Adopt complementary measures to reinforce Kigali Financing Decision</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2"/>
                  </a:ext>
                </a:extLst>
              </a:tr>
              <a:tr h="1473977">
                <a:tc>
                  <a:txBody>
                    <a:bodyPr/>
                    <a:lstStyle/>
                    <a:p>
                      <a:pPr marL="0" marR="0">
                        <a:lnSpc>
                          <a:spcPct val="107000"/>
                        </a:lnSpc>
                        <a:spcBef>
                          <a:spcPts val="0"/>
                        </a:spcBef>
                        <a:spcAft>
                          <a:spcPts val="0"/>
                        </a:spcAft>
                      </a:pPr>
                      <a:r>
                        <a:rPr lang="en-GB" sz="1800" dirty="0">
                          <a:solidFill>
                            <a:schemeClr val="tx1"/>
                          </a:solidFill>
                          <a:effectLst/>
                        </a:rPr>
                        <a:t>Implement the reform</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tc>
                  <a:txBody>
                    <a:bodyPr/>
                    <a:lstStyle/>
                    <a:p>
                      <a:pPr marL="342900" marR="0" lvl="0" indent="-342900">
                        <a:lnSpc>
                          <a:spcPct val="107000"/>
                        </a:lnSpc>
                        <a:spcBef>
                          <a:spcPts val="0"/>
                        </a:spcBef>
                        <a:spcAft>
                          <a:spcPts val="0"/>
                        </a:spcAft>
                        <a:buFont typeface="+mj-lt"/>
                        <a:buAutoNum type="alphaLcParenR"/>
                      </a:pPr>
                      <a:r>
                        <a:rPr lang="en-GB" sz="1800" dirty="0">
                          <a:solidFill>
                            <a:schemeClr val="tx1"/>
                          </a:solidFill>
                          <a:effectLst/>
                        </a:rPr>
                        <a:t>Establish supervision of reform implementation at Head of State level.</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Establish Reform Implementation Unit in Office of AUC Chairperson.</a:t>
                      </a:r>
                    </a:p>
                    <a:p>
                      <a:pPr marL="342900" marR="0" lvl="0" indent="-342900">
                        <a:lnSpc>
                          <a:spcPct val="107000"/>
                        </a:lnSpc>
                        <a:spcBef>
                          <a:spcPts val="0"/>
                        </a:spcBef>
                        <a:spcAft>
                          <a:spcPts val="0"/>
                        </a:spcAft>
                        <a:buFont typeface="+mj-lt"/>
                        <a:buAutoNum type="alphaLcParenR"/>
                      </a:pPr>
                      <a:r>
                        <a:rPr lang="en-GB" sz="1800" dirty="0">
                          <a:solidFill>
                            <a:schemeClr val="tx1"/>
                          </a:solidFill>
                          <a:effectLst/>
                        </a:rPr>
                        <a:t>Establish mechanism to ensure legally binding AU decisions are respected</a:t>
                      </a:r>
                      <a:endParaRPr lang="en-GB"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oFill/>
                  </a:tcPr>
                </a:tc>
                <a:extLst>
                  <a:ext uri="{0D108BD9-81ED-4DB2-BD59-A6C34878D82A}">
                    <a16:rowId xmlns:a16="http://schemas.microsoft.com/office/drawing/2014/main" val="10003"/>
                  </a:ext>
                </a:extLst>
              </a:tr>
            </a:tbl>
          </a:graphicData>
        </a:graphic>
      </p:graphicFrame>
      <p:cxnSp>
        <p:nvCxnSpPr>
          <p:cNvPr id="6" name="Straight Connector 5"/>
          <p:cNvCxnSpPr/>
          <p:nvPr/>
        </p:nvCxnSpPr>
        <p:spPr>
          <a:xfrm>
            <a:off x="-46128" y="845286"/>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056507" y="14288"/>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Overview of the Reforms </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pic>
        <p:nvPicPr>
          <p:cNvPr id="11" name="Picture 10">
            <a:extLst>
              <a:ext uri="{FF2B5EF4-FFF2-40B4-BE49-F238E27FC236}">
                <a16:creationId xmlns:a16="http://schemas.microsoft.com/office/drawing/2014/main" id="{1D9A5611-CED3-4F8C-A4C6-7551A42B40FB}"/>
              </a:ext>
            </a:extLst>
          </p:cNvPr>
          <p:cNvPicPr>
            <a:picLocks noChangeAspect="1"/>
          </p:cNvPicPr>
          <p:nvPr/>
        </p:nvPicPr>
        <p:blipFill>
          <a:blip r:embed="rId4"/>
          <a:stretch>
            <a:fillRect/>
          </a:stretch>
        </p:blipFill>
        <p:spPr>
          <a:xfrm>
            <a:off x="8667949" y="6100619"/>
            <a:ext cx="1620188" cy="781769"/>
          </a:xfrm>
          <a:prstGeom prst="rect">
            <a:avLst/>
          </a:prstGeom>
        </p:spPr>
      </p:pic>
      <p:pic>
        <p:nvPicPr>
          <p:cNvPr id="12" name="Picture 11" descr="Logo&#10;&#10;Description automatically generated">
            <a:extLst>
              <a:ext uri="{FF2B5EF4-FFF2-40B4-BE49-F238E27FC236}">
                <a16:creationId xmlns:a16="http://schemas.microsoft.com/office/drawing/2014/main" id="{7AE4892A-97AE-4C5E-8E3C-CB4F9A29D441}"/>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191381"/>
            <a:ext cx="1750864" cy="600244"/>
          </a:xfrm>
          <a:prstGeom prst="rect">
            <a:avLst/>
          </a:prstGeom>
        </p:spPr>
      </p:pic>
    </p:spTree>
    <p:extLst>
      <p:ext uri="{BB962C8B-B14F-4D97-AF65-F5344CB8AC3E}">
        <p14:creationId xmlns:p14="http://schemas.microsoft.com/office/powerpoint/2010/main" val="1581263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191380"/>
            <a:ext cx="12192000" cy="790873"/>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1819184" y="947171"/>
            <a:ext cx="9929061" cy="5606029"/>
          </a:xfrm>
        </p:spPr>
        <p:txBody>
          <a:bodyPr>
            <a:noAutofit/>
          </a:bodyPr>
          <a:lstStyle/>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The working methods of the AU Summit have been reformed as follows: From 2019 onwards there will be one Ordinary Summit a year. A streamlined agenda for the Summit focusing on only three key strategic issues for the Assembly’s attention has been instituted.</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Women (50% by 2025) and youth quotas (35% by 2025) for posts across the African Union have been established and recruitment is being undertaken with these quotas in mind</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Following extensive consultations with the Regional Economic Communities (RECs) and other key stakeholders, an Issues Paper on division of </a:t>
            </a:r>
            <a:r>
              <a:rPr lang="en-US" sz="1800" dirty="0" err="1">
                <a:solidFill>
                  <a:schemeClr val="accent5">
                    <a:lumMod val="50000"/>
                  </a:schemeClr>
                </a:solidFill>
                <a:latin typeface="Segoe UI" panose="020B0502040204020203" pitchFamily="34" charset="0"/>
                <a:cs typeface="Segoe UI" panose="020B0502040204020203" pitchFamily="34" charset="0"/>
              </a:rPr>
              <a:t>labour</a:t>
            </a:r>
            <a:r>
              <a:rPr lang="en-US" sz="1800" dirty="0">
                <a:solidFill>
                  <a:schemeClr val="accent5">
                    <a:lumMod val="50000"/>
                  </a:schemeClr>
                </a:solidFill>
                <a:latin typeface="Segoe UI" panose="020B0502040204020203" pitchFamily="34" charset="0"/>
                <a:cs typeface="Segoe UI" panose="020B0502040204020203" pitchFamily="34" charset="0"/>
              </a:rPr>
              <a:t> has been adopted by the AU Assembly in July 2018.</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An initial review of the Pan-African Parliament and the judicial organs has been completed. A more detailed assessment is underway to develop more detailed recommendations on how to strengthen the effectiveness of these key Organs.</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An initial review of AU Partnerships has been completed. The PRC subcommittee on Partnerships is now developing an overall Partnerships strategy with a view to establishing clear partnerships principles, capacity to negotiate effective partnerships and monitor implementation and impact.</a:t>
            </a:r>
          </a:p>
        </p:txBody>
      </p:sp>
      <p:cxnSp>
        <p:nvCxnSpPr>
          <p:cNvPr id="6" name="Straight Connector 5"/>
          <p:cNvCxnSpPr/>
          <p:nvPr/>
        </p:nvCxnSpPr>
        <p:spPr>
          <a:xfrm>
            <a:off x="-62753" y="947172"/>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Progress on the Implementation of the Reforms</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pic>
        <p:nvPicPr>
          <p:cNvPr id="13" name="Picture 12">
            <a:extLst>
              <a:ext uri="{FF2B5EF4-FFF2-40B4-BE49-F238E27FC236}">
                <a16:creationId xmlns:a16="http://schemas.microsoft.com/office/drawing/2014/main" id="{AB3BD576-8195-44EF-9502-CBD87A418DED}"/>
              </a:ext>
            </a:extLst>
          </p:cNvPr>
          <p:cNvPicPr>
            <a:picLocks noChangeAspect="1"/>
          </p:cNvPicPr>
          <p:nvPr/>
        </p:nvPicPr>
        <p:blipFill>
          <a:blip r:embed="rId4"/>
          <a:stretch>
            <a:fillRect/>
          </a:stretch>
        </p:blipFill>
        <p:spPr>
          <a:xfrm>
            <a:off x="8667949" y="6100619"/>
            <a:ext cx="1620188" cy="781769"/>
          </a:xfrm>
          <a:prstGeom prst="rect">
            <a:avLst/>
          </a:prstGeom>
        </p:spPr>
      </p:pic>
      <p:pic>
        <p:nvPicPr>
          <p:cNvPr id="14" name="Picture 13" descr="Logo&#10;&#10;Description automatically generated">
            <a:extLst>
              <a:ext uri="{FF2B5EF4-FFF2-40B4-BE49-F238E27FC236}">
                <a16:creationId xmlns:a16="http://schemas.microsoft.com/office/drawing/2014/main" id="{96EB02A2-C751-4CE9-9240-9192DC2F9C10}"/>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191381"/>
            <a:ext cx="1750864" cy="600244"/>
          </a:xfrm>
          <a:prstGeom prst="rect">
            <a:avLst/>
          </a:prstGeom>
        </p:spPr>
      </p:pic>
    </p:spTree>
    <p:extLst>
      <p:ext uri="{BB962C8B-B14F-4D97-AF65-F5344CB8AC3E}">
        <p14:creationId xmlns:p14="http://schemas.microsoft.com/office/powerpoint/2010/main" val="3750066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32294" y="6608964"/>
            <a:ext cx="12192000" cy="546847"/>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3" name="Content Placeholder 2"/>
          <p:cNvSpPr>
            <a:spLocks noGrp="1"/>
          </p:cNvSpPr>
          <p:nvPr>
            <p:ph idx="1"/>
          </p:nvPr>
        </p:nvSpPr>
        <p:spPr>
          <a:xfrm>
            <a:off x="1781278" y="758913"/>
            <a:ext cx="10410722" cy="5763679"/>
          </a:xfrm>
        </p:spPr>
        <p:txBody>
          <a:bodyPr>
            <a:noAutofit/>
          </a:bodyPr>
          <a:lstStyle/>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Good progress has been made with most of the financing of the union reform decisions implemented</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In 2018, the main effort was on operationalizing the new budget process and the golden rules that were adopted in the January 2018 Summit.</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As a result of the application of the golden rules, the AU budget process has begun to generate more credible budgets taking into account performance metrics, execution rates and actual revenue flows.</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The introduction of finance experts from member states (F15) and oversight from Ministers of Finance to the oversee the budget process in 2018 has significantly improved the quality of the AU budget process.</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A new scale of assessment 2019 – 2021 was adopted in February 2019 in line with 2017 AU Ministers of Finance recommendation that ‘caps’ and ‘minima’ be introduced to improve overall burden-sharing, and to avoid risk concentration, among Member States with respect to their annual contributions. </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On the revenue side, 26 countries still at various stages of implementation of the 0.2% levy</a:t>
            </a:r>
          </a:p>
          <a:p>
            <a:pPr marL="403225" indent="-285750" algn="just">
              <a:lnSpc>
                <a:spcPct val="100000"/>
              </a:lnSpc>
              <a:spcBef>
                <a:spcPts val="600"/>
              </a:spcBef>
              <a:spcAft>
                <a:spcPts val="600"/>
              </a:spcAft>
              <a:buClr>
                <a:srgbClr val="1E8035"/>
              </a:buClr>
              <a:buSzPct val="125000"/>
              <a:buFont typeface="Wingdings" panose="05000000000000000000" pitchFamily="2" charset="2"/>
              <a:buChar char="Ø"/>
            </a:pPr>
            <a:r>
              <a:rPr lang="en-US" sz="1800" dirty="0">
                <a:solidFill>
                  <a:schemeClr val="accent5">
                    <a:lumMod val="50000"/>
                  </a:schemeClr>
                </a:solidFill>
                <a:latin typeface="Segoe UI" panose="020B0502040204020203" pitchFamily="34" charset="0"/>
                <a:cs typeface="Segoe UI" panose="020B0502040204020203" pitchFamily="34" charset="0"/>
              </a:rPr>
              <a:t>With respect to the AU Peace Fund, since 2017, 54 AU Member States have contributed a total of approximately $206.6m to the Peace Fund. The Member State endowment target is $400m</a:t>
            </a:r>
          </a:p>
          <a:p>
            <a:pPr marL="117475" indent="0">
              <a:lnSpc>
                <a:spcPct val="100000"/>
              </a:lnSpc>
              <a:spcBef>
                <a:spcPts val="600"/>
              </a:spcBef>
              <a:spcAft>
                <a:spcPts val="600"/>
              </a:spcAft>
              <a:buClr>
                <a:srgbClr val="1E8035"/>
              </a:buClr>
              <a:buSzPct val="125000"/>
              <a:buNone/>
            </a:pPr>
            <a:endParaRPr lang="en-US" sz="1800" dirty="0">
              <a:solidFill>
                <a:schemeClr val="accent5">
                  <a:lumMod val="50000"/>
                </a:schemeClr>
              </a:solidFill>
              <a:latin typeface="Segoe UI" panose="020B0502040204020203" pitchFamily="34" charset="0"/>
              <a:cs typeface="Segoe UI" panose="020B0502040204020203" pitchFamily="34" charset="0"/>
            </a:endParaRPr>
          </a:p>
        </p:txBody>
      </p:sp>
      <p:cxnSp>
        <p:nvCxnSpPr>
          <p:cNvPr id="6" name="Straight Connector 5"/>
          <p:cNvCxnSpPr/>
          <p:nvPr/>
        </p:nvCxnSpPr>
        <p:spPr>
          <a:xfrm>
            <a:off x="-116541" y="758913"/>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Progress on the Implementation of the Reforms</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Tree>
    <p:extLst>
      <p:ext uri="{BB962C8B-B14F-4D97-AF65-F5344CB8AC3E}">
        <p14:creationId xmlns:p14="http://schemas.microsoft.com/office/powerpoint/2010/main" val="42395735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0" y="6270948"/>
            <a:ext cx="12192000" cy="757381"/>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cxnSp>
        <p:nvCxnSpPr>
          <p:cNvPr id="6" name="Straight Connector 5"/>
          <p:cNvCxnSpPr/>
          <p:nvPr/>
        </p:nvCxnSpPr>
        <p:spPr>
          <a:xfrm>
            <a:off x="-89647" y="912417"/>
            <a:ext cx="12192000" cy="0"/>
          </a:xfrm>
          <a:prstGeom prst="line">
            <a:avLst/>
          </a:prstGeom>
          <a:ln w="38100">
            <a:solidFill>
              <a:srgbClr val="29AD48"/>
            </a:solidFill>
          </a:ln>
          <a:effectLst>
            <a:reflection blurRad="6350" stA="50000" endA="300" endPos="90000" dir="5400000" sy="-100000" algn="bl" rotWithShape="0"/>
          </a:effectLst>
        </p:spPr>
        <p:style>
          <a:lnRef idx="3">
            <a:schemeClr val="accent6"/>
          </a:lnRef>
          <a:fillRef idx="0">
            <a:schemeClr val="accent6"/>
          </a:fillRef>
          <a:effectRef idx="2">
            <a:schemeClr val="accent6"/>
          </a:effectRef>
          <a:fontRef idx="minor">
            <a:schemeClr val="tx1"/>
          </a:fontRef>
        </p:style>
      </p:cxnSp>
      <p:sp>
        <p:nvSpPr>
          <p:cNvPr id="7" name="Rectangle 6"/>
          <p:cNvSpPr/>
          <p:nvPr/>
        </p:nvSpPr>
        <p:spPr>
          <a:xfrm>
            <a:off x="2131495" y="383621"/>
            <a:ext cx="9325399" cy="461665"/>
          </a:xfrm>
          <a:prstGeom prst="rect">
            <a:avLst/>
          </a:prstGeom>
        </p:spPr>
        <p:txBody>
          <a:bodyPr wrap="square">
            <a:spAutoFit/>
          </a:bodyPr>
          <a:lstStyle/>
          <a:p>
            <a:r>
              <a:rPr lang="en-US" sz="2400" b="1" dirty="0">
                <a:solidFill>
                  <a:srgbClr val="1E8035"/>
                </a:solidFill>
                <a:latin typeface="Segoe UI" panose="020B0502040204020203" pitchFamily="34" charset="0"/>
                <a:cs typeface="Segoe UI" panose="020B0502040204020203" pitchFamily="34" charset="0"/>
              </a:rPr>
              <a:t>Conclusion </a:t>
            </a:r>
          </a:p>
        </p:txBody>
      </p:sp>
      <p:pic>
        <p:nvPicPr>
          <p:cNvPr id="8" name="Picture 7">
            <a:extLst>
              <a:ext uri="{FF2B5EF4-FFF2-40B4-BE49-F238E27FC236}">
                <a16:creationId xmlns:a16="http://schemas.microsoft.com/office/drawing/2014/main" id="{A087E0A6-E78E-514E-8106-25687A19693B}"/>
              </a:ext>
            </a:extLst>
          </p:cNvPr>
          <p:cNvPicPr>
            <a:picLocks noChangeAspect="1"/>
          </p:cNvPicPr>
          <p:nvPr/>
        </p:nvPicPr>
        <p:blipFill>
          <a:blip r:embed="rId2"/>
          <a:stretch>
            <a:fillRect/>
          </a:stretch>
        </p:blipFill>
        <p:spPr>
          <a:xfrm>
            <a:off x="344130" y="2562403"/>
            <a:ext cx="1475054" cy="1398793"/>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706" y="235824"/>
            <a:ext cx="793325" cy="711348"/>
          </a:xfrm>
          <a:prstGeom prst="rect">
            <a:avLst/>
          </a:prstGeom>
        </p:spPr>
      </p:pic>
      <p:sp>
        <p:nvSpPr>
          <p:cNvPr id="2" name="Content Placeholder 1"/>
          <p:cNvSpPr>
            <a:spLocks noGrp="1"/>
          </p:cNvSpPr>
          <p:nvPr>
            <p:ph idx="1"/>
          </p:nvPr>
        </p:nvSpPr>
        <p:spPr>
          <a:xfrm>
            <a:off x="1586753" y="1099726"/>
            <a:ext cx="10515600" cy="5086315"/>
          </a:xfrm>
        </p:spPr>
        <p:txBody>
          <a:bodyPr>
            <a:normAutofit fontScale="92500" lnSpcReduction="10000"/>
          </a:bodyPr>
          <a:lstStyle/>
          <a:p>
            <a:pPr marL="0" indent="0">
              <a:buNone/>
            </a:pPr>
            <a:r>
              <a:rPr lang="en-US" dirty="0"/>
              <a:t>Implementation of AU reforms has commenced, providing valuable insights on areas that require further attention, including:</a:t>
            </a:r>
          </a:p>
          <a:p>
            <a:pPr marL="0" indent="0">
              <a:buNone/>
            </a:pPr>
            <a:endParaRPr lang="en-US" dirty="0"/>
          </a:p>
          <a:p>
            <a:pPr>
              <a:buFont typeface="Wingdings" panose="05000000000000000000" pitchFamily="2" charset="2"/>
              <a:buChar char="Ø"/>
            </a:pPr>
            <a:r>
              <a:rPr lang="en-US" dirty="0"/>
              <a:t>Fostering deeper Ownership for the reform process across the Union and Organs at all levels is still a challenge. Reform is never easy and resistance to change is typical of many reform processes.</a:t>
            </a:r>
          </a:p>
          <a:p>
            <a:pPr>
              <a:buFont typeface="Wingdings" panose="05000000000000000000" pitchFamily="2" charset="2"/>
              <a:buChar char="Ø"/>
            </a:pPr>
            <a:endParaRPr lang="en-US" dirty="0"/>
          </a:p>
          <a:p>
            <a:pPr>
              <a:buFont typeface="Wingdings" panose="05000000000000000000" pitchFamily="2" charset="2"/>
              <a:buChar char="Ø"/>
            </a:pPr>
            <a:r>
              <a:rPr lang="en-US" dirty="0"/>
              <a:t>Stronger internal and external communication on the ongoing reform process will need to be strengthened.</a:t>
            </a:r>
          </a:p>
          <a:p>
            <a:pPr>
              <a:buFont typeface="Wingdings" panose="05000000000000000000" pitchFamily="2" charset="2"/>
              <a:buChar char="Ø"/>
            </a:pPr>
            <a:endParaRPr lang="en-US" dirty="0"/>
          </a:p>
          <a:p>
            <a:pPr>
              <a:buFont typeface="Wingdings" panose="05000000000000000000" pitchFamily="2" charset="2"/>
              <a:buChar char="Ø"/>
            </a:pPr>
            <a:r>
              <a:rPr lang="en-US" dirty="0"/>
              <a:t>Implementation of the reforms at the AU will go a long way to accelerate the Implementation of Agenda 2063 which requires resources both human and financial.</a:t>
            </a:r>
          </a:p>
          <a:p>
            <a:pPr marL="0" indent="0">
              <a:buNone/>
            </a:pPr>
            <a:endParaRPr lang="en-US" dirty="0"/>
          </a:p>
          <a:p>
            <a:pPr marL="0" indent="0">
              <a:buNone/>
            </a:pPr>
            <a:endParaRPr lang="en-GB" dirty="0"/>
          </a:p>
        </p:txBody>
      </p:sp>
      <p:pic>
        <p:nvPicPr>
          <p:cNvPr id="11" name="Picture 10">
            <a:extLst>
              <a:ext uri="{FF2B5EF4-FFF2-40B4-BE49-F238E27FC236}">
                <a16:creationId xmlns:a16="http://schemas.microsoft.com/office/drawing/2014/main" id="{921378B6-3371-4D68-808E-605DC67A5425}"/>
              </a:ext>
            </a:extLst>
          </p:cNvPr>
          <p:cNvPicPr>
            <a:picLocks noChangeAspect="1"/>
          </p:cNvPicPr>
          <p:nvPr/>
        </p:nvPicPr>
        <p:blipFill>
          <a:blip r:embed="rId4"/>
          <a:stretch>
            <a:fillRect/>
          </a:stretch>
        </p:blipFill>
        <p:spPr>
          <a:xfrm>
            <a:off x="8667949" y="6100619"/>
            <a:ext cx="1620188" cy="781769"/>
          </a:xfrm>
          <a:prstGeom prst="rect">
            <a:avLst/>
          </a:prstGeom>
        </p:spPr>
      </p:pic>
      <p:pic>
        <p:nvPicPr>
          <p:cNvPr id="12" name="Picture 11" descr="Logo&#10;&#10;Description automatically generated">
            <a:extLst>
              <a:ext uri="{FF2B5EF4-FFF2-40B4-BE49-F238E27FC236}">
                <a16:creationId xmlns:a16="http://schemas.microsoft.com/office/drawing/2014/main" id="{A767B167-2BBE-48E9-9BD3-A73F66B2DA30}"/>
              </a:ext>
            </a:extLst>
          </p:cNvPr>
          <p:cNvPicPr>
            <a:picLocks noChangeAspect="1"/>
          </p:cNvPicPr>
          <p:nvPr/>
        </p:nvPicPr>
        <p:blipFill rotWithShape="1">
          <a:blip r:embed="rId5">
            <a:extLst>
              <a:ext uri="{28A0092B-C50C-407E-A947-70E740481C1C}">
                <a14:useLocalDpi xmlns:a14="http://schemas.microsoft.com/office/drawing/2010/main" val="0"/>
              </a:ext>
            </a:extLst>
          </a:blip>
          <a:srcRect l="27944"/>
          <a:stretch/>
        </p:blipFill>
        <p:spPr>
          <a:xfrm>
            <a:off x="10288137" y="6191381"/>
            <a:ext cx="1750864" cy="600244"/>
          </a:xfrm>
          <a:prstGeom prst="rect">
            <a:avLst/>
          </a:prstGeom>
        </p:spPr>
      </p:pic>
    </p:spTree>
    <p:extLst>
      <p:ext uri="{BB962C8B-B14F-4D97-AF65-F5344CB8AC3E}">
        <p14:creationId xmlns:p14="http://schemas.microsoft.com/office/powerpoint/2010/main" val="931029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a:xfrm>
            <a:off x="0" y="0"/>
            <a:ext cx="12192000" cy="6862917"/>
          </a:xfrm>
          <a:prstGeom prst="rect">
            <a:avLst/>
          </a:prstGeom>
          <a:pattFill prst="dkUpDiag">
            <a:fgClr>
              <a:srgbClr val="391123"/>
            </a:fgClr>
            <a:bgClr>
              <a:srgbClr val="663148"/>
            </a:bgClr>
          </a:patt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346075"/>
            <a:r>
              <a:rPr lang="en-US" sz="3000" b="1">
                <a:solidFill>
                  <a:schemeClr val="bg1"/>
                </a:solidFill>
                <a:latin typeface="Helvetica" panose="020B0604020202020204" pitchFamily="34" charset="0"/>
                <a:cs typeface="Segoe UI" panose="020B0502040204020203" pitchFamily="34" charset="0"/>
              </a:rPr>
              <a:t> </a:t>
            </a:r>
            <a:endParaRPr lang="en-US" sz="3000" b="1" dirty="0">
              <a:solidFill>
                <a:schemeClr val="bg1"/>
              </a:solidFill>
              <a:latin typeface="Helvetica" panose="020B0604020202020204" pitchFamily="34" charset="0"/>
              <a:cs typeface="Segoe UI" panose="020B0502040204020203" pitchFamily="34" charset="0"/>
            </a:endParaRPr>
          </a:p>
        </p:txBody>
      </p:sp>
      <p:sp>
        <p:nvSpPr>
          <p:cNvPr id="9" name="Rectangle 8"/>
          <p:cNvSpPr/>
          <p:nvPr/>
        </p:nvSpPr>
        <p:spPr>
          <a:xfrm>
            <a:off x="1498196" y="5875070"/>
            <a:ext cx="9144000" cy="657872"/>
          </a:xfrm>
          <a:prstGeom prst="rect">
            <a:avLst/>
          </a:prstGeom>
          <a:ln>
            <a:noFill/>
          </a:ln>
          <a:effectLst>
            <a:glow rad="63500">
              <a:schemeClr val="accent6">
                <a:satMod val="175000"/>
                <a:alpha val="40000"/>
              </a:schemeClr>
            </a:glow>
          </a:effectLst>
          <a:scene3d>
            <a:camera prst="orthographicFront">
              <a:rot lat="0" lon="0" rev="0"/>
            </a:camera>
            <a:lightRig rig="glow" dir="t">
              <a:rot lat="0" lon="0" rev="4800000"/>
            </a:lightRig>
          </a:scene3d>
          <a:sp3d prstMaterial="matte">
            <a:bevelT w="127000" h="63500"/>
          </a:sp3d>
        </p:spPr>
        <p:txBody>
          <a:bodyPr>
            <a:spAutoFit/>
            <a:scene3d>
              <a:camera prst="orthographicFront"/>
              <a:lightRig rig="soft" dir="t">
                <a:rot lat="0" lon="0" rev="15600000"/>
              </a:lightRig>
            </a:scene3d>
            <a:sp3d extrusionH="57150" prstMaterial="softEdge">
              <a:bevelT w="25400" h="38100"/>
            </a:sp3d>
          </a:bodyPr>
          <a:lstStyle/>
          <a:p>
            <a:pPr algn="ctr" eaLnBrk="1" fontAlgn="auto" hangingPunct="1">
              <a:spcBef>
                <a:spcPts val="0"/>
              </a:spcBef>
              <a:spcAft>
                <a:spcPts val="0"/>
              </a:spcAft>
              <a:defRPr/>
            </a:pPr>
            <a:r>
              <a:rPr lang="en-US" sz="3675" b="1" dirty="0">
                <a:ln/>
                <a:solidFill>
                  <a:schemeClr val="bg1"/>
                </a:solidFill>
                <a:latin typeface="Segoe UI" panose="020B0502040204020203" pitchFamily="34" charset="0"/>
                <a:cs typeface="Segoe UI" panose="020B0502040204020203" pitchFamily="34" charset="0"/>
              </a:rPr>
              <a:t>Thank You • </a:t>
            </a:r>
            <a:r>
              <a:rPr lang="ar-EG" sz="3675" b="1" dirty="0">
                <a:ln/>
                <a:solidFill>
                  <a:schemeClr val="bg1"/>
                </a:solidFill>
                <a:latin typeface="Segoe UI" panose="020B0502040204020203" pitchFamily="34" charset="0"/>
                <a:cs typeface="Segoe UI" panose="020B0502040204020203" pitchFamily="34" charset="0"/>
              </a:rPr>
              <a:t>شكرا </a:t>
            </a:r>
            <a:r>
              <a:rPr lang="en-US" sz="3675" b="1" dirty="0">
                <a:ln/>
                <a:solidFill>
                  <a:schemeClr val="bg1"/>
                </a:solidFill>
                <a:latin typeface="Segoe UI" panose="020B0502040204020203" pitchFamily="34" charset="0"/>
                <a:cs typeface="Segoe UI" panose="020B0502040204020203" pitchFamily="34" charset="0"/>
              </a:rPr>
              <a:t> • Merci • Obrigado</a:t>
            </a:r>
          </a:p>
        </p:txBody>
      </p:sp>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78313" y="512248"/>
            <a:ext cx="5983767" cy="5677157"/>
          </a:xfrm>
          <a:prstGeom prst="rect">
            <a:avLst/>
          </a:prstGeom>
        </p:spPr>
      </p:pic>
    </p:spTree>
    <p:extLst>
      <p:ext uri="{BB962C8B-B14F-4D97-AF65-F5344CB8AC3E}">
        <p14:creationId xmlns:p14="http://schemas.microsoft.com/office/powerpoint/2010/main" val="38930093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SCBFAM Program Budget Presentation - Bahir Dar May 2018.pptx [Read-Only]" id="{441E9F44-4F44-431F-A7F3-10BFD939A1A1}" vid="{BC567A5B-422A-4450-9AE8-896A147FD5C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GSCBFAM Program Budget Presentation - Bahir Dar May 2018</Template>
  <TotalTime>5629</TotalTime>
  <Words>1062</Words>
  <Application>Microsoft Office PowerPoint</Application>
  <PresentationFormat>Widescreen</PresentationFormat>
  <Paragraphs>84</Paragraphs>
  <Slides>9</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Calibri Light</vt:lpstr>
      <vt:lpstr>Helvetica</vt:lpstr>
      <vt:lpstr>Segoe UI</vt:lpstr>
      <vt:lpstr>Wingdings</vt:lpstr>
      <vt:lpstr>Office Theme</vt:lpstr>
      <vt:lpstr> AFRICAN UNION REFORMS AND IMPLICATIONS TO AGENDA 2063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Draft 2020 AUC Program Budget</dc:title>
  <dc:creator>Alem</dc:creator>
  <cp:lastModifiedBy>Abiola Shomang</cp:lastModifiedBy>
  <cp:revision>282</cp:revision>
  <cp:lastPrinted>2019-05-13T08:28:04Z</cp:lastPrinted>
  <dcterms:created xsi:type="dcterms:W3CDTF">2019-06-19T11:28:38Z</dcterms:created>
  <dcterms:modified xsi:type="dcterms:W3CDTF">2021-06-10T08:00:35Z</dcterms:modified>
</cp:coreProperties>
</file>