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6" r:id="rId2"/>
    <p:sldId id="314" r:id="rId3"/>
    <p:sldId id="352" r:id="rId4"/>
    <p:sldId id="315" r:id="rId5"/>
    <p:sldId id="353" r:id="rId6"/>
    <p:sldId id="354" r:id="rId7"/>
    <p:sldId id="338" r:id="rId8"/>
    <p:sldId id="272" r:id="rId9"/>
  </p:sldIdLst>
  <p:sldSz cx="12192000" cy="6858000"/>
  <p:notesSz cx="6881813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3148"/>
    <a:srgbClr val="672E7E"/>
    <a:srgbClr val="ED7D31"/>
    <a:srgbClr val="259B41"/>
    <a:srgbClr val="868686"/>
    <a:srgbClr val="54263C"/>
    <a:srgbClr val="9B476F"/>
    <a:srgbClr val="1E8035"/>
    <a:srgbClr val="391123"/>
    <a:srgbClr val="B7618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8519C9B-D625-4C5D-A6CF-E84A0F64AB52}" v="6" dt="2021-06-10T07:52:20.599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0" d="100"/>
          <a:sy n="80" d="100"/>
        </p:scale>
        <p:origin x="607" y="3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microsoft.com/office/2016/11/relationships/changesInfo" Target="changesInfos/changesInfo1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biola Shomang" userId="a575304b-b68d-4148-8fd4-f2b7a7f3137c" providerId="ADAL" clId="{48519C9B-D625-4C5D-A6CF-E84A0F64AB52}"/>
    <pc:docChg chg="custSel modSld">
      <pc:chgData name="Abiola Shomang" userId="a575304b-b68d-4148-8fd4-f2b7a7f3137c" providerId="ADAL" clId="{48519C9B-D625-4C5D-A6CF-E84A0F64AB52}" dt="2021-06-10T07:52:20.599" v="28"/>
      <pc:docMkLst>
        <pc:docMk/>
      </pc:docMkLst>
      <pc:sldChg chg="addSp modSp mod">
        <pc:chgData name="Abiola Shomang" userId="a575304b-b68d-4148-8fd4-f2b7a7f3137c" providerId="ADAL" clId="{48519C9B-D625-4C5D-A6CF-E84A0F64AB52}" dt="2021-06-10T07:51:34.490" v="14" actId="1076"/>
        <pc:sldMkLst>
          <pc:docMk/>
          <pc:sldMk cId="3784100837" sldId="256"/>
        </pc:sldMkLst>
        <pc:picChg chg="add mod modCrop">
          <ac:chgData name="Abiola Shomang" userId="a575304b-b68d-4148-8fd4-f2b7a7f3137c" providerId="ADAL" clId="{48519C9B-D625-4C5D-A6CF-E84A0F64AB52}" dt="2021-06-10T07:51:32.987" v="13" actId="1076"/>
          <ac:picMkLst>
            <pc:docMk/>
            <pc:sldMk cId="3784100837" sldId="256"/>
            <ac:picMk id="3" creationId="{E9C67FA9-FC8B-4334-A564-4706C927109A}"/>
          </ac:picMkLst>
        </pc:picChg>
        <pc:picChg chg="mod">
          <ac:chgData name="Abiola Shomang" userId="a575304b-b68d-4148-8fd4-f2b7a7f3137c" providerId="ADAL" clId="{48519C9B-D625-4C5D-A6CF-E84A0F64AB52}" dt="2021-06-10T07:51:34.490" v="14" actId="1076"/>
          <ac:picMkLst>
            <pc:docMk/>
            <pc:sldMk cId="3784100837" sldId="256"/>
            <ac:picMk id="5" creationId="{A8B094DE-286B-264F-9212-7B145CA69279}"/>
          </ac:picMkLst>
        </pc:picChg>
      </pc:sldChg>
      <pc:sldChg chg="addSp modSp mod">
        <pc:chgData name="Abiola Shomang" userId="a575304b-b68d-4148-8fd4-f2b7a7f3137c" providerId="ADAL" clId="{48519C9B-D625-4C5D-A6CF-E84A0F64AB52}" dt="2021-06-10T07:51:50.950" v="20" actId="1076"/>
        <pc:sldMkLst>
          <pc:docMk/>
          <pc:sldMk cId="2047519476" sldId="314"/>
        </pc:sldMkLst>
        <pc:picChg chg="mod">
          <ac:chgData name="Abiola Shomang" userId="a575304b-b68d-4148-8fd4-f2b7a7f3137c" providerId="ADAL" clId="{48519C9B-D625-4C5D-A6CF-E84A0F64AB52}" dt="2021-06-10T07:51:42.948" v="15" actId="1076"/>
          <ac:picMkLst>
            <pc:docMk/>
            <pc:sldMk cId="2047519476" sldId="314"/>
            <ac:picMk id="4" creationId="{A8B094DE-286B-264F-9212-7B145CA69279}"/>
          </ac:picMkLst>
        </pc:picChg>
        <pc:picChg chg="add mod">
          <ac:chgData name="Abiola Shomang" userId="a575304b-b68d-4148-8fd4-f2b7a7f3137c" providerId="ADAL" clId="{48519C9B-D625-4C5D-A6CF-E84A0F64AB52}" dt="2021-06-10T07:51:50.950" v="20" actId="1076"/>
          <ac:picMkLst>
            <pc:docMk/>
            <pc:sldMk cId="2047519476" sldId="314"/>
            <ac:picMk id="19" creationId="{CFB2A933-64E3-4D1C-A8D2-BA55923E0B3E}"/>
          </ac:picMkLst>
        </pc:picChg>
      </pc:sldChg>
      <pc:sldChg chg="addSp delSp modSp mod">
        <pc:chgData name="Abiola Shomang" userId="a575304b-b68d-4148-8fd4-f2b7a7f3137c" providerId="ADAL" clId="{48519C9B-D625-4C5D-A6CF-E84A0F64AB52}" dt="2021-06-10T07:52:06.834" v="24"/>
        <pc:sldMkLst>
          <pc:docMk/>
          <pc:sldMk cId="2344043106" sldId="315"/>
        </pc:sldMkLst>
        <pc:picChg chg="del">
          <ac:chgData name="Abiola Shomang" userId="a575304b-b68d-4148-8fd4-f2b7a7f3137c" providerId="ADAL" clId="{48519C9B-D625-4C5D-A6CF-E84A0F64AB52}" dt="2021-06-10T07:52:04.572" v="23" actId="478"/>
          <ac:picMkLst>
            <pc:docMk/>
            <pc:sldMk cId="2344043106" sldId="315"/>
            <ac:picMk id="4" creationId="{A8B094DE-286B-264F-9212-7B145CA69279}"/>
          </ac:picMkLst>
        </pc:picChg>
        <pc:picChg chg="add mod">
          <ac:chgData name="Abiola Shomang" userId="a575304b-b68d-4148-8fd4-f2b7a7f3137c" providerId="ADAL" clId="{48519C9B-D625-4C5D-A6CF-E84A0F64AB52}" dt="2021-06-10T07:52:06.834" v="24"/>
          <ac:picMkLst>
            <pc:docMk/>
            <pc:sldMk cId="2344043106" sldId="315"/>
            <ac:picMk id="11" creationId="{1775CE89-0870-40DA-820D-1D0C0FE95D5B}"/>
          </ac:picMkLst>
        </pc:picChg>
        <pc:picChg chg="add mod">
          <ac:chgData name="Abiola Shomang" userId="a575304b-b68d-4148-8fd4-f2b7a7f3137c" providerId="ADAL" clId="{48519C9B-D625-4C5D-A6CF-E84A0F64AB52}" dt="2021-06-10T07:52:06.834" v="24"/>
          <ac:picMkLst>
            <pc:docMk/>
            <pc:sldMk cId="2344043106" sldId="315"/>
            <ac:picMk id="12" creationId="{50B3D134-C373-4195-BFE8-CB5857405B77}"/>
          </ac:picMkLst>
        </pc:picChg>
      </pc:sldChg>
      <pc:sldChg chg="addSp delSp modSp mod">
        <pc:chgData name="Abiola Shomang" userId="a575304b-b68d-4148-8fd4-f2b7a7f3137c" providerId="ADAL" clId="{48519C9B-D625-4C5D-A6CF-E84A0F64AB52}" dt="2021-06-10T07:52:20.599" v="28"/>
        <pc:sldMkLst>
          <pc:docMk/>
          <pc:sldMk cId="2800534427" sldId="338"/>
        </pc:sldMkLst>
        <pc:picChg chg="del">
          <ac:chgData name="Abiola Shomang" userId="a575304b-b68d-4148-8fd4-f2b7a7f3137c" providerId="ADAL" clId="{48519C9B-D625-4C5D-A6CF-E84A0F64AB52}" dt="2021-06-10T07:52:18.322" v="27" actId="478"/>
          <ac:picMkLst>
            <pc:docMk/>
            <pc:sldMk cId="2800534427" sldId="338"/>
            <ac:picMk id="4" creationId="{A8B094DE-286B-264F-9212-7B145CA69279}"/>
          </ac:picMkLst>
        </pc:picChg>
        <pc:picChg chg="add mod">
          <ac:chgData name="Abiola Shomang" userId="a575304b-b68d-4148-8fd4-f2b7a7f3137c" providerId="ADAL" clId="{48519C9B-D625-4C5D-A6CF-E84A0F64AB52}" dt="2021-06-10T07:52:20.599" v="28"/>
          <ac:picMkLst>
            <pc:docMk/>
            <pc:sldMk cId="2800534427" sldId="338"/>
            <ac:picMk id="11" creationId="{E8A09577-AE4D-45A7-A0BA-E84883AB2555}"/>
          </ac:picMkLst>
        </pc:picChg>
        <pc:picChg chg="add mod">
          <ac:chgData name="Abiola Shomang" userId="a575304b-b68d-4148-8fd4-f2b7a7f3137c" providerId="ADAL" clId="{48519C9B-D625-4C5D-A6CF-E84A0F64AB52}" dt="2021-06-10T07:52:20.599" v="28"/>
          <ac:picMkLst>
            <pc:docMk/>
            <pc:sldMk cId="2800534427" sldId="338"/>
            <ac:picMk id="14" creationId="{E8696EC1-118E-4656-8A9D-A961FCE1FD33}"/>
          </ac:picMkLst>
        </pc:picChg>
      </pc:sldChg>
      <pc:sldChg chg="addSp delSp modSp mod">
        <pc:chgData name="Abiola Shomang" userId="a575304b-b68d-4148-8fd4-f2b7a7f3137c" providerId="ADAL" clId="{48519C9B-D625-4C5D-A6CF-E84A0F64AB52}" dt="2021-06-10T07:52:00.989" v="22"/>
        <pc:sldMkLst>
          <pc:docMk/>
          <pc:sldMk cId="933427379" sldId="352"/>
        </pc:sldMkLst>
        <pc:picChg chg="del">
          <ac:chgData name="Abiola Shomang" userId="a575304b-b68d-4148-8fd4-f2b7a7f3137c" providerId="ADAL" clId="{48519C9B-D625-4C5D-A6CF-E84A0F64AB52}" dt="2021-06-10T07:51:58.707" v="21" actId="478"/>
          <ac:picMkLst>
            <pc:docMk/>
            <pc:sldMk cId="933427379" sldId="352"/>
            <ac:picMk id="4" creationId="{A8B094DE-286B-264F-9212-7B145CA69279}"/>
          </ac:picMkLst>
        </pc:picChg>
        <pc:picChg chg="add mod">
          <ac:chgData name="Abiola Shomang" userId="a575304b-b68d-4148-8fd4-f2b7a7f3137c" providerId="ADAL" clId="{48519C9B-D625-4C5D-A6CF-E84A0F64AB52}" dt="2021-06-10T07:52:00.989" v="22"/>
          <ac:picMkLst>
            <pc:docMk/>
            <pc:sldMk cId="933427379" sldId="352"/>
            <ac:picMk id="11" creationId="{9B31E544-3749-41D3-A6E5-B67AE27C5869}"/>
          </ac:picMkLst>
        </pc:picChg>
        <pc:picChg chg="add mod">
          <ac:chgData name="Abiola Shomang" userId="a575304b-b68d-4148-8fd4-f2b7a7f3137c" providerId="ADAL" clId="{48519C9B-D625-4C5D-A6CF-E84A0F64AB52}" dt="2021-06-10T07:52:00.989" v="22"/>
          <ac:picMkLst>
            <pc:docMk/>
            <pc:sldMk cId="933427379" sldId="352"/>
            <ac:picMk id="12" creationId="{10EEC299-1BC0-419E-91F6-BC5FDEE84E6D}"/>
          </ac:picMkLst>
        </pc:picChg>
      </pc:sldChg>
      <pc:sldChg chg="addSp delSp modSp mod">
        <pc:chgData name="Abiola Shomang" userId="a575304b-b68d-4148-8fd4-f2b7a7f3137c" providerId="ADAL" clId="{48519C9B-D625-4C5D-A6CF-E84A0F64AB52}" dt="2021-06-10T07:52:12.680" v="26"/>
        <pc:sldMkLst>
          <pc:docMk/>
          <pc:sldMk cId="1184502564" sldId="353"/>
        </pc:sldMkLst>
        <pc:picChg chg="del">
          <ac:chgData name="Abiola Shomang" userId="a575304b-b68d-4148-8fd4-f2b7a7f3137c" providerId="ADAL" clId="{48519C9B-D625-4C5D-A6CF-E84A0F64AB52}" dt="2021-06-10T07:52:10.583" v="25" actId="478"/>
          <ac:picMkLst>
            <pc:docMk/>
            <pc:sldMk cId="1184502564" sldId="353"/>
            <ac:picMk id="4" creationId="{A8B094DE-286B-264F-9212-7B145CA69279}"/>
          </ac:picMkLst>
        </pc:picChg>
        <pc:picChg chg="add mod">
          <ac:chgData name="Abiola Shomang" userId="a575304b-b68d-4148-8fd4-f2b7a7f3137c" providerId="ADAL" clId="{48519C9B-D625-4C5D-A6CF-E84A0F64AB52}" dt="2021-06-10T07:52:12.680" v="26"/>
          <ac:picMkLst>
            <pc:docMk/>
            <pc:sldMk cId="1184502564" sldId="353"/>
            <ac:picMk id="13" creationId="{29C76209-466C-44D0-8FDD-0BE826F35602}"/>
          </ac:picMkLst>
        </pc:picChg>
        <pc:picChg chg="add mod">
          <ac:chgData name="Abiola Shomang" userId="a575304b-b68d-4148-8fd4-f2b7a7f3137c" providerId="ADAL" clId="{48519C9B-D625-4C5D-A6CF-E84A0F64AB52}" dt="2021-06-10T07:52:12.680" v="26"/>
          <ac:picMkLst>
            <pc:docMk/>
            <pc:sldMk cId="1184502564" sldId="353"/>
            <ac:picMk id="15" creationId="{62F94293-9501-4C8E-8861-AAB4C880C268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82119" cy="466434"/>
          </a:xfrm>
          <a:prstGeom prst="rect">
            <a:avLst/>
          </a:prstGeom>
        </p:spPr>
        <p:txBody>
          <a:bodyPr vert="horz" lIns="92446" tIns="46223" rIns="92446" bIns="46223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98103" y="0"/>
            <a:ext cx="2982119" cy="466434"/>
          </a:xfrm>
          <a:prstGeom prst="rect">
            <a:avLst/>
          </a:prstGeom>
        </p:spPr>
        <p:txBody>
          <a:bodyPr vert="horz" lIns="92446" tIns="46223" rIns="92446" bIns="46223" rtlCol="0"/>
          <a:lstStyle>
            <a:lvl1pPr algn="r">
              <a:defRPr sz="1200"/>
            </a:lvl1pPr>
          </a:lstStyle>
          <a:p>
            <a:fld id="{2B8997B2-7CE6-49D9-AF5B-8FD62A865C2B}" type="datetimeFigureOut">
              <a:rPr lang="en-US" smtClean="0"/>
              <a:t>6/10/2021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54050" y="1162050"/>
            <a:ext cx="5575300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446" tIns="46223" rIns="92446" bIns="46223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8182" y="4473892"/>
            <a:ext cx="5505450" cy="3660458"/>
          </a:xfrm>
          <a:prstGeom prst="rect">
            <a:avLst/>
          </a:prstGeom>
        </p:spPr>
        <p:txBody>
          <a:bodyPr vert="horz" lIns="92446" tIns="46223" rIns="92446" bIns="46223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8829969"/>
            <a:ext cx="2982119" cy="466433"/>
          </a:xfrm>
          <a:prstGeom prst="rect">
            <a:avLst/>
          </a:prstGeom>
        </p:spPr>
        <p:txBody>
          <a:bodyPr vert="horz" lIns="92446" tIns="46223" rIns="92446" bIns="46223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98103" y="8829969"/>
            <a:ext cx="2982119" cy="466433"/>
          </a:xfrm>
          <a:prstGeom prst="rect">
            <a:avLst/>
          </a:prstGeom>
        </p:spPr>
        <p:txBody>
          <a:bodyPr vert="horz" lIns="92446" tIns="46223" rIns="92446" bIns="46223" rtlCol="0" anchor="b"/>
          <a:lstStyle>
            <a:lvl1pPr algn="r">
              <a:defRPr sz="1200"/>
            </a:lvl1pPr>
          </a:lstStyle>
          <a:p>
            <a:fld id="{686B7AA8-3498-4394-9A59-9EFFEF3470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99405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15A889-3821-44C2-8F62-C3FA7C8451CA}" type="datetimeFigureOut">
              <a:rPr lang="en-US" smtClean="0"/>
              <a:t>6/10/2021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0DD956-5D0F-4ADF-A018-E2085DD44B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77597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15A889-3821-44C2-8F62-C3FA7C8451CA}" type="datetimeFigureOut">
              <a:rPr lang="en-US" smtClean="0"/>
              <a:t>6/10/2021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0DD956-5D0F-4ADF-A018-E2085DD44B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48221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15A889-3821-44C2-8F62-C3FA7C8451CA}" type="datetimeFigureOut">
              <a:rPr lang="en-US" smtClean="0"/>
              <a:t>6/10/2021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0DD956-5D0F-4ADF-A018-E2085DD44B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39676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15A889-3821-44C2-8F62-C3FA7C8451CA}" type="datetimeFigureOut">
              <a:rPr lang="en-US" smtClean="0"/>
              <a:t>6/10/2021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0DD956-5D0F-4ADF-A018-E2085DD44B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27603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15A889-3821-44C2-8F62-C3FA7C8451CA}" type="datetimeFigureOut">
              <a:rPr lang="en-US" smtClean="0"/>
              <a:t>6/10/2021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0DD956-5D0F-4ADF-A018-E2085DD44B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45348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15A889-3821-44C2-8F62-C3FA7C8451CA}" type="datetimeFigureOut">
              <a:rPr lang="en-US" smtClean="0"/>
              <a:t>6/10/2021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0DD956-5D0F-4ADF-A018-E2085DD44B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91249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15A889-3821-44C2-8F62-C3FA7C8451CA}" type="datetimeFigureOut">
              <a:rPr lang="en-US" smtClean="0"/>
              <a:t>6/10/2021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0DD956-5D0F-4ADF-A018-E2085DD44B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00685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15A889-3821-44C2-8F62-C3FA7C8451CA}" type="datetimeFigureOut">
              <a:rPr lang="en-US" smtClean="0"/>
              <a:t>6/10/2021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0DD956-5D0F-4ADF-A018-E2085DD44B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13533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15A889-3821-44C2-8F62-C3FA7C8451CA}" type="datetimeFigureOut">
              <a:rPr lang="en-US" smtClean="0"/>
              <a:t>6/10/2021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0DD956-5D0F-4ADF-A018-E2085DD44B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33997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15A889-3821-44C2-8F62-C3FA7C8451CA}" type="datetimeFigureOut">
              <a:rPr lang="en-US" smtClean="0"/>
              <a:t>6/10/2021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0DD956-5D0F-4ADF-A018-E2085DD44B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72672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15A889-3821-44C2-8F62-C3FA7C8451CA}" type="datetimeFigureOut">
              <a:rPr lang="en-US" smtClean="0"/>
              <a:t>6/10/2021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0DD956-5D0F-4ADF-A018-E2085DD44B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77259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15A889-3821-44C2-8F62-C3FA7C8451CA}" type="datetimeFigureOut">
              <a:rPr lang="en-US" smtClean="0"/>
              <a:t>6/10/2021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0DD956-5D0F-4ADF-A018-E2085DD44B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63456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image" Target="../media/image5.png"/><Relationship Id="rId7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hyperlink" Target="https://nepad.org/skillsportalforyouth/good-practice/hospitality-college-uses-technology-step-plate-during-covid-19" TargetMode="Externa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 txBox="1">
            <a:spLocks/>
          </p:cNvSpPr>
          <p:nvPr/>
        </p:nvSpPr>
        <p:spPr>
          <a:xfrm>
            <a:off x="0" y="-24387"/>
            <a:ext cx="12192000" cy="6882388"/>
          </a:xfrm>
          <a:prstGeom prst="rect">
            <a:avLst/>
          </a:prstGeom>
          <a:pattFill prst="dkUpDiag">
            <a:fgClr>
              <a:srgbClr val="391123"/>
            </a:fgClr>
            <a:bgClr>
              <a:srgbClr val="663148"/>
            </a:bgClr>
          </a:pattFill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346075"/>
            <a:r>
              <a:rPr lang="en-US" sz="3000" b="1" dirty="0">
                <a:solidFill>
                  <a:schemeClr val="bg1"/>
                </a:solidFill>
                <a:latin typeface="Helvetica" panose="020B0604020202020204" pitchFamily="34" charset="0"/>
                <a:cs typeface="Segoe UI" panose="020B0502040204020203" pitchFamily="34" charset="0"/>
              </a:rPr>
              <a:t>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8B094DE-286B-264F-9212-7B145CA6927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62429" y="4353308"/>
            <a:ext cx="4466133" cy="2154987"/>
          </a:xfrm>
          <a:prstGeom prst="rect">
            <a:avLst/>
          </a:prstGeom>
          <a:noFill/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A8B094DE-286B-264F-9212-7B145CA6927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71812" y="48716"/>
            <a:ext cx="1620188" cy="781769"/>
          </a:xfrm>
          <a:prstGeom prst="rect">
            <a:avLst/>
          </a:prstGeom>
        </p:spPr>
      </p:pic>
      <p:sp>
        <p:nvSpPr>
          <p:cNvPr id="9" name="Title 1">
            <a:extLst>
              <a:ext uri="{FF2B5EF4-FFF2-40B4-BE49-F238E27FC236}">
                <a16:creationId xmlns:a16="http://schemas.microsoft.com/office/drawing/2014/main" id="{E8908CFC-5FDA-4EAD-B6C9-8E066BA220B2}"/>
              </a:ext>
            </a:extLst>
          </p:cNvPr>
          <p:cNvSpPr txBox="1">
            <a:spLocks/>
          </p:cNvSpPr>
          <p:nvPr/>
        </p:nvSpPr>
        <p:spPr>
          <a:xfrm>
            <a:off x="1206726" y="2079884"/>
            <a:ext cx="9563186" cy="1176239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28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DOCUMENTING AGENDA 2063 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28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COUNTRY BEST PRACTICES</a:t>
            </a:r>
          </a:p>
        </p:txBody>
      </p:sp>
      <p:pic>
        <p:nvPicPr>
          <p:cNvPr id="3" name="Picture 2" descr="Logo&#10;&#10;Description automatically generated">
            <a:extLst>
              <a:ext uri="{FF2B5EF4-FFF2-40B4-BE49-F238E27FC236}">
                <a16:creationId xmlns:a16="http://schemas.microsoft.com/office/drawing/2014/main" id="{E9C67FA9-FC8B-4334-A564-4706C927109A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944"/>
          <a:stretch/>
        </p:blipFill>
        <p:spPr>
          <a:xfrm>
            <a:off x="6161964" y="4711698"/>
            <a:ext cx="3784381" cy="12973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41008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4" name="Straight Connector 23"/>
          <p:cNvCxnSpPr/>
          <p:nvPr/>
        </p:nvCxnSpPr>
        <p:spPr>
          <a:xfrm>
            <a:off x="3200264" y="1571354"/>
            <a:ext cx="0" cy="4719918"/>
          </a:xfrm>
          <a:prstGeom prst="line">
            <a:avLst/>
          </a:prstGeom>
          <a:ln w="38100">
            <a:solidFill>
              <a:schemeClr val="tx1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itle 1"/>
          <p:cNvSpPr txBox="1">
            <a:spLocks/>
          </p:cNvSpPr>
          <p:nvPr/>
        </p:nvSpPr>
        <p:spPr>
          <a:xfrm>
            <a:off x="0" y="6100619"/>
            <a:ext cx="12192000" cy="757381"/>
          </a:xfrm>
          <a:prstGeom prst="rect">
            <a:avLst/>
          </a:prstGeom>
          <a:pattFill prst="dkUpDiag">
            <a:fgClr>
              <a:srgbClr val="391123"/>
            </a:fgClr>
            <a:bgClr>
              <a:srgbClr val="663148"/>
            </a:bgClr>
          </a:patt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346075"/>
            <a:r>
              <a:rPr lang="en-US" sz="3000" b="1">
                <a:solidFill>
                  <a:schemeClr val="bg1"/>
                </a:solidFill>
                <a:latin typeface="Helvetica" panose="020B0604020202020204" pitchFamily="34" charset="0"/>
                <a:cs typeface="Segoe UI" panose="020B0502040204020203" pitchFamily="34" charset="0"/>
              </a:rPr>
              <a:t> </a:t>
            </a:r>
            <a:endParaRPr lang="en-US" sz="3000" b="1" dirty="0">
              <a:solidFill>
                <a:schemeClr val="bg1"/>
              </a:solidFill>
              <a:latin typeface="Helvetica" panose="020B0604020202020204" pitchFamily="34" charset="0"/>
              <a:cs typeface="Segoe UI" panose="020B0502040204020203" pitchFamily="34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8B094DE-286B-264F-9212-7B145CA6927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67949" y="6100619"/>
            <a:ext cx="1620188" cy="781769"/>
          </a:xfrm>
          <a:prstGeom prst="rect">
            <a:avLst/>
          </a:prstGeom>
        </p:spPr>
      </p:pic>
      <p:cxnSp>
        <p:nvCxnSpPr>
          <p:cNvPr id="6" name="Straight Connector 5"/>
          <p:cNvCxnSpPr/>
          <p:nvPr/>
        </p:nvCxnSpPr>
        <p:spPr>
          <a:xfrm>
            <a:off x="0" y="1175480"/>
            <a:ext cx="12192000" cy="0"/>
          </a:xfrm>
          <a:prstGeom prst="line">
            <a:avLst/>
          </a:prstGeom>
          <a:ln w="38100">
            <a:solidFill>
              <a:srgbClr val="29AD48"/>
            </a:solidFill>
          </a:ln>
          <a:effectLst>
            <a:reflection blurRad="6350" stA="50000" endA="300" endPos="90000" dir="5400000" sy="-100000" algn="bl" rotWithShape="0"/>
          </a:effectLst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7" name="Rectangle 6"/>
          <p:cNvSpPr/>
          <p:nvPr/>
        </p:nvSpPr>
        <p:spPr>
          <a:xfrm>
            <a:off x="2534907" y="302938"/>
            <a:ext cx="41713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>
                <a:solidFill>
                  <a:srgbClr val="1E8035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Presentation Outline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706" y="235824"/>
            <a:ext cx="793325" cy="711348"/>
          </a:xfrm>
          <a:prstGeom prst="rect">
            <a:avLst/>
          </a:prstGeom>
        </p:spPr>
      </p:pic>
      <p:sp>
        <p:nvSpPr>
          <p:cNvPr id="25" name="Oval 24"/>
          <p:cNvSpPr/>
          <p:nvPr/>
        </p:nvSpPr>
        <p:spPr>
          <a:xfrm>
            <a:off x="3138804" y="1992272"/>
            <a:ext cx="153043" cy="153043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1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7" name="Oval 26"/>
          <p:cNvSpPr/>
          <p:nvPr/>
        </p:nvSpPr>
        <p:spPr>
          <a:xfrm>
            <a:off x="3123740" y="2281989"/>
            <a:ext cx="153043" cy="153043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1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8" name="Oval 27"/>
          <p:cNvSpPr/>
          <p:nvPr/>
        </p:nvSpPr>
        <p:spPr>
          <a:xfrm>
            <a:off x="3123740" y="2625504"/>
            <a:ext cx="153043" cy="153043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1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9" name="Oval 28"/>
          <p:cNvSpPr/>
          <p:nvPr/>
        </p:nvSpPr>
        <p:spPr>
          <a:xfrm>
            <a:off x="3123740" y="3255319"/>
            <a:ext cx="153043" cy="153043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1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0" name="Oval 29"/>
          <p:cNvSpPr/>
          <p:nvPr/>
        </p:nvSpPr>
        <p:spPr>
          <a:xfrm>
            <a:off x="3116716" y="4191304"/>
            <a:ext cx="153043" cy="153043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1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1" name="Title 11"/>
          <p:cNvSpPr txBox="1">
            <a:spLocks/>
          </p:cNvSpPr>
          <p:nvPr/>
        </p:nvSpPr>
        <p:spPr>
          <a:xfrm>
            <a:off x="3365137" y="2287321"/>
            <a:ext cx="8170223" cy="2062103"/>
          </a:xfrm>
          <a:prstGeom prst="rect">
            <a:avLst/>
          </a:prstGeom>
        </p:spPr>
        <p:txBody>
          <a:bodyPr vert="horz" wrap="square" lIns="91440" tIns="91440" rIns="91440" bIns="91440" rtlCol="0" anchor="ctr">
            <a:sp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00000"/>
              </a:lnSpc>
              <a:spcBef>
                <a:spcPts val="0"/>
              </a:spcBef>
            </a:pPr>
            <a:r>
              <a:rPr lang="en-US" sz="2000" b="1" dirty="0">
                <a:solidFill>
                  <a:schemeClr val="tx1">
                    <a:lumMod val="75000"/>
                  </a:schemeClr>
                </a:solidFill>
                <a:latin typeface="Segoe UI" panose="020B0502040204020203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Rationale</a:t>
            </a:r>
          </a:p>
          <a:p>
            <a:pPr algn="l">
              <a:lnSpc>
                <a:spcPct val="100000"/>
              </a:lnSpc>
              <a:spcBef>
                <a:spcPts val="0"/>
              </a:spcBef>
            </a:pPr>
            <a:r>
              <a:rPr lang="en-US" sz="2000" b="1" dirty="0">
                <a:solidFill>
                  <a:schemeClr val="tx1">
                    <a:lumMod val="75000"/>
                  </a:schemeClr>
                </a:solidFill>
                <a:latin typeface="Segoe UI" panose="020B0502040204020203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Agenda 2063 Best Practices Guidelines</a:t>
            </a:r>
          </a:p>
          <a:p>
            <a:pPr algn="l">
              <a:lnSpc>
                <a:spcPct val="100000"/>
              </a:lnSpc>
              <a:spcBef>
                <a:spcPts val="0"/>
              </a:spcBef>
            </a:pPr>
            <a:r>
              <a:rPr lang="en-US" sz="2000" b="1" dirty="0">
                <a:solidFill>
                  <a:schemeClr val="tx1">
                    <a:lumMod val="75000"/>
                  </a:schemeClr>
                </a:solidFill>
                <a:latin typeface="Segoe UI" panose="020B0502040204020203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Examples</a:t>
            </a:r>
          </a:p>
          <a:p>
            <a:pPr algn="l">
              <a:lnSpc>
                <a:spcPct val="100000"/>
              </a:lnSpc>
              <a:spcBef>
                <a:spcPts val="0"/>
              </a:spcBef>
            </a:pPr>
            <a:r>
              <a:rPr lang="en-US" sz="2000" b="1" dirty="0">
                <a:solidFill>
                  <a:schemeClr val="tx1">
                    <a:lumMod val="75000"/>
                  </a:schemeClr>
                </a:solidFill>
                <a:latin typeface="Segoe UI" panose="020B0502040204020203" pitchFamily="34" charset="0"/>
                <a:ea typeface="Open Sans" panose="020B0606030504020204" pitchFamily="34" charset="0"/>
                <a:cs typeface="Segoe UI" panose="020B0502040204020203" pitchFamily="34" charset="0"/>
              </a:rPr>
              <a:t>Agenda 2063 Template</a:t>
            </a:r>
          </a:p>
          <a:p>
            <a:pPr algn="just"/>
            <a:endParaRPr lang="en-US" sz="2000" b="1" dirty="0">
              <a:solidFill>
                <a:schemeClr val="tx1">
                  <a:lumMod val="7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algn="l">
              <a:lnSpc>
                <a:spcPct val="100000"/>
              </a:lnSpc>
              <a:spcBef>
                <a:spcPts val="0"/>
              </a:spcBef>
            </a:pPr>
            <a:endParaRPr lang="en-US" sz="2400" b="1" dirty="0">
              <a:solidFill>
                <a:schemeClr val="tx1">
                  <a:lumMod val="75000"/>
                </a:schemeClr>
              </a:solidFill>
              <a:latin typeface="Segoe UI" panose="020B0502040204020203" pitchFamily="34" charset="0"/>
              <a:ea typeface="Open Sans" panose="020B0606030504020204" pitchFamily="34" charset="0"/>
              <a:cs typeface="Segoe UI" panose="020B0502040204020203" pitchFamily="34" charset="0"/>
            </a:endParaRPr>
          </a:p>
        </p:txBody>
      </p:sp>
      <p:sp>
        <p:nvSpPr>
          <p:cNvPr id="40" name="Oval 39"/>
          <p:cNvSpPr/>
          <p:nvPr/>
        </p:nvSpPr>
        <p:spPr>
          <a:xfrm>
            <a:off x="3123602" y="4551189"/>
            <a:ext cx="153043" cy="153043"/>
          </a:xfrm>
          <a:prstGeom prst="ellipse">
            <a:avLst/>
          </a:prstGeom>
          <a:solidFill>
            <a:schemeClr val="bg1"/>
          </a:solidFill>
          <a:ln w="2857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1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37" name="Picture 36">
            <a:extLst>
              <a:ext uri="{FF2B5EF4-FFF2-40B4-BE49-F238E27FC236}">
                <a16:creationId xmlns:a16="http://schemas.microsoft.com/office/drawing/2014/main" id="{A087E0A6-E78E-514E-8106-25687A19693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4632" y="2625504"/>
            <a:ext cx="1475054" cy="139879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3123740" y="2956383"/>
            <a:ext cx="153043" cy="153043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1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7" name="Oval 16"/>
          <p:cNvSpPr/>
          <p:nvPr/>
        </p:nvSpPr>
        <p:spPr>
          <a:xfrm>
            <a:off x="3126973" y="3569190"/>
            <a:ext cx="153043" cy="153043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1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8" name="Oval 17"/>
          <p:cNvSpPr/>
          <p:nvPr/>
        </p:nvSpPr>
        <p:spPr>
          <a:xfrm>
            <a:off x="3123602" y="3852553"/>
            <a:ext cx="153043" cy="153043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1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19" name="Picture 18" descr="Logo&#10;&#10;Description automatically generated">
            <a:extLst>
              <a:ext uri="{FF2B5EF4-FFF2-40B4-BE49-F238E27FC236}">
                <a16:creationId xmlns:a16="http://schemas.microsoft.com/office/drawing/2014/main" id="{CFB2A933-64E3-4D1C-A8D2-BA55923E0B3E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944"/>
          <a:stretch/>
        </p:blipFill>
        <p:spPr>
          <a:xfrm>
            <a:off x="10288137" y="6191381"/>
            <a:ext cx="1750864" cy="6002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75194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 txBox="1">
            <a:spLocks/>
          </p:cNvSpPr>
          <p:nvPr/>
        </p:nvSpPr>
        <p:spPr>
          <a:xfrm>
            <a:off x="0" y="6100619"/>
            <a:ext cx="12192000" cy="757381"/>
          </a:xfrm>
          <a:prstGeom prst="rect">
            <a:avLst/>
          </a:prstGeom>
          <a:pattFill prst="dkUpDiag">
            <a:fgClr>
              <a:srgbClr val="391123"/>
            </a:fgClr>
            <a:bgClr>
              <a:srgbClr val="663148"/>
            </a:bgClr>
          </a:patt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346075"/>
            <a:r>
              <a:rPr lang="en-US" sz="3000" b="1">
                <a:solidFill>
                  <a:schemeClr val="bg1"/>
                </a:solidFill>
                <a:latin typeface="Helvetica" panose="020B0604020202020204" pitchFamily="34" charset="0"/>
                <a:cs typeface="Segoe UI" panose="020B0502040204020203" pitchFamily="34" charset="0"/>
              </a:rPr>
              <a:t> </a:t>
            </a:r>
            <a:endParaRPr lang="en-US" sz="3000" b="1" dirty="0">
              <a:solidFill>
                <a:schemeClr val="bg1"/>
              </a:solidFill>
              <a:latin typeface="Helvetica" panose="020B0604020202020204" pitchFamily="34" charset="0"/>
              <a:cs typeface="Segoe UI" panose="020B0502040204020203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12576" y="1461392"/>
            <a:ext cx="9920748" cy="4428420"/>
          </a:xfrm>
        </p:spPr>
        <p:txBody>
          <a:bodyPr>
            <a:noAutofit/>
          </a:bodyPr>
          <a:lstStyle/>
          <a:p>
            <a:pPr marL="460375" indent="-342900">
              <a:lnSpc>
                <a:spcPct val="100000"/>
              </a:lnSpc>
              <a:spcBef>
                <a:spcPts val="1200"/>
              </a:spcBef>
              <a:spcAft>
                <a:spcPts val="1200"/>
              </a:spcAft>
              <a:buClr>
                <a:srgbClr val="1E8035"/>
              </a:buClr>
              <a:buSzPct val="125000"/>
            </a:pPr>
            <a:r>
              <a:rPr lang="en-US" sz="1800" dirty="0">
                <a:solidFill>
                  <a:schemeClr val="accent5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Since the adoption of Agenda 2063 at the Golden Jubilee celebrations of the formation of the OAU /AU in May 2013, many countries, regional economic communities and stakeholders have gained a wealth of knowledge and expertise in the implementation of Agenda 2063.  </a:t>
            </a:r>
          </a:p>
          <a:p>
            <a:pPr marL="460375" indent="-342900">
              <a:lnSpc>
                <a:spcPct val="100000"/>
              </a:lnSpc>
              <a:spcBef>
                <a:spcPts val="1200"/>
              </a:spcBef>
              <a:spcAft>
                <a:spcPts val="1200"/>
              </a:spcAft>
              <a:buClr>
                <a:srgbClr val="1E8035"/>
              </a:buClr>
              <a:buSzPct val="125000"/>
            </a:pPr>
            <a:r>
              <a:rPr lang="en-US" sz="1800" dirty="0">
                <a:solidFill>
                  <a:schemeClr val="accent5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Many inspiring lessons learned, success stories and innovative solutions with impactful and promising results are emerging.</a:t>
            </a:r>
          </a:p>
          <a:p>
            <a:pPr marL="460375" indent="-342900">
              <a:lnSpc>
                <a:spcPct val="100000"/>
              </a:lnSpc>
              <a:spcBef>
                <a:spcPts val="1200"/>
              </a:spcBef>
              <a:spcAft>
                <a:spcPts val="1200"/>
              </a:spcAft>
              <a:buClr>
                <a:srgbClr val="1E8035"/>
              </a:buClr>
              <a:buSzPct val="125000"/>
            </a:pPr>
            <a:r>
              <a:rPr lang="en-US" sz="1800" dirty="0">
                <a:solidFill>
                  <a:schemeClr val="accent5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Objective : Documenting and bringing these best practices to scale to support peer learning and accelerate progress towards The Africa We Want.</a:t>
            </a:r>
          </a:p>
          <a:p>
            <a:pPr marL="117475" indent="0">
              <a:lnSpc>
                <a:spcPct val="100000"/>
              </a:lnSpc>
              <a:spcBef>
                <a:spcPts val="1200"/>
              </a:spcBef>
              <a:spcAft>
                <a:spcPts val="1200"/>
              </a:spcAft>
              <a:buClr>
                <a:srgbClr val="1E8035"/>
              </a:buClr>
              <a:buSzPct val="125000"/>
              <a:buNone/>
            </a:pPr>
            <a:endParaRPr lang="en-GB" sz="1800" dirty="0">
              <a:solidFill>
                <a:schemeClr val="accent5">
                  <a:lumMod val="50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117475" indent="0">
              <a:lnSpc>
                <a:spcPct val="100000"/>
              </a:lnSpc>
              <a:spcBef>
                <a:spcPts val="1200"/>
              </a:spcBef>
              <a:spcAft>
                <a:spcPts val="1200"/>
              </a:spcAft>
              <a:buClr>
                <a:srgbClr val="1E8035"/>
              </a:buClr>
              <a:buSzPct val="125000"/>
              <a:buNone/>
            </a:pPr>
            <a:endParaRPr lang="en-GB" sz="1800" dirty="0">
              <a:solidFill>
                <a:schemeClr val="accent5">
                  <a:lumMod val="50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cxnSp>
        <p:nvCxnSpPr>
          <p:cNvPr id="6" name="Straight Connector 5"/>
          <p:cNvCxnSpPr/>
          <p:nvPr/>
        </p:nvCxnSpPr>
        <p:spPr>
          <a:xfrm>
            <a:off x="0" y="1175480"/>
            <a:ext cx="12192000" cy="0"/>
          </a:xfrm>
          <a:prstGeom prst="line">
            <a:avLst/>
          </a:prstGeom>
          <a:ln w="38100">
            <a:solidFill>
              <a:srgbClr val="29AD48"/>
            </a:solidFill>
          </a:ln>
          <a:effectLst>
            <a:reflection blurRad="6350" stA="50000" endA="300" endPos="90000" dir="5400000" sy="-100000" algn="bl" rotWithShape="0"/>
          </a:effectLst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7" name="Rectangle 6"/>
          <p:cNvSpPr/>
          <p:nvPr/>
        </p:nvSpPr>
        <p:spPr>
          <a:xfrm>
            <a:off x="2534907" y="302938"/>
            <a:ext cx="201208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dirty="0">
                <a:solidFill>
                  <a:srgbClr val="1E8035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Rationale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087E0A6-E78E-514E-8106-25687A19693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4130" y="2562403"/>
            <a:ext cx="1475054" cy="1398793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706" y="235824"/>
            <a:ext cx="793325" cy="711348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9B31E544-3749-41D3-A6E5-B67AE27C586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667949" y="6100619"/>
            <a:ext cx="1620188" cy="781769"/>
          </a:xfrm>
          <a:prstGeom prst="rect">
            <a:avLst/>
          </a:prstGeom>
        </p:spPr>
      </p:pic>
      <p:pic>
        <p:nvPicPr>
          <p:cNvPr id="12" name="Picture 11" descr="Logo&#10;&#10;Description automatically generated">
            <a:extLst>
              <a:ext uri="{FF2B5EF4-FFF2-40B4-BE49-F238E27FC236}">
                <a16:creationId xmlns:a16="http://schemas.microsoft.com/office/drawing/2014/main" id="{10EEC299-1BC0-419E-91F6-BC5FDEE84E6D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944"/>
          <a:stretch/>
        </p:blipFill>
        <p:spPr>
          <a:xfrm>
            <a:off x="10288137" y="6191381"/>
            <a:ext cx="1750864" cy="6002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34273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 txBox="1">
            <a:spLocks/>
          </p:cNvSpPr>
          <p:nvPr/>
        </p:nvSpPr>
        <p:spPr>
          <a:xfrm>
            <a:off x="0" y="6100619"/>
            <a:ext cx="12192000" cy="757381"/>
          </a:xfrm>
          <a:prstGeom prst="rect">
            <a:avLst/>
          </a:prstGeom>
          <a:pattFill prst="dkUpDiag">
            <a:fgClr>
              <a:srgbClr val="391123"/>
            </a:fgClr>
            <a:bgClr>
              <a:srgbClr val="663148"/>
            </a:bgClr>
          </a:patt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346075"/>
            <a:r>
              <a:rPr lang="en-US" sz="3000" b="1">
                <a:solidFill>
                  <a:schemeClr val="bg1"/>
                </a:solidFill>
                <a:latin typeface="Helvetica" panose="020B0604020202020204" pitchFamily="34" charset="0"/>
                <a:cs typeface="Segoe UI" panose="020B0502040204020203" pitchFamily="34" charset="0"/>
              </a:rPr>
              <a:t> </a:t>
            </a:r>
            <a:endParaRPr lang="en-US" sz="3000" b="1" dirty="0">
              <a:solidFill>
                <a:schemeClr val="bg1"/>
              </a:solidFill>
              <a:latin typeface="Helvetica" panose="020B0604020202020204" pitchFamily="34" charset="0"/>
              <a:cs typeface="Segoe UI" panose="020B0502040204020203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06705" y="1461392"/>
            <a:ext cx="9484660" cy="4293950"/>
          </a:xfrm>
        </p:spPr>
        <p:txBody>
          <a:bodyPr>
            <a:noAutofit/>
          </a:bodyPr>
          <a:lstStyle/>
          <a:p>
            <a:pPr marL="460375" indent="-34290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1E8035"/>
              </a:buClr>
              <a:buSzPct val="125000"/>
            </a:pPr>
            <a:r>
              <a:rPr lang="en-US" sz="1700" b="1" dirty="0">
                <a:solidFill>
                  <a:schemeClr val="accent5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Definition: </a:t>
            </a:r>
            <a:r>
              <a:rPr lang="en-US" sz="1700" dirty="0">
                <a:solidFill>
                  <a:schemeClr val="accent5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 “best practice” is defined as a practice, technique or method that has proven to work well and produced good results and is therefore recommended as a model or benchmark.</a:t>
            </a:r>
          </a:p>
          <a:p>
            <a:pPr marL="460375" indent="-34290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1E8035"/>
              </a:buClr>
              <a:buSzPct val="125000"/>
            </a:pPr>
            <a:r>
              <a:rPr lang="en-US" sz="1700" b="1" dirty="0">
                <a:solidFill>
                  <a:schemeClr val="accent5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Principles: </a:t>
            </a:r>
          </a:p>
          <a:p>
            <a:pPr marL="460375" indent="-34290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1E8035"/>
              </a:buClr>
              <a:buSzPct val="125000"/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accent5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Provides a method or technique that has consistently shown good results compared with those achieved with other means;</a:t>
            </a:r>
          </a:p>
          <a:p>
            <a:pPr marL="460375" indent="-34290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1E8035"/>
              </a:buClr>
              <a:buSzPct val="125000"/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accent5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Provides a set of guidelines, ethics or ideas that represent the most efficient course of action; </a:t>
            </a:r>
          </a:p>
          <a:p>
            <a:pPr marL="460375" indent="-34290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1E8035"/>
              </a:buClr>
              <a:buSzPct val="125000"/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accent5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Is usually evidence-based and hence can used as a benchmark;</a:t>
            </a:r>
          </a:p>
          <a:p>
            <a:pPr marL="460375" indent="-34290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1E8035"/>
              </a:buClr>
              <a:buSzPct val="125000"/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accent5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Can evolve to become better as improvements are discovered; </a:t>
            </a:r>
          </a:p>
          <a:p>
            <a:pPr marL="460375" indent="-34290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1E8035"/>
              </a:buClr>
              <a:buSzPct val="125000"/>
              <a:buFont typeface="Courier New" panose="02070309020205020404" pitchFamily="49" charset="0"/>
              <a:buChar char="o"/>
            </a:pPr>
            <a:r>
              <a:rPr lang="en-US" sz="1700" dirty="0">
                <a:solidFill>
                  <a:schemeClr val="accent5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Can be used to maintain high quality and efficiency.</a:t>
            </a:r>
          </a:p>
          <a:p>
            <a:pPr marL="460375" indent="-34290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1E8035"/>
              </a:buClr>
              <a:buSzPct val="125000"/>
            </a:pPr>
            <a:r>
              <a:rPr lang="en-US" sz="1700" b="1" dirty="0">
                <a:solidFill>
                  <a:schemeClr val="accent5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Criteria: </a:t>
            </a:r>
            <a:r>
              <a:rPr lang="en-US" sz="1700" dirty="0">
                <a:solidFill>
                  <a:schemeClr val="accent5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By definition, a best practice should meet at least the criteria: </a:t>
            </a:r>
            <a:r>
              <a:rPr lang="en-US" sz="1700" i="1" dirty="0">
                <a:solidFill>
                  <a:schemeClr val="accent5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effectiveness, efficiency, relevance, ethical soundness, and possibility of replication </a:t>
            </a:r>
            <a:endParaRPr lang="en-GB" sz="2000" i="1" dirty="0">
              <a:solidFill>
                <a:schemeClr val="accent5">
                  <a:lumMod val="50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460375" indent="-34290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1E8035"/>
              </a:buClr>
              <a:buSzPct val="125000"/>
            </a:pPr>
            <a:endParaRPr lang="en-US" sz="2000" dirty="0">
              <a:solidFill>
                <a:schemeClr val="accent5">
                  <a:lumMod val="50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cxnSp>
        <p:nvCxnSpPr>
          <p:cNvPr id="6" name="Straight Connector 5"/>
          <p:cNvCxnSpPr/>
          <p:nvPr/>
        </p:nvCxnSpPr>
        <p:spPr>
          <a:xfrm>
            <a:off x="0" y="1175480"/>
            <a:ext cx="12192000" cy="0"/>
          </a:xfrm>
          <a:prstGeom prst="line">
            <a:avLst/>
          </a:prstGeom>
          <a:ln w="38100">
            <a:solidFill>
              <a:srgbClr val="29AD48"/>
            </a:solidFill>
          </a:ln>
          <a:effectLst>
            <a:reflection blurRad="6350" stA="50000" endA="300" endPos="90000" dir="5400000" sy="-100000" algn="bl" rotWithShape="0"/>
          </a:effectLst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7" name="Rectangle 6"/>
          <p:cNvSpPr/>
          <p:nvPr/>
        </p:nvSpPr>
        <p:spPr>
          <a:xfrm>
            <a:off x="2534907" y="302938"/>
            <a:ext cx="745268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3200" b="1" dirty="0">
                <a:solidFill>
                  <a:srgbClr val="1E8035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Agenda 2063 Best Practice Guidelines</a:t>
            </a:r>
            <a:endParaRPr lang="en-US" sz="3200" b="1" dirty="0">
              <a:solidFill>
                <a:srgbClr val="1E8035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087E0A6-E78E-514E-8106-25687A19693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4130" y="2562403"/>
            <a:ext cx="1475054" cy="1398793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706" y="235824"/>
            <a:ext cx="793325" cy="711348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1775CE89-0870-40DA-820D-1D0C0FE95D5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667949" y="6100619"/>
            <a:ext cx="1620188" cy="781769"/>
          </a:xfrm>
          <a:prstGeom prst="rect">
            <a:avLst/>
          </a:prstGeom>
        </p:spPr>
      </p:pic>
      <p:pic>
        <p:nvPicPr>
          <p:cNvPr id="12" name="Picture 11" descr="Logo&#10;&#10;Description automatically generated">
            <a:extLst>
              <a:ext uri="{FF2B5EF4-FFF2-40B4-BE49-F238E27FC236}">
                <a16:creationId xmlns:a16="http://schemas.microsoft.com/office/drawing/2014/main" id="{50B3D134-C373-4195-BFE8-CB5857405B77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944"/>
          <a:stretch/>
        </p:blipFill>
        <p:spPr>
          <a:xfrm>
            <a:off x="10288137" y="6191381"/>
            <a:ext cx="1750864" cy="6002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40431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 txBox="1">
            <a:spLocks/>
          </p:cNvSpPr>
          <p:nvPr/>
        </p:nvSpPr>
        <p:spPr>
          <a:xfrm>
            <a:off x="0" y="6100619"/>
            <a:ext cx="12192000" cy="757381"/>
          </a:xfrm>
          <a:prstGeom prst="rect">
            <a:avLst/>
          </a:prstGeom>
          <a:pattFill prst="dkUpDiag">
            <a:fgClr>
              <a:srgbClr val="391123"/>
            </a:fgClr>
            <a:bgClr>
              <a:srgbClr val="663148"/>
            </a:bgClr>
          </a:patt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346075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Helvetica" panose="020B0604020202020204" pitchFamily="34" charset="0"/>
                <a:ea typeface="+mj-ea"/>
                <a:cs typeface="Segoe UI" panose="020B0502040204020203" pitchFamily="34" charset="0"/>
              </a:rPr>
              <a:t> </a:t>
            </a:r>
            <a:endParaRPr kumimoji="0" lang="en-US" sz="30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Helvetica" panose="020B0604020202020204" pitchFamily="34" charset="0"/>
              <a:ea typeface="+mj-ea"/>
              <a:cs typeface="Segoe UI" panose="020B0502040204020203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31494" y="1184103"/>
            <a:ext cx="9531587" cy="4777425"/>
          </a:xfrm>
        </p:spPr>
        <p:txBody>
          <a:bodyPr>
            <a:noAutofit/>
          </a:bodyPr>
          <a:lstStyle/>
          <a:p>
            <a:pPr marL="460375" indent="-34290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1E8035"/>
              </a:buClr>
              <a:buSzPct val="125000"/>
            </a:pPr>
            <a:endParaRPr lang="en-GB" sz="2000" dirty="0">
              <a:solidFill>
                <a:schemeClr val="accent5">
                  <a:lumMod val="50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460375" indent="-34290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1E8035"/>
              </a:buClr>
              <a:buSzPct val="125000"/>
            </a:pPr>
            <a:endParaRPr lang="en-GB" sz="2000" dirty="0">
              <a:solidFill>
                <a:schemeClr val="accent5">
                  <a:lumMod val="50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460375" indent="-34290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1E8035"/>
              </a:buClr>
              <a:buSzPct val="125000"/>
            </a:pPr>
            <a:endParaRPr lang="en-GB" sz="2000" dirty="0">
              <a:solidFill>
                <a:schemeClr val="accent5">
                  <a:lumMod val="50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cxnSp>
        <p:nvCxnSpPr>
          <p:cNvPr id="6" name="Straight Connector 5"/>
          <p:cNvCxnSpPr/>
          <p:nvPr/>
        </p:nvCxnSpPr>
        <p:spPr>
          <a:xfrm>
            <a:off x="0" y="1175480"/>
            <a:ext cx="12192000" cy="0"/>
          </a:xfrm>
          <a:prstGeom prst="line">
            <a:avLst/>
          </a:prstGeom>
          <a:ln w="38100">
            <a:solidFill>
              <a:srgbClr val="29AD48"/>
            </a:solidFill>
          </a:ln>
          <a:effectLst>
            <a:reflection blurRad="6350" stA="50000" endA="300" endPos="90000" dir="5400000" sy="-100000" algn="bl" rotWithShape="0"/>
          </a:effectLst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7" name="Rectangle 6"/>
          <p:cNvSpPr/>
          <p:nvPr/>
        </p:nvSpPr>
        <p:spPr>
          <a:xfrm>
            <a:off x="2131495" y="383621"/>
            <a:ext cx="932539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200" b="1" i="0" u="none" strike="noStrike" kern="1200" cap="none" spc="0" normalizeH="0" baseline="0" noProof="0" dirty="0" err="1">
                <a:ln>
                  <a:noFill/>
                </a:ln>
                <a:solidFill>
                  <a:srgbClr val="1E8035"/>
                </a:solidFill>
                <a:effectLst/>
                <a:uLnTx/>
                <a:uFillTx/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t>Examples</a:t>
            </a:r>
            <a:endParaRPr kumimoji="0" lang="en-US" sz="3200" b="1" i="0" u="none" strike="noStrike" kern="1200" cap="none" spc="0" normalizeH="0" baseline="0" noProof="0" dirty="0">
              <a:ln>
                <a:noFill/>
              </a:ln>
              <a:solidFill>
                <a:srgbClr val="1E8035"/>
              </a:solidFill>
              <a:effectLst/>
              <a:uLnTx/>
              <a:uFillTx/>
              <a:latin typeface="Segoe UI" panose="020B0502040204020203" pitchFamily="34" charset="0"/>
              <a:ea typeface="+mn-ea"/>
              <a:cs typeface="Segoe UI" panose="020B0502040204020203" pitchFamily="34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706" y="235824"/>
            <a:ext cx="793325" cy="711348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C51B3C7B-4953-4ED7-BB16-1ACC3FD19DA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6157" t="20470" r="37201" b="12946"/>
          <a:stretch/>
        </p:blipFill>
        <p:spPr>
          <a:xfrm>
            <a:off x="361666" y="1395166"/>
            <a:ext cx="3248168" cy="4566362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2E7B3252-3873-420C-AEE4-13441C148B13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36045" t="27640" r="36921" b="6946"/>
          <a:stretch/>
        </p:blipFill>
        <p:spPr>
          <a:xfrm>
            <a:off x="3896435" y="1487606"/>
            <a:ext cx="3295935" cy="4486116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F21CB409-91F1-4939-86A7-5FB21816001D}"/>
              </a:ext>
            </a:extLst>
          </p:cNvPr>
          <p:cNvSpPr txBox="1"/>
          <p:nvPr/>
        </p:nvSpPr>
        <p:spPr>
          <a:xfrm>
            <a:off x="7091082" y="146295"/>
            <a:ext cx="481083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ZA" dirty="0">
                <a:hlinkClick r:id="rId5"/>
              </a:rPr>
              <a:t>https://nepad.org/skillsportalforyouth/good-practice/hospitality-college-uses-technology-step-plate-during-covid-19</a:t>
            </a:r>
            <a:endParaRPr lang="en-ZA" dirty="0"/>
          </a:p>
        </p:txBody>
      </p:sp>
      <p:pic>
        <p:nvPicPr>
          <p:cNvPr id="14" name="Picture 13" descr="Graphical user interface, application, Teams&#10;&#10;Description automatically generated">
            <a:extLst>
              <a:ext uri="{FF2B5EF4-FFF2-40B4-BE49-F238E27FC236}">
                <a16:creationId xmlns:a16="http://schemas.microsoft.com/office/drawing/2014/main" id="{71D4E40F-6894-48DC-90BC-E5F593B17ADA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86388" y="1527583"/>
            <a:ext cx="4663294" cy="4009222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29C76209-466C-44D0-8FDD-0BE826F3560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667949" y="6100619"/>
            <a:ext cx="1620188" cy="781769"/>
          </a:xfrm>
          <a:prstGeom prst="rect">
            <a:avLst/>
          </a:prstGeom>
        </p:spPr>
      </p:pic>
      <p:pic>
        <p:nvPicPr>
          <p:cNvPr id="15" name="Picture 14" descr="Logo&#10;&#10;Description automatically generated">
            <a:extLst>
              <a:ext uri="{FF2B5EF4-FFF2-40B4-BE49-F238E27FC236}">
                <a16:creationId xmlns:a16="http://schemas.microsoft.com/office/drawing/2014/main" id="{62F94293-9501-4C8E-8861-AAB4C880C268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944"/>
          <a:stretch/>
        </p:blipFill>
        <p:spPr>
          <a:xfrm>
            <a:off x="10288137" y="6191381"/>
            <a:ext cx="1750864" cy="6002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450256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759DF2C1-77F9-42C8-9200-6D881A5FE91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7090" t="17861" r="43694" b="20945"/>
          <a:stretch/>
        </p:blipFill>
        <p:spPr>
          <a:xfrm>
            <a:off x="319378" y="248915"/>
            <a:ext cx="5568288" cy="6560336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ABA38919-B394-4D38-9277-7829E12C6B9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5394" t="20940" r="42893" b="18945"/>
          <a:stretch/>
        </p:blipFill>
        <p:spPr>
          <a:xfrm>
            <a:off x="5887666" y="222916"/>
            <a:ext cx="6013370" cy="64121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13042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 txBox="1">
            <a:spLocks/>
          </p:cNvSpPr>
          <p:nvPr/>
        </p:nvSpPr>
        <p:spPr>
          <a:xfrm>
            <a:off x="0" y="6100619"/>
            <a:ext cx="12192000" cy="757381"/>
          </a:xfrm>
          <a:prstGeom prst="rect">
            <a:avLst/>
          </a:prstGeom>
          <a:pattFill prst="dkUpDiag">
            <a:fgClr>
              <a:srgbClr val="391123"/>
            </a:fgClr>
            <a:bgClr>
              <a:srgbClr val="663148"/>
            </a:bgClr>
          </a:patt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346075"/>
            <a:r>
              <a:rPr lang="en-US" sz="3000" b="1">
                <a:solidFill>
                  <a:schemeClr val="bg1"/>
                </a:solidFill>
                <a:latin typeface="Helvetica" panose="020B0604020202020204" pitchFamily="34" charset="0"/>
                <a:cs typeface="Segoe UI" panose="020B0502040204020203" pitchFamily="34" charset="0"/>
              </a:rPr>
              <a:t> </a:t>
            </a:r>
            <a:endParaRPr lang="en-US" sz="3000" b="1" dirty="0">
              <a:solidFill>
                <a:schemeClr val="bg1"/>
              </a:solidFill>
              <a:latin typeface="Helvetica" panose="020B0604020202020204" pitchFamily="34" charset="0"/>
              <a:cs typeface="Segoe UI" panose="020B0502040204020203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31495" y="1175480"/>
            <a:ext cx="9531587" cy="4777425"/>
          </a:xfrm>
        </p:spPr>
        <p:txBody>
          <a:bodyPr>
            <a:noAutofit/>
          </a:bodyPr>
          <a:lstStyle/>
          <a:p>
            <a:pPr marL="460375" indent="-34290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1E8035"/>
              </a:buClr>
              <a:buSzPct val="125000"/>
            </a:pPr>
            <a:endParaRPr lang="en-GB" sz="2000" dirty="0">
              <a:solidFill>
                <a:schemeClr val="accent5">
                  <a:lumMod val="50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460375" indent="-34290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1E8035"/>
              </a:buClr>
              <a:buSzPct val="125000"/>
            </a:pPr>
            <a:endParaRPr lang="en-GB" sz="2000" dirty="0">
              <a:solidFill>
                <a:schemeClr val="accent5">
                  <a:lumMod val="50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460375" indent="-34290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1E8035"/>
              </a:buClr>
              <a:buSzPct val="125000"/>
            </a:pPr>
            <a:endParaRPr lang="en-GB" sz="2000" dirty="0">
              <a:solidFill>
                <a:schemeClr val="accent5">
                  <a:lumMod val="50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cxnSp>
        <p:nvCxnSpPr>
          <p:cNvPr id="6" name="Straight Connector 5"/>
          <p:cNvCxnSpPr/>
          <p:nvPr/>
        </p:nvCxnSpPr>
        <p:spPr>
          <a:xfrm>
            <a:off x="0" y="1175480"/>
            <a:ext cx="12192000" cy="0"/>
          </a:xfrm>
          <a:prstGeom prst="line">
            <a:avLst/>
          </a:prstGeom>
          <a:ln w="38100">
            <a:solidFill>
              <a:srgbClr val="29AD48"/>
            </a:solidFill>
          </a:ln>
          <a:effectLst>
            <a:reflection blurRad="6350" stA="50000" endA="300" endPos="90000" dir="5400000" sy="-100000" algn="bl" rotWithShape="0"/>
          </a:effectLst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7" name="Rectangle 6"/>
          <p:cNvSpPr/>
          <p:nvPr/>
        </p:nvSpPr>
        <p:spPr>
          <a:xfrm>
            <a:off x="2131495" y="383621"/>
            <a:ext cx="932539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3200" b="1" dirty="0" err="1">
                <a:solidFill>
                  <a:srgbClr val="1E8035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Outline</a:t>
            </a:r>
            <a:r>
              <a:rPr lang="fr-FR" sz="3200" b="1" dirty="0">
                <a:solidFill>
                  <a:srgbClr val="1E8035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for </a:t>
            </a:r>
            <a:r>
              <a:rPr lang="fr-FR" sz="3200" b="1" dirty="0" err="1">
                <a:solidFill>
                  <a:srgbClr val="1E8035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Documenting</a:t>
            </a:r>
            <a:r>
              <a:rPr lang="fr-FR" sz="3200" b="1">
                <a:solidFill>
                  <a:srgbClr val="1E8035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Best </a:t>
            </a:r>
            <a:r>
              <a:rPr lang="fr-FR" sz="3200" b="1" dirty="0">
                <a:solidFill>
                  <a:srgbClr val="1E8035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Practices</a:t>
            </a:r>
            <a:endParaRPr lang="en-US" sz="3200" b="1" dirty="0">
              <a:solidFill>
                <a:srgbClr val="1E8035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706" y="235824"/>
            <a:ext cx="793325" cy="711348"/>
          </a:xfrm>
          <a:prstGeom prst="rect">
            <a:avLst/>
          </a:prstGeom>
        </p:spPr>
      </p:pic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0BB2D733-EC24-4245-AA4C-5E7DE997B25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34462307"/>
              </p:ext>
            </p:extLst>
          </p:nvPr>
        </p:nvGraphicFramePr>
        <p:xfrm>
          <a:off x="595537" y="1542194"/>
          <a:ext cx="4914024" cy="3989034"/>
        </p:xfrm>
        <a:graphic>
          <a:graphicData uri="http://schemas.openxmlformats.org/drawingml/2006/table">
            <a:tbl>
              <a:tblPr firstRow="1" firstCol="1" bandRow="1"/>
              <a:tblGrid>
                <a:gridCol w="4914024">
                  <a:extLst>
                    <a:ext uri="{9D8B030D-6E8A-4147-A177-3AD203B41FA5}">
                      <a16:colId xmlns:a16="http://schemas.microsoft.com/office/drawing/2014/main" val="2733435402"/>
                    </a:ext>
                  </a:extLst>
                </a:gridCol>
              </a:tblGrid>
              <a:tr h="28007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3013710" algn="ctr"/>
                          <a:tab pos="4756785" algn="l"/>
                        </a:tabLst>
                      </a:pPr>
                      <a:r>
                        <a:rPr lang="en-US" sz="1200" b="1" dirty="0">
                          <a:solidFill>
                            <a:srgbClr val="FFFFFF"/>
                          </a:solidFill>
                          <a:effectLst/>
                          <a:latin typeface="Univers" panose="020B0503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Section 1: Identifying Information		</a:t>
                      </a:r>
                      <a:endParaRPr lang="en-ZA" sz="1200" dirty="0">
                        <a:effectLst/>
                        <a:latin typeface="Univers" panose="020B05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28" marR="58139" marT="30333" marB="0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6314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05776416"/>
                  </a:ext>
                </a:extLst>
              </a:tr>
              <a:tr h="293130">
                <a:tc>
                  <a:txBody>
                    <a:bodyPr/>
                    <a:lstStyle/>
                    <a:p>
                      <a:pPr marL="171450" indent="-171450">
                        <a:lnSpc>
                          <a:spcPct val="107000"/>
                        </a:lnSpc>
                        <a:spcAft>
                          <a:spcPts val="8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1200" b="1" dirty="0">
                          <a:solidFill>
                            <a:srgbClr val="000000"/>
                          </a:solidFill>
                          <a:effectLst/>
                          <a:latin typeface="Univers" panose="020B0503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Title of Best Practice</a:t>
                      </a:r>
                      <a:endParaRPr lang="en-ZA" sz="1200" dirty="0">
                        <a:effectLst/>
                        <a:latin typeface="Univers" panose="020B05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28" marR="58139" marT="30333" marB="0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338489254"/>
                  </a:ext>
                </a:extLst>
              </a:tr>
              <a:tr h="313898">
                <a:tc>
                  <a:txBody>
                    <a:bodyPr/>
                    <a:lstStyle/>
                    <a:p>
                      <a:pPr marL="171450" indent="-171450">
                        <a:lnSpc>
                          <a:spcPct val="107000"/>
                        </a:lnSpc>
                        <a:spcAft>
                          <a:spcPts val="8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1200" b="1" dirty="0">
                          <a:solidFill>
                            <a:srgbClr val="000000"/>
                          </a:solidFill>
                          <a:effectLst/>
                          <a:latin typeface="Univers" panose="020B0503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Brief Description of the Practice</a:t>
                      </a:r>
                      <a:endParaRPr lang="en-ZA" sz="1200" dirty="0">
                        <a:effectLst/>
                        <a:latin typeface="Univers" panose="020B05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28" marR="58139" marT="30333" marB="0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123445528"/>
                  </a:ext>
                </a:extLst>
              </a:tr>
              <a:tr h="29450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b="1" dirty="0">
                          <a:solidFill>
                            <a:srgbClr val="FFFFFF"/>
                          </a:solidFill>
                          <a:effectLst/>
                          <a:latin typeface="Univers" panose="020B0503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Section 2: Detailed Description of the Practice </a:t>
                      </a:r>
                      <a:endParaRPr lang="en-ZA" sz="1200" dirty="0">
                        <a:effectLst/>
                        <a:latin typeface="Univers" panose="020B05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28" marR="58139" marT="30333" marB="0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6314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12968280"/>
                  </a:ext>
                </a:extLst>
              </a:tr>
              <a:tr h="269384">
                <a:tc>
                  <a:txBody>
                    <a:bodyPr/>
                    <a:lstStyle/>
                    <a:p>
                      <a:pPr marL="171450" indent="-171450">
                        <a:lnSpc>
                          <a:spcPct val="107000"/>
                        </a:lnSpc>
                        <a:spcAft>
                          <a:spcPts val="8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1200" b="1" dirty="0">
                          <a:solidFill>
                            <a:srgbClr val="000000"/>
                          </a:solidFill>
                          <a:effectLst/>
                          <a:latin typeface="Univers" panose="020B0503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What is the problem being addressed?</a:t>
                      </a:r>
                      <a:endParaRPr lang="en-ZA" sz="1200" dirty="0">
                        <a:effectLst/>
                        <a:latin typeface="Univers" panose="020B05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28" marR="58139" marT="30333" marB="0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949201097"/>
                  </a:ext>
                </a:extLst>
              </a:tr>
              <a:tr h="293427">
                <a:tc>
                  <a:txBody>
                    <a:bodyPr/>
                    <a:lstStyle/>
                    <a:p>
                      <a:pPr marL="171450" indent="-171450">
                        <a:lnSpc>
                          <a:spcPct val="107000"/>
                        </a:lnSpc>
                        <a:spcAft>
                          <a:spcPts val="8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1200" b="1" dirty="0">
                          <a:solidFill>
                            <a:srgbClr val="000000"/>
                          </a:solidFill>
                          <a:effectLst/>
                          <a:latin typeface="Univers" panose="020B0503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Which population is being affected?</a:t>
                      </a:r>
                      <a:endParaRPr lang="en-ZA" sz="1200" dirty="0">
                        <a:effectLst/>
                        <a:latin typeface="Univers" panose="020B05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28" marR="58139" marT="30333" marB="0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921266895"/>
                  </a:ext>
                </a:extLst>
              </a:tr>
              <a:tr h="140182">
                <a:tc>
                  <a:txBody>
                    <a:bodyPr/>
                    <a:lstStyle/>
                    <a:p>
                      <a:pPr marL="171450" indent="-171450">
                        <a:lnSpc>
                          <a:spcPct val="107000"/>
                        </a:lnSpc>
                        <a:spcAft>
                          <a:spcPts val="8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1200" b="1" dirty="0">
                          <a:solidFill>
                            <a:srgbClr val="000000"/>
                          </a:solidFill>
                          <a:effectLst/>
                          <a:latin typeface="Univers" panose="020B0503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What were the objectives and targets of implementing the practice?</a:t>
                      </a:r>
                    </a:p>
                  </a:txBody>
                  <a:tcPr marL="57128" marR="58139" marT="30333" marB="0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736267849"/>
                  </a:ext>
                </a:extLst>
              </a:tr>
              <a:tr h="28161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b="1" dirty="0">
                          <a:solidFill>
                            <a:srgbClr val="FFFFFF"/>
                          </a:solidFill>
                          <a:effectLst/>
                          <a:latin typeface="Univers" panose="020B0503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Section 3: Implementation of the Practice</a:t>
                      </a:r>
                      <a:endParaRPr lang="en-ZA" sz="1200" dirty="0">
                        <a:effectLst/>
                        <a:latin typeface="Univers" panose="020B05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28" marR="58139" marT="30333" marB="0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6314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91571121"/>
                  </a:ext>
                </a:extLst>
              </a:tr>
              <a:tr h="235265">
                <a:tc>
                  <a:txBody>
                    <a:bodyPr/>
                    <a:lstStyle/>
                    <a:p>
                      <a:pPr marL="171450" indent="-171450">
                        <a:lnSpc>
                          <a:spcPct val="107000"/>
                        </a:lnSpc>
                        <a:spcAft>
                          <a:spcPts val="8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1200" b="1" dirty="0">
                          <a:solidFill>
                            <a:srgbClr val="000000"/>
                          </a:solidFill>
                          <a:effectLst/>
                          <a:latin typeface="Univers" panose="020B0503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What were the main activities carried out?</a:t>
                      </a:r>
                      <a:endParaRPr lang="en-ZA" sz="1200" dirty="0">
                        <a:effectLst/>
                        <a:latin typeface="Univers" panose="020B05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28" marR="58139" marT="30333" marB="0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904388809"/>
                  </a:ext>
                </a:extLst>
              </a:tr>
              <a:tr h="221300">
                <a:tc>
                  <a:txBody>
                    <a:bodyPr/>
                    <a:lstStyle/>
                    <a:p>
                      <a:pPr marL="171450" indent="-171450">
                        <a:lnSpc>
                          <a:spcPct val="107000"/>
                        </a:lnSpc>
                        <a:spcAft>
                          <a:spcPts val="8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1200" b="1" dirty="0">
                          <a:solidFill>
                            <a:srgbClr val="000000"/>
                          </a:solidFill>
                          <a:effectLst/>
                          <a:latin typeface="Univers" panose="020B0503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Where and for how long were the activities carried out?</a:t>
                      </a:r>
                      <a:endParaRPr lang="en-ZA" sz="1200" dirty="0">
                        <a:effectLst/>
                        <a:latin typeface="Univers" panose="020B05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28" marR="58139" marT="30333" marB="0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673201084"/>
                  </a:ext>
                </a:extLst>
              </a:tr>
              <a:tr h="209603">
                <a:tc>
                  <a:txBody>
                    <a:bodyPr/>
                    <a:lstStyle/>
                    <a:p>
                      <a:pPr marL="171450" indent="-171450">
                        <a:lnSpc>
                          <a:spcPct val="107000"/>
                        </a:lnSpc>
                        <a:spcAft>
                          <a:spcPts val="8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1200" b="1" dirty="0">
                          <a:solidFill>
                            <a:srgbClr val="000000"/>
                          </a:solidFill>
                          <a:effectLst/>
                          <a:latin typeface="Univers" panose="020B0503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Who were the key implementers and collaborators?</a:t>
                      </a:r>
                      <a:endParaRPr lang="en-ZA" sz="1200" dirty="0">
                        <a:effectLst/>
                        <a:latin typeface="Univers" panose="020B05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128" marR="58139" marT="30333" marB="0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006722381"/>
                  </a:ext>
                </a:extLst>
              </a:tr>
              <a:tr h="28762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b="1" dirty="0">
                          <a:solidFill>
                            <a:srgbClr val="FFFFFF"/>
                          </a:solidFill>
                          <a:effectLst/>
                          <a:latin typeface="Univers" panose="020B0503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Section 4: Results to Date</a:t>
                      </a:r>
                    </a:p>
                  </a:txBody>
                  <a:tcPr marL="37492" marR="38155" marT="19907" marB="0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6314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9157687"/>
                  </a:ext>
                </a:extLst>
              </a:tr>
              <a:tr h="441352">
                <a:tc>
                  <a:txBody>
                    <a:bodyPr/>
                    <a:lstStyle/>
                    <a:p>
                      <a:pPr marL="171450" indent="-171450">
                        <a:lnSpc>
                          <a:spcPct val="107000"/>
                        </a:lnSpc>
                        <a:spcAft>
                          <a:spcPts val="8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1200" b="1" dirty="0">
                          <a:solidFill>
                            <a:srgbClr val="000000"/>
                          </a:solidFill>
                          <a:effectLst/>
                          <a:latin typeface="Univers" panose="020B0503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What concrete results have been achieved – both in the immediate / short-term (outputs) and in the medium-term (outcomes)?</a:t>
                      </a:r>
                    </a:p>
                  </a:txBody>
                  <a:tcPr marL="37492" marR="38155" marT="19907" marB="0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219442906"/>
                  </a:ext>
                </a:extLst>
              </a:tr>
            </a:tbl>
          </a:graphicData>
        </a:graphic>
      </p:graphicFrame>
      <p:graphicFrame>
        <p:nvGraphicFramePr>
          <p:cNvPr id="13" name="Table 12">
            <a:extLst>
              <a:ext uri="{FF2B5EF4-FFF2-40B4-BE49-F238E27FC236}">
                <a16:creationId xmlns:a16="http://schemas.microsoft.com/office/drawing/2014/main" id="{20B36D2D-F524-4A6F-988E-B3DD2314A40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84487162"/>
              </p:ext>
            </p:extLst>
          </p:nvPr>
        </p:nvGraphicFramePr>
        <p:xfrm>
          <a:off x="6096000" y="1542194"/>
          <a:ext cx="5179082" cy="4070730"/>
        </p:xfrm>
        <a:graphic>
          <a:graphicData uri="http://schemas.openxmlformats.org/drawingml/2006/table">
            <a:tbl>
              <a:tblPr firstRow="1" firstCol="1" bandRow="1"/>
              <a:tblGrid>
                <a:gridCol w="5179082">
                  <a:extLst>
                    <a:ext uri="{9D8B030D-6E8A-4147-A177-3AD203B41FA5}">
                      <a16:colId xmlns:a16="http://schemas.microsoft.com/office/drawing/2014/main" val="795245158"/>
                    </a:ext>
                  </a:extLst>
                </a:gridCol>
              </a:tblGrid>
              <a:tr h="31390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b="1" dirty="0">
                          <a:solidFill>
                            <a:srgbClr val="FFFFFF"/>
                          </a:solidFill>
                          <a:effectLst/>
                          <a:latin typeface="Univers" panose="020B0503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Section 5: Lessons Learnt and Success Factors</a:t>
                      </a:r>
                      <a:endParaRPr lang="en-ZA" sz="1200" dirty="0">
                        <a:effectLst/>
                        <a:latin typeface="Univers" panose="020B05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492" marR="38155" marT="19907" marB="0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6314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49097745"/>
                  </a:ext>
                </a:extLst>
              </a:tr>
              <a:tr h="565966">
                <a:tc>
                  <a:txBody>
                    <a:bodyPr/>
                    <a:lstStyle/>
                    <a:p>
                      <a:pPr marL="171450" indent="-171450">
                        <a:lnSpc>
                          <a:spcPct val="107000"/>
                        </a:lnSpc>
                        <a:spcAft>
                          <a:spcPts val="8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1200" b="1" dirty="0">
                          <a:solidFill>
                            <a:srgbClr val="000000"/>
                          </a:solidFill>
                          <a:effectLst/>
                          <a:latin typeface="Univers" panose="020B0503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Was an in-depth review, assessment or evaluation of the practice carried out? If yes, what worked </a:t>
                      </a:r>
                      <a:r>
                        <a:rPr lang="en-US" sz="1200" b="1" dirty="0" err="1">
                          <a:solidFill>
                            <a:srgbClr val="000000"/>
                          </a:solidFill>
                          <a:effectLst/>
                          <a:latin typeface="Univers" panose="020B0503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well?What</a:t>
                      </a:r>
                      <a:r>
                        <a:rPr lang="en-US" sz="1200" b="1" dirty="0">
                          <a:solidFill>
                            <a:srgbClr val="000000"/>
                          </a:solidFill>
                          <a:effectLst/>
                          <a:latin typeface="Univers" panose="020B0503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 were the key factors of success?</a:t>
                      </a:r>
                      <a:endParaRPr lang="en-ZA" sz="1200" dirty="0">
                        <a:effectLst/>
                        <a:latin typeface="Univers" panose="020B05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492" marR="38155" marT="19907" marB="0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6231963"/>
                  </a:ext>
                </a:extLst>
              </a:tr>
              <a:tr h="223952">
                <a:tc>
                  <a:txBody>
                    <a:bodyPr/>
                    <a:lstStyle/>
                    <a:p>
                      <a:pPr marL="171450" indent="-171450">
                        <a:lnSpc>
                          <a:spcPct val="107000"/>
                        </a:lnSpc>
                        <a:spcAft>
                          <a:spcPts val="8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1200" b="1" dirty="0">
                          <a:solidFill>
                            <a:srgbClr val="000000"/>
                          </a:solidFill>
                          <a:effectLst/>
                          <a:latin typeface="Univers" panose="020B0503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What did not work well, and why?</a:t>
                      </a:r>
                      <a:endParaRPr lang="en-ZA" sz="1200" dirty="0">
                        <a:effectLst/>
                        <a:latin typeface="Univers" panose="020B05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492" marR="38155" marT="19907" marB="0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046450140"/>
                  </a:ext>
                </a:extLst>
              </a:tr>
              <a:tr h="294877">
                <a:tc>
                  <a:txBody>
                    <a:bodyPr/>
                    <a:lstStyle/>
                    <a:p>
                      <a:pPr marL="171450" indent="-171450">
                        <a:lnSpc>
                          <a:spcPct val="107000"/>
                        </a:lnSpc>
                        <a:spcAft>
                          <a:spcPts val="8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1200" b="1" dirty="0">
                          <a:solidFill>
                            <a:srgbClr val="000000"/>
                          </a:solidFill>
                          <a:effectLst/>
                          <a:latin typeface="Univers" panose="020B0503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What could have been done better or differently?</a:t>
                      </a:r>
                      <a:endParaRPr lang="en-ZA" sz="1200" dirty="0">
                        <a:effectLst/>
                        <a:latin typeface="Univers" panose="020B05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492" marR="38155" marT="19907" marB="0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621109031"/>
                  </a:ext>
                </a:extLst>
              </a:tr>
              <a:tr h="29122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b="1" dirty="0">
                          <a:solidFill>
                            <a:srgbClr val="FFFFFF"/>
                          </a:solidFill>
                          <a:effectLst/>
                          <a:latin typeface="Univers" panose="020B0503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Section 6: Innovation and Adaptation / Assimilation</a:t>
                      </a:r>
                      <a:endParaRPr lang="en-ZA" sz="1200" dirty="0">
                        <a:effectLst/>
                        <a:latin typeface="Univers" panose="020B05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492" marR="38155" marT="19907" marB="0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6314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05888181"/>
                  </a:ext>
                </a:extLst>
              </a:tr>
              <a:tr h="207447">
                <a:tc>
                  <a:txBody>
                    <a:bodyPr/>
                    <a:lstStyle/>
                    <a:p>
                      <a:pPr marL="171450" indent="-171450">
                        <a:lnSpc>
                          <a:spcPct val="107000"/>
                        </a:lnSpc>
                        <a:spcAft>
                          <a:spcPts val="8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1200" b="1" dirty="0">
                          <a:solidFill>
                            <a:srgbClr val="000000"/>
                          </a:solidFill>
                          <a:effectLst/>
                          <a:latin typeface="Univers" panose="020B0503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What are the 3 to 5 key features of the practice that make it stand-out as a best practice?</a:t>
                      </a:r>
                      <a:endParaRPr lang="en-ZA" sz="1200" dirty="0">
                        <a:effectLst/>
                        <a:latin typeface="Univers" panose="020B05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492" marR="38155" marT="19907" marB="0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395338450"/>
                  </a:ext>
                </a:extLst>
              </a:tr>
              <a:tr h="225422">
                <a:tc>
                  <a:txBody>
                    <a:bodyPr/>
                    <a:lstStyle/>
                    <a:p>
                      <a:pPr marL="171450" indent="-171450">
                        <a:lnSpc>
                          <a:spcPct val="107000"/>
                        </a:lnSpc>
                        <a:spcAft>
                          <a:spcPts val="8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1200" b="1" dirty="0">
                          <a:solidFill>
                            <a:srgbClr val="000000"/>
                          </a:solidFill>
                          <a:effectLst/>
                          <a:latin typeface="Univers" panose="020B0503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How has the practice contributed to innovations in the thematic or geographical area of operation?</a:t>
                      </a:r>
                      <a:endParaRPr lang="en-ZA" sz="1200" dirty="0">
                        <a:effectLst/>
                        <a:latin typeface="Univers" panose="020B05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492" marR="38155" marT="19907" marB="0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32731368"/>
                  </a:ext>
                </a:extLst>
              </a:tr>
              <a:tr h="422843">
                <a:tc>
                  <a:txBody>
                    <a:bodyPr/>
                    <a:lstStyle/>
                    <a:p>
                      <a:pPr marL="171450" indent="-171450">
                        <a:lnSpc>
                          <a:spcPct val="107000"/>
                        </a:lnSpc>
                        <a:spcAft>
                          <a:spcPts val="8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1200" b="1" dirty="0">
                          <a:solidFill>
                            <a:srgbClr val="000000"/>
                          </a:solidFill>
                          <a:effectLst/>
                          <a:latin typeface="Univers" panose="020B0503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To what extent is the target population embracing and assimilating the new practice – as an innovation in its socio-economic development pursuit?</a:t>
                      </a:r>
                      <a:endParaRPr lang="en-ZA" sz="1200" dirty="0">
                        <a:effectLst/>
                        <a:latin typeface="Univers" panose="020B05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492" marR="38155" marT="19907" marB="0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533383280"/>
                  </a:ext>
                </a:extLst>
              </a:tr>
              <a:tr h="28162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200" b="1" dirty="0">
                          <a:solidFill>
                            <a:srgbClr val="FFFFFF"/>
                          </a:solidFill>
                          <a:effectLst/>
                          <a:latin typeface="Univers" panose="020B0503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Section 7: Recommendations </a:t>
                      </a:r>
                      <a:endParaRPr lang="en-ZA" sz="1200" dirty="0">
                        <a:effectLst/>
                        <a:latin typeface="Univers" panose="020B05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492" marR="38155" marT="19907" marB="0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6314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74955489"/>
                  </a:ext>
                </a:extLst>
              </a:tr>
              <a:tr h="240711">
                <a:tc>
                  <a:txBody>
                    <a:bodyPr/>
                    <a:lstStyle/>
                    <a:p>
                      <a:pPr marL="171450" indent="-171450">
                        <a:lnSpc>
                          <a:spcPct val="107000"/>
                        </a:lnSpc>
                        <a:spcAft>
                          <a:spcPts val="8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1200" b="1" dirty="0">
                          <a:solidFill>
                            <a:srgbClr val="000000"/>
                          </a:solidFill>
                          <a:effectLst/>
                          <a:latin typeface="Univers" panose="020B0503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What are the key considerations if the practice is to be replicated elsewhere successfully? </a:t>
                      </a:r>
                      <a:endParaRPr lang="en-ZA" sz="1200" dirty="0">
                        <a:effectLst/>
                        <a:latin typeface="Univers" panose="020B05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492" marR="38155" marT="19907" marB="0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6533504"/>
                  </a:ext>
                </a:extLst>
              </a:tr>
              <a:tr h="277140">
                <a:tc>
                  <a:txBody>
                    <a:bodyPr/>
                    <a:lstStyle/>
                    <a:p>
                      <a:pPr>
                        <a:lnSpc>
                          <a:spcPct val="104000"/>
                        </a:lnSpc>
                        <a:spcAft>
                          <a:spcPts val="800"/>
                        </a:spcAft>
                      </a:pPr>
                      <a:r>
                        <a:rPr lang="en-US" sz="1200" b="1" dirty="0">
                          <a:solidFill>
                            <a:srgbClr val="FFFFFF"/>
                          </a:solidFill>
                          <a:effectLst/>
                          <a:latin typeface="Univers" panose="020B0503020202020204" pitchFamily="34" charset="0"/>
                          <a:ea typeface="Arial" panose="020B0604020202020204" pitchFamily="34" charset="0"/>
                          <a:cs typeface="Arial" panose="020B0604020202020204" pitchFamily="34" charset="0"/>
                        </a:rPr>
                        <a:t>Section 8: Contact details</a:t>
                      </a:r>
                      <a:endParaRPr lang="en-ZA" sz="1200" dirty="0">
                        <a:effectLst/>
                        <a:latin typeface="Univers" panose="020B05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7492" marR="38155" marT="19907" marB="0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6314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47682111"/>
                  </a:ext>
                </a:extLst>
              </a:tr>
            </a:tbl>
          </a:graphicData>
        </a:graphic>
      </p:graphicFrame>
      <p:pic>
        <p:nvPicPr>
          <p:cNvPr id="11" name="Picture 10">
            <a:extLst>
              <a:ext uri="{FF2B5EF4-FFF2-40B4-BE49-F238E27FC236}">
                <a16:creationId xmlns:a16="http://schemas.microsoft.com/office/drawing/2014/main" id="{E8A09577-AE4D-45A7-A0BA-E84883AB255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67949" y="6100619"/>
            <a:ext cx="1620188" cy="781769"/>
          </a:xfrm>
          <a:prstGeom prst="rect">
            <a:avLst/>
          </a:prstGeom>
        </p:spPr>
      </p:pic>
      <p:pic>
        <p:nvPicPr>
          <p:cNvPr id="14" name="Picture 13" descr="Logo&#10;&#10;Description automatically generated">
            <a:extLst>
              <a:ext uri="{FF2B5EF4-FFF2-40B4-BE49-F238E27FC236}">
                <a16:creationId xmlns:a16="http://schemas.microsoft.com/office/drawing/2014/main" id="{E8696EC1-118E-4656-8A9D-A961FCE1FD33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944"/>
          <a:stretch/>
        </p:blipFill>
        <p:spPr>
          <a:xfrm>
            <a:off x="10288137" y="6191381"/>
            <a:ext cx="1750864" cy="6002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053442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/>
          <p:cNvSpPr txBox="1">
            <a:spLocks/>
          </p:cNvSpPr>
          <p:nvPr/>
        </p:nvSpPr>
        <p:spPr>
          <a:xfrm>
            <a:off x="0" y="0"/>
            <a:ext cx="12192000" cy="6862917"/>
          </a:xfrm>
          <a:prstGeom prst="rect">
            <a:avLst/>
          </a:prstGeom>
          <a:pattFill prst="dkUpDiag">
            <a:fgClr>
              <a:srgbClr val="391123"/>
            </a:fgClr>
            <a:bgClr>
              <a:srgbClr val="663148"/>
            </a:bgClr>
          </a:patt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346075"/>
            <a:r>
              <a:rPr lang="en-US" sz="3000" b="1">
                <a:solidFill>
                  <a:schemeClr val="bg1"/>
                </a:solidFill>
                <a:latin typeface="Helvetica" panose="020B0604020202020204" pitchFamily="34" charset="0"/>
                <a:cs typeface="Segoe UI" panose="020B0502040204020203" pitchFamily="34" charset="0"/>
              </a:rPr>
              <a:t> </a:t>
            </a:r>
            <a:endParaRPr lang="en-US" sz="3000" b="1" dirty="0">
              <a:solidFill>
                <a:schemeClr val="bg1"/>
              </a:solidFill>
              <a:latin typeface="Helvetica" panose="020B0604020202020204" pitchFamily="34" charset="0"/>
              <a:cs typeface="Segoe UI" panose="020B0502040204020203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498196" y="5875070"/>
            <a:ext cx="9144000" cy="657872"/>
          </a:xfrm>
          <a:prstGeom prst="rect">
            <a:avLst/>
          </a:prstGeom>
          <a:ln>
            <a:noFill/>
          </a:ln>
          <a:effectLst>
            <a:glow rad="63500">
              <a:schemeClr val="accent6">
                <a:satMod val="175000"/>
                <a:alpha val="4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675" b="1" dirty="0">
                <a:ln/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Thank You • </a:t>
            </a:r>
            <a:r>
              <a:rPr lang="ar-EG" sz="3675" b="1" dirty="0">
                <a:ln/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شكرا </a:t>
            </a:r>
            <a:r>
              <a:rPr lang="en-US" sz="3675" b="1" dirty="0">
                <a:ln/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• Merci • Obrigado</a:t>
            </a: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78313" y="512248"/>
            <a:ext cx="5983767" cy="56771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300930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SCBFAM Program Budget Presentation - Bahir Dar May 2018.pptx [Read-Only]" id="{441E9F44-4F44-431F-A7F3-10BFD939A1A1}" vid="{BC567A5B-422A-4450-9AE8-896A147FD5C0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GSCBFAM Program Budget Presentation - Bahir Dar May 2018</Template>
  <TotalTime>2601</TotalTime>
  <Words>534</Words>
  <Application>Microsoft Office PowerPoint</Application>
  <PresentationFormat>Widescreen</PresentationFormat>
  <Paragraphs>57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6" baseType="lpstr">
      <vt:lpstr>Arial</vt:lpstr>
      <vt:lpstr>Calibri</vt:lpstr>
      <vt:lpstr>Calibri Light</vt:lpstr>
      <vt:lpstr>Courier New</vt:lpstr>
      <vt:lpstr>Helvetica</vt:lpstr>
      <vt:lpstr>Segoe UI</vt:lpstr>
      <vt:lpstr>Univers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Draft 2020 AUC Program Budget</dc:title>
  <dc:creator>Alem</dc:creator>
  <cp:lastModifiedBy>Abiola Shomang</cp:lastModifiedBy>
  <cp:revision>160</cp:revision>
  <cp:lastPrinted>2019-05-13T08:28:04Z</cp:lastPrinted>
  <dcterms:created xsi:type="dcterms:W3CDTF">2019-06-19T11:28:38Z</dcterms:created>
  <dcterms:modified xsi:type="dcterms:W3CDTF">2021-06-10T07:52:22Z</dcterms:modified>
</cp:coreProperties>
</file>