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45" r:id="rId4"/>
    <p:sldId id="339" r:id="rId5"/>
    <p:sldId id="337" r:id="rId6"/>
    <p:sldId id="340" r:id="rId7"/>
    <p:sldId id="382" r:id="rId8"/>
    <p:sldId id="342" r:id="rId9"/>
    <p:sldId id="346" r:id="rId10"/>
    <p:sldId id="37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3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6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2A82A-F2EE-4278-A371-87BB99E5F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10E3C8-776D-416F-BF06-D0863B0428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E148B-C68F-4580-9C9C-64BD8DD2A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231FD-C666-45DF-A986-C03611C18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54E75B-632F-40FD-AF4B-ADBCBA6F3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033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B86BE-1841-444C-9D90-B1F7542ECD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67FB98-2476-4782-B02F-2CC27D6C39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B2F56-0112-4E9B-A8CC-7211811C4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87F10-ABBE-45E8-AE85-0E38A80DF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FB2AB-315F-40D9-9513-0396493717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068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111980-9732-4A2E-AC21-FA6EB5E277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CADB63-60AC-4626-B6DE-DDB89CDB43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4B261-2E08-49EB-80A0-A0033BF3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356250-32E0-4926-9384-83F4E5416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A1BD30-501C-461C-8A71-4EDCDCFE2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42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7543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B1D8-5070-4079-B1F9-E7D9542E3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77100-C483-409B-A5E4-3343F0AC85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D1F1E-9B90-464C-8292-95F9FCC3B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15F422-40C0-452D-831D-C09C2A4AA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16422-8D26-46EC-BB28-DC5F04F6B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327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F87CD-EF05-4851-ABC8-2F1FB4CE2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9AF9E-E5AB-4600-B5FE-98C8E3D48A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0ACD6-49DB-4F28-9A95-E884964F1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C66EDC-B7EB-4B0A-B4A9-C853BD1A0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C39B78-8B2E-457E-9B7D-ED71372269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0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56230-D400-4687-A5A8-CA28BCA47F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D67930-1C42-457D-9B91-5FAE7576C7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5D626-9864-49C4-B63C-6EC2F1519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2A5B20-A008-487A-AF76-C4B1B962D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86D24B-B22C-4FAC-A06E-D153DCBAE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20A43C-E1CA-4857-8EE1-8D18ECA2B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349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13DFB-5BDF-489D-B50F-C4672D126A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3F72E-D476-4DA5-A63B-7A383B7CEA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3EE556-F531-4262-88B0-4CB4C667D4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043CC1-8427-4EAB-B48C-561EC0E2E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9EF54E-D6C1-4D91-92E4-90C367BC88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F64414F-8E5B-4935-832F-4F7FB56A92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0FD1F08-9A78-4C24-80A3-5C0DEEB36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3A6FB9-FA27-4E43-9030-34EFECFE8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917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33CFE-1C45-41F7-B2C1-187A68DF2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C82C21-AB72-4C9E-9AD0-9DB4819D73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55696E-7BCE-479D-BED3-634C38478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5330452-DF74-4D17-A6DB-89918E6DB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660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2DCC5-0053-4B35-A872-5E0A14F77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E45706E-1CDD-4CB7-A486-B8F83B884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F5EDEA-BE0A-4788-AD36-11CFEBB36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116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7AFA-8684-4840-AAC3-06727E1B72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DB1494-DB5E-4665-B5D0-81F67E1F5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CEB593-CD86-48EE-9248-7E70AC849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D5DDA-E590-4444-94E9-A604CFA0D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7D756A-7CA4-4088-A31D-8E654C5A2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4342EC-1B7A-480C-9B61-235D86C74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2228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F40980-B633-4D6E-A143-49E9B79C7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460ABC-A7C9-4233-8EDF-3ACE9021C9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692457-553B-4415-9EB7-DF9A858D1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4D1FAC-9C0B-41B2-8D50-28B244EAA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DDCA05-A8A7-45A0-B4C3-E155ACF4E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77E759-8614-4636-B5C7-3CC8FDD8E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801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EA602FE-5DE3-4B14-B9F6-9BD8A8501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61B300-0C9F-49B4-B487-76FC3BD242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ECE9A-FAE8-4EA4-8D71-AB2F40BB85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1910-ADD2-4CBE-8D27-1DA9DD69020E}" type="datetimeFigureOut">
              <a:rPr lang="en-GB" smtClean="0"/>
              <a:t>23/02/2021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C11BF-A0EE-4C54-A1AE-64C27CBC66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7834D4-9EEF-4EFA-AAD1-774E74BA0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000D7-A5F2-4819-BC9E-DCFC82279C8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92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7">
            <a:extLst>
              <a:ext uri="{FF2B5EF4-FFF2-40B4-BE49-F238E27FC236}">
                <a16:creationId xmlns:a16="http://schemas.microsoft.com/office/drawing/2014/main" id="{EE39DFCF-9247-4DE5-BB93-074BFAF07A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9">
            <a:extLst>
              <a:ext uri="{FF2B5EF4-FFF2-40B4-BE49-F238E27FC236}">
                <a16:creationId xmlns:a16="http://schemas.microsoft.com/office/drawing/2014/main" id="{442B652E-D499-4CDA-8F7A-60469EDBCB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1632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4864676 w 4864676"/>
              <a:gd name="connsiteY1" fmla="*/ 0 h 4864676"/>
              <a:gd name="connsiteX2" fmla="*/ 4864676 w 4864676"/>
              <a:gd name="connsiteY2" fmla="*/ 4864676 h 4864676"/>
              <a:gd name="connsiteX3" fmla="*/ 1281101 w 4864676"/>
              <a:gd name="connsiteY3" fmla="*/ 4864676 h 4864676"/>
              <a:gd name="connsiteX4" fmla="*/ 0 w 4864676"/>
              <a:gd name="connsiteY4" fmla="*/ 3583575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4864676" y="0"/>
                </a:lnTo>
                <a:lnTo>
                  <a:pt x="4864676" y="4864676"/>
                </a:lnTo>
                <a:lnTo>
                  <a:pt x="1281101" y="4864676"/>
                </a:lnTo>
                <a:lnTo>
                  <a:pt x="0" y="35835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11">
            <a:extLst>
              <a:ext uri="{FF2B5EF4-FFF2-40B4-BE49-F238E27FC236}">
                <a16:creationId xmlns:a16="http://schemas.microsoft.com/office/drawing/2014/main" id="{484A22B8-F5B6-47C2-B88E-DADAF37913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7225693" y="996662"/>
            <a:ext cx="4864676" cy="4864676"/>
          </a:xfrm>
          <a:custGeom>
            <a:avLst/>
            <a:gdLst>
              <a:gd name="connsiteX0" fmla="*/ 0 w 4864676"/>
              <a:gd name="connsiteY0" fmla="*/ 0 h 4864676"/>
              <a:gd name="connsiteX1" fmla="*/ 3583574 w 4864676"/>
              <a:gd name="connsiteY1" fmla="*/ 0 h 4864676"/>
              <a:gd name="connsiteX2" fmla="*/ 4864676 w 4864676"/>
              <a:gd name="connsiteY2" fmla="*/ 1281103 h 4864676"/>
              <a:gd name="connsiteX3" fmla="*/ 4864676 w 4864676"/>
              <a:gd name="connsiteY3" fmla="*/ 4864676 h 4864676"/>
              <a:gd name="connsiteX4" fmla="*/ 0 w 4864676"/>
              <a:gd name="connsiteY4" fmla="*/ 4864676 h 4864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64676" h="4864676">
                <a:moveTo>
                  <a:pt x="0" y="0"/>
                </a:moveTo>
                <a:lnTo>
                  <a:pt x="3583574" y="0"/>
                </a:lnTo>
                <a:lnTo>
                  <a:pt x="4864676" y="1281103"/>
                </a:lnTo>
                <a:lnTo>
                  <a:pt x="4864676" y="4864676"/>
                </a:lnTo>
                <a:lnTo>
                  <a:pt x="0" y="4864676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Isosceles Triangle 13">
            <a:extLst>
              <a:ext uri="{FF2B5EF4-FFF2-40B4-BE49-F238E27FC236}">
                <a16:creationId xmlns:a16="http://schemas.microsoft.com/office/drawing/2014/main" id="{A987C18C-164D-4263-B486-4647A98E88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89020" y="1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Isosceles Triangle 15">
            <a:extLst>
              <a:ext uri="{FF2B5EF4-FFF2-40B4-BE49-F238E27FC236}">
                <a16:creationId xmlns:a16="http://schemas.microsoft.com/office/drawing/2014/main" id="{E7E98B39-04C6-408B-92FD-7686287406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286" y="3571620"/>
            <a:ext cx="6613961" cy="3286380"/>
          </a:xfrm>
          <a:prstGeom prst="triangle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17">
            <a:extLst>
              <a:ext uri="{FF2B5EF4-FFF2-40B4-BE49-F238E27FC236}">
                <a16:creationId xmlns:a16="http://schemas.microsoft.com/office/drawing/2014/main" id="{981C8C27-2457-421F-BDC4-7B4EA3C782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401311" y="734311"/>
            <a:ext cx="5389379" cy="5389379"/>
          </a:xfrm>
          <a:custGeom>
            <a:avLst/>
            <a:gdLst>
              <a:gd name="connsiteX0" fmla="*/ 0 w 5389379"/>
              <a:gd name="connsiteY0" fmla="*/ 540040 h 5389379"/>
              <a:gd name="connsiteX1" fmla="*/ 540040 w 5389379"/>
              <a:gd name="connsiteY1" fmla="*/ 0 h 5389379"/>
              <a:gd name="connsiteX2" fmla="*/ 5389379 w 5389379"/>
              <a:gd name="connsiteY2" fmla="*/ 0 h 5389379"/>
              <a:gd name="connsiteX3" fmla="*/ 5389379 w 5389379"/>
              <a:gd name="connsiteY3" fmla="*/ 4838655 h 5389379"/>
              <a:gd name="connsiteX4" fmla="*/ 4838655 w 5389379"/>
              <a:gd name="connsiteY4" fmla="*/ 5389379 h 5389379"/>
              <a:gd name="connsiteX5" fmla="*/ 0 w 5389379"/>
              <a:gd name="connsiteY5" fmla="*/ 5389379 h 5389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389379" h="5389379">
                <a:moveTo>
                  <a:pt x="0" y="540040"/>
                </a:moveTo>
                <a:lnTo>
                  <a:pt x="540040" y="0"/>
                </a:lnTo>
                <a:lnTo>
                  <a:pt x="5389379" y="0"/>
                </a:lnTo>
                <a:lnTo>
                  <a:pt x="5389379" y="4838655"/>
                </a:lnTo>
                <a:lnTo>
                  <a:pt x="4838655" y="5389379"/>
                </a:lnTo>
                <a:lnTo>
                  <a:pt x="0" y="538937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Rectangle 19">
            <a:extLst>
              <a:ext uri="{FF2B5EF4-FFF2-40B4-BE49-F238E27FC236}">
                <a16:creationId xmlns:a16="http://schemas.microsoft.com/office/drawing/2014/main" id="{CEA13C66-82C1-44AF-972B-8F5CCA41B6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271208" y="5287803"/>
            <a:ext cx="955808" cy="95580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21">
            <a:extLst>
              <a:ext uri="{FF2B5EF4-FFF2-40B4-BE49-F238E27FC236}">
                <a16:creationId xmlns:a16="http://schemas.microsoft.com/office/drawing/2014/main" id="{9DB36437-FE59-457E-91A7-396BBD3C9C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2700283" y="33283"/>
            <a:ext cx="6791435" cy="6791435"/>
          </a:xfrm>
          <a:custGeom>
            <a:avLst/>
            <a:gdLst>
              <a:gd name="connsiteX0" fmla="*/ 1860938 w 6791435"/>
              <a:gd name="connsiteY0" fmla="*/ 81158 h 6791435"/>
              <a:gd name="connsiteX1" fmla="*/ 1942096 w 6791435"/>
              <a:gd name="connsiteY1" fmla="*/ 0 h 6791435"/>
              <a:gd name="connsiteX2" fmla="*/ 6791435 w 6791435"/>
              <a:gd name="connsiteY2" fmla="*/ 0 h 6791435"/>
              <a:gd name="connsiteX3" fmla="*/ 6791435 w 6791435"/>
              <a:gd name="connsiteY3" fmla="*/ 4838655 h 6791435"/>
              <a:gd name="connsiteX4" fmla="*/ 6710277 w 6791435"/>
              <a:gd name="connsiteY4" fmla="*/ 4919813 h 6791435"/>
              <a:gd name="connsiteX5" fmla="*/ 6710277 w 6791435"/>
              <a:gd name="connsiteY5" fmla="*/ 81158 h 6791435"/>
              <a:gd name="connsiteX6" fmla="*/ 0 w 6791435"/>
              <a:gd name="connsiteY6" fmla="*/ 1942096 h 6791435"/>
              <a:gd name="connsiteX7" fmla="*/ 81158 w 6791435"/>
              <a:gd name="connsiteY7" fmla="*/ 1860938 h 6791435"/>
              <a:gd name="connsiteX8" fmla="*/ 81158 w 6791435"/>
              <a:gd name="connsiteY8" fmla="*/ 6710277 h 6791435"/>
              <a:gd name="connsiteX9" fmla="*/ 4919813 w 6791435"/>
              <a:gd name="connsiteY9" fmla="*/ 6710277 h 6791435"/>
              <a:gd name="connsiteX10" fmla="*/ 4838655 w 6791435"/>
              <a:gd name="connsiteY10" fmla="*/ 6791435 h 6791435"/>
              <a:gd name="connsiteX11" fmla="*/ 0 w 6791435"/>
              <a:gd name="connsiteY11" fmla="*/ 6791435 h 6791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791435" h="6791435">
                <a:moveTo>
                  <a:pt x="1860938" y="81158"/>
                </a:moveTo>
                <a:lnTo>
                  <a:pt x="1942096" y="0"/>
                </a:lnTo>
                <a:lnTo>
                  <a:pt x="6791435" y="0"/>
                </a:lnTo>
                <a:lnTo>
                  <a:pt x="6791435" y="4838655"/>
                </a:lnTo>
                <a:lnTo>
                  <a:pt x="6710277" y="4919813"/>
                </a:lnTo>
                <a:lnTo>
                  <a:pt x="6710277" y="81158"/>
                </a:lnTo>
                <a:close/>
                <a:moveTo>
                  <a:pt x="0" y="1942096"/>
                </a:moveTo>
                <a:lnTo>
                  <a:pt x="81158" y="1860938"/>
                </a:lnTo>
                <a:lnTo>
                  <a:pt x="81158" y="6710277"/>
                </a:lnTo>
                <a:lnTo>
                  <a:pt x="4919813" y="6710277"/>
                </a:lnTo>
                <a:lnTo>
                  <a:pt x="4838655" y="6791435"/>
                </a:lnTo>
                <a:lnTo>
                  <a:pt x="0" y="6791435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B3924E-3681-4193-AA1D-B9BA8A4435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04641" y="2353641"/>
            <a:ext cx="5853633" cy="2150719"/>
          </a:xfrm>
          <a:noFill/>
        </p:spPr>
        <p:txBody>
          <a:bodyPr anchor="ctr"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GB" sz="3600" b="1" dirty="0">
                <a:solidFill>
                  <a:srgbClr val="080808"/>
                </a:solidFill>
              </a:rPr>
              <a:t>Highlights of </a:t>
            </a:r>
            <a:br>
              <a:rPr lang="en-GB" sz="3600" b="1" dirty="0">
                <a:solidFill>
                  <a:srgbClr val="080808"/>
                </a:solidFill>
              </a:rPr>
            </a:br>
            <a:r>
              <a:rPr lang="en-GB" sz="3600" b="1" dirty="0">
                <a:solidFill>
                  <a:srgbClr val="080808"/>
                </a:solidFill>
              </a:rPr>
              <a:t>The First Continental Report on Agenda 2063 Implementation</a:t>
            </a:r>
          </a:p>
        </p:txBody>
      </p:sp>
      <p:sp>
        <p:nvSpPr>
          <p:cNvPr id="50" name="Rectangle 23">
            <a:extLst>
              <a:ext uri="{FF2B5EF4-FFF2-40B4-BE49-F238E27FC236}">
                <a16:creationId xmlns:a16="http://schemas.microsoft.com/office/drawing/2014/main" id="{844D3693-2EFE-4667-89D5-47E2D59209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1042846" y="410171"/>
            <a:ext cx="1321281" cy="1321281"/>
          </a:xfrm>
          <a:prstGeom prst="rect">
            <a:avLst/>
          </a:prstGeom>
          <a:solidFill>
            <a:schemeClr val="accent4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25">
            <a:extLst>
              <a:ext uri="{FF2B5EF4-FFF2-40B4-BE49-F238E27FC236}">
                <a16:creationId xmlns:a16="http://schemas.microsoft.com/office/drawing/2014/main" id="{C21FD796-9CD0-404D-8DF5-5274C0BCC7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30319" y="1508609"/>
            <a:ext cx="700047" cy="700047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EF4C703B-ED93-4F94-8CE5-D75925E660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059" y="1394356"/>
            <a:ext cx="2533881" cy="9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12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628650"/>
            <a:ext cx="8496300" cy="5600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973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Introduction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1126605-BCDF-48EC-9724-C31257FCE87E}"/>
              </a:ext>
            </a:extLst>
          </p:cNvPr>
          <p:cNvGrpSpPr/>
          <p:nvPr/>
        </p:nvGrpSpPr>
        <p:grpSpPr>
          <a:xfrm>
            <a:off x="918592" y="3756879"/>
            <a:ext cx="10372400" cy="371649"/>
            <a:chOff x="395536" y="3097535"/>
            <a:chExt cx="8208912" cy="371649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0A51B80-BE25-4B58-AC7D-C71E941EEBE4}"/>
                </a:ext>
              </a:extLst>
            </p:cNvPr>
            <p:cNvSpPr/>
            <p:nvPr/>
          </p:nvSpPr>
          <p:spPr>
            <a:xfrm>
              <a:off x="395536" y="3212976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5" name="Rectangle 3">
              <a:extLst>
                <a:ext uri="{FF2B5EF4-FFF2-40B4-BE49-F238E27FC236}">
                  <a16:creationId xmlns:a16="http://schemas.microsoft.com/office/drawing/2014/main" id="{A986BA66-5F1C-4613-8A98-78837CA2D37C}"/>
                </a:ext>
              </a:extLst>
            </p:cNvPr>
            <p:cNvSpPr/>
            <p:nvPr/>
          </p:nvSpPr>
          <p:spPr>
            <a:xfrm rot="10800000">
              <a:off x="1763688" y="3097535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>
                <a:solidFill>
                  <a:schemeClr val="accent1"/>
                </a:solidFill>
              </a:endParaRPr>
            </a:p>
          </p:txBody>
        </p:sp>
        <p:sp>
          <p:nvSpPr>
            <p:cNvPr id="6" name="Rectangle 3">
              <a:extLst>
                <a:ext uri="{FF2B5EF4-FFF2-40B4-BE49-F238E27FC236}">
                  <a16:creationId xmlns:a16="http://schemas.microsoft.com/office/drawing/2014/main" id="{2FDE795C-A164-4C18-9B13-0560F1A1BE01}"/>
                </a:ext>
              </a:extLst>
            </p:cNvPr>
            <p:cNvSpPr/>
            <p:nvPr/>
          </p:nvSpPr>
          <p:spPr>
            <a:xfrm>
              <a:off x="3131840" y="3212976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7" name="Rectangle 3">
              <a:extLst>
                <a:ext uri="{FF2B5EF4-FFF2-40B4-BE49-F238E27FC236}">
                  <a16:creationId xmlns:a16="http://schemas.microsoft.com/office/drawing/2014/main" id="{D60D5D23-3D68-4635-A865-F740063117A5}"/>
                </a:ext>
              </a:extLst>
            </p:cNvPr>
            <p:cNvSpPr/>
            <p:nvPr/>
          </p:nvSpPr>
          <p:spPr>
            <a:xfrm rot="10800000">
              <a:off x="4499992" y="3097535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8" name="Rectangle 3">
              <a:extLst>
                <a:ext uri="{FF2B5EF4-FFF2-40B4-BE49-F238E27FC236}">
                  <a16:creationId xmlns:a16="http://schemas.microsoft.com/office/drawing/2014/main" id="{41FD1879-391B-4C63-B6CE-7827F96D06C8}"/>
                </a:ext>
              </a:extLst>
            </p:cNvPr>
            <p:cNvSpPr/>
            <p:nvPr/>
          </p:nvSpPr>
          <p:spPr>
            <a:xfrm>
              <a:off x="5868144" y="3212976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  <p:sp>
          <p:nvSpPr>
            <p:cNvPr id="9" name="Rectangle 3">
              <a:extLst>
                <a:ext uri="{FF2B5EF4-FFF2-40B4-BE49-F238E27FC236}">
                  <a16:creationId xmlns:a16="http://schemas.microsoft.com/office/drawing/2014/main" id="{B53D7184-1D9A-4369-BA86-9D5254244445}"/>
                </a:ext>
              </a:extLst>
            </p:cNvPr>
            <p:cNvSpPr/>
            <p:nvPr/>
          </p:nvSpPr>
          <p:spPr>
            <a:xfrm rot="10800000">
              <a:off x="7236296" y="3097535"/>
              <a:ext cx="1368152" cy="256208"/>
            </a:xfrm>
            <a:custGeom>
              <a:avLst/>
              <a:gdLst/>
              <a:ahLst/>
              <a:cxnLst/>
              <a:rect l="l" t="t" r="r" b="b"/>
              <a:pathLst>
                <a:path w="1008112" h="256208">
                  <a:moveTo>
                    <a:pt x="0" y="0"/>
                  </a:moveTo>
                  <a:lnTo>
                    <a:pt x="1008112" y="0"/>
                  </a:lnTo>
                  <a:lnTo>
                    <a:pt x="1008112" y="144016"/>
                  </a:lnTo>
                  <a:lnTo>
                    <a:pt x="569127" y="144016"/>
                  </a:lnTo>
                  <a:lnTo>
                    <a:pt x="504055" y="256208"/>
                  </a:lnTo>
                  <a:lnTo>
                    <a:pt x="438984" y="144016"/>
                  </a:lnTo>
                  <a:lnTo>
                    <a:pt x="0" y="14401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2288ADC4-4379-4ED1-915A-5747C7B07EB9}"/>
              </a:ext>
            </a:extLst>
          </p:cNvPr>
          <p:cNvSpPr>
            <a:spLocks noChangeAspect="1"/>
          </p:cNvSpPr>
          <p:nvPr/>
        </p:nvSpPr>
        <p:spPr>
          <a:xfrm>
            <a:off x="1424219" y="2847942"/>
            <a:ext cx="731520" cy="73152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690E4F-E05F-474E-8056-35D3A0EF61FC}"/>
              </a:ext>
            </a:extLst>
          </p:cNvPr>
          <p:cNvSpPr txBox="1"/>
          <p:nvPr/>
        </p:nvSpPr>
        <p:spPr>
          <a:xfrm>
            <a:off x="1053022" y="424118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2018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53D936A-2811-40D3-830D-B8BF9EDD079D}"/>
              </a:ext>
            </a:extLst>
          </p:cNvPr>
          <p:cNvGrpSpPr/>
          <p:nvPr/>
        </p:nvGrpSpPr>
        <p:grpSpPr>
          <a:xfrm>
            <a:off x="552333" y="4634236"/>
            <a:ext cx="2435180" cy="2002750"/>
            <a:chOff x="3343992" y="4311889"/>
            <a:chExt cx="1544679" cy="2002750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003B43-0A77-4506-A39F-900E745CDE79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Executive Council at the 32nd Ordinary Session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approved Agenda 2063’s FTYIP Monitoring and Evaluation Framework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and Indicator Handbook as the basis for Member States to report on their obligations, encapsulated in the Executive Council Decision 987 (XXXII)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6B85778-BEC9-4445-99D7-2FD776A6DE21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JANUARY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DC39DF76-799E-40BD-8F84-7F135B93AC96}"/>
              </a:ext>
            </a:extLst>
          </p:cNvPr>
          <p:cNvSpPr txBox="1"/>
          <p:nvPr/>
        </p:nvSpPr>
        <p:spPr>
          <a:xfrm>
            <a:off x="2798695" y="1068994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tx1">
                  <a:lumMod val="75000"/>
                  <a:lumOff val="25000"/>
                </a:schemeClr>
              </a:solidFill>
              <a:cs typeface="Arial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D97215B-0414-47E1-BEB8-00402FDE2B91}"/>
              </a:ext>
            </a:extLst>
          </p:cNvPr>
          <p:cNvGrpSpPr/>
          <p:nvPr/>
        </p:nvGrpSpPr>
        <p:grpSpPr>
          <a:xfrm>
            <a:off x="2188147" y="1426174"/>
            <a:ext cx="2695272" cy="1971125"/>
            <a:chOff x="3343992" y="4343514"/>
            <a:chExt cx="1544679" cy="197112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2A5F404-4E9A-4F8C-A89C-24CB22D93D81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STC on Finance, Monetary Affairs, Economic Planning and Integration at its Ministerial Meeting in Yaoundé, Cameroon,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recommended that AUC and AUDA-NEPAD take the lead in coordinating the preparation and submission to policy organs of biennial performance continental reports on Agenda 2063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71F3618-7E78-47C4-AC45-B06060E02CDD}"/>
                </a:ext>
              </a:extLst>
            </p:cNvPr>
            <p:cNvSpPr txBox="1"/>
            <p:nvPr/>
          </p:nvSpPr>
          <p:spPr>
            <a:xfrm>
              <a:off x="3344692" y="4343514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MARCH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9" name="Oval 18">
            <a:extLst>
              <a:ext uri="{FF2B5EF4-FFF2-40B4-BE49-F238E27FC236}">
                <a16:creationId xmlns:a16="http://schemas.microsoft.com/office/drawing/2014/main" id="{CCCFEC62-430D-4103-B1E3-D077E44D5848}"/>
              </a:ext>
            </a:extLst>
          </p:cNvPr>
          <p:cNvSpPr>
            <a:spLocks noChangeAspect="1"/>
          </p:cNvSpPr>
          <p:nvPr/>
        </p:nvSpPr>
        <p:spPr>
          <a:xfrm>
            <a:off x="3153819" y="4340483"/>
            <a:ext cx="731520" cy="73152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22FC461-44D0-4D17-9BE7-D7C289624559}"/>
              </a:ext>
            </a:extLst>
          </p:cNvPr>
          <p:cNvSpPr>
            <a:spLocks noChangeAspect="1"/>
          </p:cNvSpPr>
          <p:nvPr/>
        </p:nvSpPr>
        <p:spPr>
          <a:xfrm>
            <a:off x="4883419" y="2847942"/>
            <a:ext cx="731520" cy="731520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CE4CDA-91EE-4798-B4C3-B5E79EFBA233}"/>
              </a:ext>
            </a:extLst>
          </p:cNvPr>
          <p:cNvSpPr txBox="1"/>
          <p:nvPr/>
        </p:nvSpPr>
        <p:spPr>
          <a:xfrm>
            <a:off x="4512222" y="424118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37B8EDA-C082-4DB2-B1DB-693EF025786C}"/>
              </a:ext>
            </a:extLst>
          </p:cNvPr>
          <p:cNvGrpSpPr/>
          <p:nvPr/>
        </p:nvGrpSpPr>
        <p:grpSpPr>
          <a:xfrm>
            <a:off x="4139371" y="4634236"/>
            <a:ext cx="1974607" cy="1818084"/>
            <a:chOff x="3343992" y="4311889"/>
            <a:chExt cx="1544679" cy="181808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1810BA3-1CFF-451A-A741-18339519E81B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AUC and AUDA-NEPAD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developed an empirical methodology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to guide national, regional and continental AU bodies to track and report on the implementation of Agenda 2063.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7615A35-43C9-43F4-BD5C-96CC7ABD78E3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JUNE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D8CAF5FB-3E18-4835-86C1-47A66A72D932}"/>
              </a:ext>
            </a:extLst>
          </p:cNvPr>
          <p:cNvSpPr>
            <a:spLocks noChangeAspect="1"/>
          </p:cNvSpPr>
          <p:nvPr/>
        </p:nvSpPr>
        <p:spPr>
          <a:xfrm>
            <a:off x="8342619" y="2847942"/>
            <a:ext cx="731520" cy="73152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00C9389-373B-478A-B74E-700AE7A0A2AC}"/>
              </a:ext>
            </a:extLst>
          </p:cNvPr>
          <p:cNvSpPr txBox="1"/>
          <p:nvPr/>
        </p:nvSpPr>
        <p:spPr>
          <a:xfrm>
            <a:off x="7971422" y="4241186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BA956A-A149-4652-AADE-708A95411442}"/>
              </a:ext>
            </a:extLst>
          </p:cNvPr>
          <p:cNvGrpSpPr/>
          <p:nvPr/>
        </p:nvGrpSpPr>
        <p:grpSpPr>
          <a:xfrm>
            <a:off x="7078134" y="4648977"/>
            <a:ext cx="3123068" cy="2011916"/>
            <a:chOff x="3257417" y="4302723"/>
            <a:chExt cx="1608361" cy="201191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672232D-0719-4C5B-B7A8-907E0395921F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An inaugural continental-level report was prepared based on official submissions of reports from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31 AU Member States and 6 Regional Economic Communities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using the standard empirical methodology. The report highlights progress and emerging results from investments made to spur socio-economic development in </a:t>
              </a:r>
              <a:r>
                <a:rPr lang="en-US" altLang="ko-KR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prioritised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 areas NDPs and RDPs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9F4BFC4-529B-4C64-9FCC-7159B52AD876}"/>
                </a:ext>
              </a:extLst>
            </p:cNvPr>
            <p:cNvSpPr txBox="1"/>
            <p:nvPr/>
          </p:nvSpPr>
          <p:spPr>
            <a:xfrm>
              <a:off x="3257417" y="4302723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NOVEMBER - DECEMBER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0D7D551A-C045-4DE7-B865-56947E697D2F}"/>
              </a:ext>
            </a:extLst>
          </p:cNvPr>
          <p:cNvSpPr txBox="1"/>
          <p:nvPr/>
        </p:nvSpPr>
        <p:spPr>
          <a:xfrm>
            <a:off x="6220339" y="1060639"/>
            <a:ext cx="14495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rPr>
              <a:t>2019</a:t>
            </a:r>
            <a:endParaRPr lang="ko-KR" altLang="en-US" sz="2400" b="1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83E55CF-5683-4D18-8CE3-FA5AB8BA0705}"/>
              </a:ext>
            </a:extLst>
          </p:cNvPr>
          <p:cNvGrpSpPr/>
          <p:nvPr/>
        </p:nvGrpSpPr>
        <p:grpSpPr>
          <a:xfrm>
            <a:off x="5809015" y="1426174"/>
            <a:ext cx="2314621" cy="2187416"/>
            <a:chOff x="3343992" y="4311889"/>
            <a:chExt cx="1544679" cy="218741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27B017D-837D-46F6-981F-498666561CD9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In a </a:t>
              </a:r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continental-level workshop that brought together 40 AU Member States and 6 Regional Economic Communities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, the methodology was validated, and initial input was made on compiling national and regional-level empirical reports on the implementation of Africa’s development blueprint.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AB05D50E-07A3-4D6B-AA17-6B8C7696BB4E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OCTOBER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4" name="Oval 33">
            <a:extLst>
              <a:ext uri="{FF2B5EF4-FFF2-40B4-BE49-F238E27FC236}">
                <a16:creationId xmlns:a16="http://schemas.microsoft.com/office/drawing/2014/main" id="{4725C0F4-C50B-41ED-A73E-5311B2D39730}"/>
              </a:ext>
            </a:extLst>
          </p:cNvPr>
          <p:cNvSpPr>
            <a:spLocks noChangeAspect="1"/>
          </p:cNvSpPr>
          <p:nvPr/>
        </p:nvSpPr>
        <p:spPr>
          <a:xfrm>
            <a:off x="6613019" y="4337700"/>
            <a:ext cx="731520" cy="73152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6DD1448-F76E-4542-A265-B0149B83044D}"/>
              </a:ext>
            </a:extLst>
          </p:cNvPr>
          <p:cNvSpPr txBox="1"/>
          <p:nvPr/>
        </p:nvSpPr>
        <p:spPr>
          <a:xfrm>
            <a:off x="9701024" y="1679545"/>
            <a:ext cx="1449542" cy="461665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solidFill>
                  <a:schemeClr val="accent4"/>
                </a:solidFill>
                <a:cs typeface="Arial" pitchFamily="34" charset="0"/>
              </a:rPr>
              <a:t>2020</a:t>
            </a:r>
            <a:endParaRPr lang="ko-KR" altLang="en-US" sz="2400" b="1" dirty="0">
              <a:solidFill>
                <a:schemeClr val="accent4"/>
              </a:solidFill>
              <a:cs typeface="Arial" pitchFamily="34" charset="0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B436E78-56F0-490B-92CE-BBC13E1DD7C5}"/>
              </a:ext>
            </a:extLst>
          </p:cNvPr>
          <p:cNvGrpSpPr/>
          <p:nvPr/>
        </p:nvGrpSpPr>
        <p:grpSpPr>
          <a:xfrm>
            <a:off x="9701025" y="2210803"/>
            <a:ext cx="1449541" cy="894755"/>
            <a:chOff x="3343992" y="4311889"/>
            <a:chExt cx="1544679" cy="894755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C06ACEBE-1A2A-4128-98EC-F8EA0EB68DDD}"/>
                </a:ext>
              </a:extLst>
            </p:cNvPr>
            <p:cNvSpPr txBox="1"/>
            <p:nvPr/>
          </p:nvSpPr>
          <p:spPr>
            <a:xfrm>
              <a:off x="3343992" y="4560313"/>
              <a:ext cx="152178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The report was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highlight>
                    <a:srgbClr val="FFFF00"/>
                  </a:highlight>
                  <a:cs typeface="Arial" pitchFamily="34" charset="0"/>
                </a:rPr>
                <a:t> </a:t>
              </a:r>
              <a:r>
                <a:rPr lang="en-US" altLang="ko-KR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launched at the AU summit.  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B22AB5-6508-4F9E-9F93-8E98919AE31A}"/>
                </a:ext>
              </a:extLst>
            </p:cNvPr>
            <p:cNvSpPr txBox="1"/>
            <p:nvPr/>
          </p:nvSpPr>
          <p:spPr>
            <a:xfrm>
              <a:off x="3344692" y="4311889"/>
              <a:ext cx="15439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 pitchFamily="34" charset="0"/>
                </a:rPr>
                <a:t>FEBRUARY</a:t>
              </a:r>
              <a:endParaRPr lang="ko-KR" alt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2724DCAC-56DF-4230-A803-7C2AB13AE92A}"/>
              </a:ext>
            </a:extLst>
          </p:cNvPr>
          <p:cNvSpPr>
            <a:spLocks noChangeAspect="1"/>
          </p:cNvSpPr>
          <p:nvPr/>
        </p:nvSpPr>
        <p:spPr>
          <a:xfrm>
            <a:off x="10072220" y="4334917"/>
            <a:ext cx="731520" cy="731520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dirty="0"/>
          </a:p>
        </p:txBody>
      </p:sp>
      <p:sp>
        <p:nvSpPr>
          <p:cNvPr id="45" name="Oval 21">
            <a:extLst>
              <a:ext uri="{FF2B5EF4-FFF2-40B4-BE49-F238E27FC236}">
                <a16:creationId xmlns:a16="http://schemas.microsoft.com/office/drawing/2014/main" id="{C1ED2357-2148-40B4-A8D5-0291593698A0}"/>
              </a:ext>
            </a:extLst>
          </p:cNvPr>
          <p:cNvSpPr>
            <a:spLocks noChangeAspect="1"/>
          </p:cNvSpPr>
          <p:nvPr/>
        </p:nvSpPr>
        <p:spPr>
          <a:xfrm>
            <a:off x="3321892" y="4495111"/>
            <a:ext cx="395373" cy="398675"/>
          </a:xfrm>
          <a:custGeom>
            <a:avLst/>
            <a:gdLst/>
            <a:ahLst/>
            <a:cxnLst/>
            <a:rect l="l" t="t" r="r" b="b"/>
            <a:pathLst>
              <a:path w="1652142" h="1665940">
                <a:moveTo>
                  <a:pt x="898689" y="548008"/>
                </a:moveTo>
                <a:cubicBezTo>
                  <a:pt x="737950" y="504938"/>
                  <a:pt x="572731" y="600328"/>
                  <a:pt x="529661" y="761066"/>
                </a:cubicBezTo>
                <a:cubicBezTo>
                  <a:pt x="486591" y="921805"/>
                  <a:pt x="581980" y="1087025"/>
                  <a:pt x="742719" y="1130094"/>
                </a:cubicBezTo>
                <a:cubicBezTo>
                  <a:pt x="903458" y="1173164"/>
                  <a:pt x="1068677" y="1077775"/>
                  <a:pt x="1111747" y="917036"/>
                </a:cubicBezTo>
                <a:cubicBezTo>
                  <a:pt x="1154817" y="756297"/>
                  <a:pt x="1059428" y="591077"/>
                  <a:pt x="898689" y="548008"/>
                </a:cubicBezTo>
                <a:close/>
                <a:moveTo>
                  <a:pt x="952303" y="347916"/>
                </a:moveTo>
                <a:cubicBezTo>
                  <a:pt x="1223549" y="420596"/>
                  <a:pt x="1384519" y="699404"/>
                  <a:pt x="1311839" y="970650"/>
                </a:cubicBezTo>
                <a:cubicBezTo>
                  <a:pt x="1239159" y="1241896"/>
                  <a:pt x="960351" y="1402866"/>
                  <a:pt x="689105" y="1330186"/>
                </a:cubicBezTo>
                <a:cubicBezTo>
                  <a:pt x="417859" y="1257506"/>
                  <a:pt x="256889" y="978698"/>
                  <a:pt x="329569" y="707451"/>
                </a:cubicBezTo>
                <a:cubicBezTo>
                  <a:pt x="402249" y="436205"/>
                  <a:pt x="681057" y="275235"/>
                  <a:pt x="952303" y="347916"/>
                </a:cubicBezTo>
                <a:close/>
                <a:moveTo>
                  <a:pt x="971799" y="275155"/>
                </a:moveTo>
                <a:cubicBezTo>
                  <a:pt x="660368" y="191707"/>
                  <a:pt x="340256" y="376524"/>
                  <a:pt x="256808" y="687955"/>
                </a:cubicBezTo>
                <a:cubicBezTo>
                  <a:pt x="173361" y="999387"/>
                  <a:pt x="358178" y="1319499"/>
                  <a:pt x="669609" y="1402947"/>
                </a:cubicBezTo>
                <a:cubicBezTo>
                  <a:pt x="981040" y="1486395"/>
                  <a:pt x="1301152" y="1301577"/>
                  <a:pt x="1384600" y="990146"/>
                </a:cubicBezTo>
                <a:cubicBezTo>
                  <a:pt x="1468047" y="678715"/>
                  <a:pt x="1283230" y="358603"/>
                  <a:pt x="971799" y="275155"/>
                </a:cubicBezTo>
                <a:close/>
                <a:moveTo>
                  <a:pt x="1652142" y="394531"/>
                </a:moveTo>
                <a:lnTo>
                  <a:pt x="1649662" y="403784"/>
                </a:lnTo>
                <a:lnTo>
                  <a:pt x="1647140" y="399895"/>
                </a:lnTo>
                <a:close/>
                <a:moveTo>
                  <a:pt x="1158157" y="65026"/>
                </a:moveTo>
                <a:lnTo>
                  <a:pt x="1154679" y="271718"/>
                </a:lnTo>
                <a:lnTo>
                  <a:pt x="1148331" y="270017"/>
                </a:lnTo>
                <a:cubicBezTo>
                  <a:pt x="1200055" y="299127"/>
                  <a:pt x="1246804" y="334821"/>
                  <a:pt x="1286346" y="377149"/>
                </a:cubicBezTo>
                <a:lnTo>
                  <a:pt x="1470353" y="331395"/>
                </a:lnTo>
                <a:lnTo>
                  <a:pt x="1588305" y="553229"/>
                </a:lnTo>
                <a:lnTo>
                  <a:pt x="1457194" y="671432"/>
                </a:lnTo>
                <a:cubicBezTo>
                  <a:pt x="1473630" y="731297"/>
                  <a:pt x="1481376" y="793983"/>
                  <a:pt x="1478595" y="857704"/>
                </a:cubicBezTo>
                <a:lnTo>
                  <a:pt x="1642362" y="948616"/>
                </a:lnTo>
                <a:lnTo>
                  <a:pt x="1577335" y="1191298"/>
                </a:lnTo>
                <a:lnTo>
                  <a:pt x="1378614" y="1187955"/>
                </a:lnTo>
                <a:cubicBezTo>
                  <a:pt x="1353489" y="1229936"/>
                  <a:pt x="1323048" y="1267799"/>
                  <a:pt x="1288939" y="1301599"/>
                </a:cubicBezTo>
                <a:lnTo>
                  <a:pt x="1354201" y="1471932"/>
                </a:lnTo>
                <a:lnTo>
                  <a:pt x="1148396" y="1616039"/>
                </a:lnTo>
                <a:lnTo>
                  <a:pt x="992294" y="1480516"/>
                </a:lnTo>
                <a:lnTo>
                  <a:pt x="1011291" y="1467215"/>
                </a:lnTo>
                <a:cubicBezTo>
                  <a:pt x="951500" y="1486565"/>
                  <a:pt x="888271" y="1495869"/>
                  <a:pt x="823805" y="1495510"/>
                </a:cubicBezTo>
                <a:lnTo>
                  <a:pt x="729193" y="1665940"/>
                </a:lnTo>
                <a:lnTo>
                  <a:pt x="486511" y="1600914"/>
                </a:lnTo>
                <a:lnTo>
                  <a:pt x="489790" y="1406012"/>
                </a:lnTo>
                <a:cubicBezTo>
                  <a:pt x="438364" y="1376702"/>
                  <a:pt x="391917" y="1340859"/>
                  <a:pt x="352658" y="1298452"/>
                </a:cubicBezTo>
                <a:lnTo>
                  <a:pt x="355803" y="1305197"/>
                </a:lnTo>
                <a:lnTo>
                  <a:pt x="152856" y="1344512"/>
                </a:lnTo>
                <a:lnTo>
                  <a:pt x="46675" y="1116809"/>
                </a:lnTo>
                <a:lnTo>
                  <a:pt x="183929" y="1005520"/>
                </a:lnTo>
                <a:cubicBezTo>
                  <a:pt x="169279" y="951824"/>
                  <a:pt x="161626" y="895865"/>
                  <a:pt x="161615" y="838915"/>
                </a:cubicBezTo>
                <a:lnTo>
                  <a:pt x="0" y="749197"/>
                </a:lnTo>
                <a:lnTo>
                  <a:pt x="65026" y="506515"/>
                </a:lnTo>
                <a:lnTo>
                  <a:pt x="250227" y="509630"/>
                </a:lnTo>
                <a:cubicBezTo>
                  <a:pt x="275353" y="465291"/>
                  <a:pt x="305693" y="424864"/>
                  <a:pt x="340015" y="388679"/>
                </a:cubicBezTo>
                <a:lnTo>
                  <a:pt x="277984" y="197357"/>
                </a:lnTo>
                <a:lnTo>
                  <a:pt x="491050" y="64219"/>
                </a:lnTo>
                <a:lnTo>
                  <a:pt x="639843" y="207726"/>
                </a:lnTo>
                <a:lnTo>
                  <a:pt x="638348" y="208660"/>
                </a:lnTo>
                <a:cubicBezTo>
                  <a:pt x="696840" y="190256"/>
                  <a:pt x="758594" y="181748"/>
                  <a:pt x="821488" y="182440"/>
                </a:cubicBezTo>
                <a:lnTo>
                  <a:pt x="815140" y="180739"/>
                </a:lnTo>
                <a:lnTo>
                  <a:pt x="915476" y="0"/>
                </a:lnTo>
                <a:close/>
              </a:path>
            </a:pathLst>
          </a:custGeom>
          <a:solidFill>
            <a:schemeClr val="accent6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sz="2700" dirty="0"/>
          </a:p>
        </p:txBody>
      </p:sp>
      <p:sp>
        <p:nvSpPr>
          <p:cNvPr id="46" name="Freeform 32">
            <a:extLst>
              <a:ext uri="{FF2B5EF4-FFF2-40B4-BE49-F238E27FC236}">
                <a16:creationId xmlns:a16="http://schemas.microsoft.com/office/drawing/2014/main" id="{9C5A04AA-A50B-457A-A783-D941E78BCCDF}"/>
              </a:ext>
            </a:extLst>
          </p:cNvPr>
          <p:cNvSpPr/>
          <p:nvPr/>
        </p:nvSpPr>
        <p:spPr>
          <a:xfrm>
            <a:off x="1568740" y="2994006"/>
            <a:ext cx="455700" cy="383259"/>
          </a:xfrm>
          <a:custGeom>
            <a:avLst/>
            <a:gdLst/>
            <a:ahLst/>
            <a:cxnLst/>
            <a:rect l="l" t="t" r="r" b="b"/>
            <a:pathLst>
              <a:path w="3210745" h="2940925">
                <a:moveTo>
                  <a:pt x="340528" y="2526682"/>
                </a:moveTo>
                <a:cubicBezTo>
                  <a:pt x="280875" y="2526682"/>
                  <a:pt x="232516" y="2575041"/>
                  <a:pt x="232516" y="2634694"/>
                </a:cubicBezTo>
                <a:cubicBezTo>
                  <a:pt x="232516" y="2694347"/>
                  <a:pt x="280875" y="2742706"/>
                  <a:pt x="340528" y="2742706"/>
                </a:cubicBezTo>
                <a:cubicBezTo>
                  <a:pt x="400181" y="2742706"/>
                  <a:pt x="448540" y="2694347"/>
                  <a:pt x="448540" y="2634694"/>
                </a:cubicBezTo>
                <a:cubicBezTo>
                  <a:pt x="448540" y="2575041"/>
                  <a:pt x="400181" y="2526682"/>
                  <a:pt x="340528" y="2526682"/>
                </a:cubicBezTo>
                <a:close/>
                <a:moveTo>
                  <a:pt x="1821636" y="152"/>
                </a:moveTo>
                <a:cubicBezTo>
                  <a:pt x="1920275" y="-4956"/>
                  <a:pt x="2051571" y="119306"/>
                  <a:pt x="2102482" y="278737"/>
                </a:cubicBezTo>
                <a:cubicBezTo>
                  <a:pt x="2192513" y="649582"/>
                  <a:pt x="1575154" y="1213351"/>
                  <a:pt x="2006019" y="1236931"/>
                </a:cubicBezTo>
                <a:cubicBezTo>
                  <a:pt x="2310412" y="1206920"/>
                  <a:pt x="2473326" y="1176910"/>
                  <a:pt x="2803442" y="1166192"/>
                </a:cubicBezTo>
                <a:cubicBezTo>
                  <a:pt x="3103547" y="1170479"/>
                  <a:pt x="3152850" y="1361260"/>
                  <a:pt x="3002798" y="1564903"/>
                </a:cubicBezTo>
                <a:cubicBezTo>
                  <a:pt x="3191435" y="1575621"/>
                  <a:pt x="3347919" y="1869296"/>
                  <a:pt x="3022090" y="1989338"/>
                </a:cubicBezTo>
                <a:cubicBezTo>
                  <a:pt x="3332913" y="2182262"/>
                  <a:pt x="3154994" y="2426634"/>
                  <a:pt x="2977074" y="2471650"/>
                </a:cubicBezTo>
                <a:cubicBezTo>
                  <a:pt x="3127127" y="2606697"/>
                  <a:pt x="3109978" y="2709590"/>
                  <a:pt x="2957782" y="2793191"/>
                </a:cubicBezTo>
                <a:cubicBezTo>
                  <a:pt x="2620164" y="2932526"/>
                  <a:pt x="1747715" y="3028988"/>
                  <a:pt x="1253613" y="2818914"/>
                </a:cubicBezTo>
                <a:cubicBezTo>
                  <a:pt x="1018944" y="2738561"/>
                  <a:pt x="869067" y="2654318"/>
                  <a:pt x="700568" y="2648441"/>
                </a:cubicBezTo>
                <a:lnTo>
                  <a:pt x="700568" y="2796242"/>
                </a:lnTo>
                <a:cubicBezTo>
                  <a:pt x="700568" y="2860729"/>
                  <a:pt x="648291" y="2913006"/>
                  <a:pt x="583804" y="2913006"/>
                </a:cubicBezTo>
                <a:lnTo>
                  <a:pt x="0" y="2913006"/>
                </a:lnTo>
                <a:lnTo>
                  <a:pt x="0" y="1400838"/>
                </a:lnTo>
                <a:lnTo>
                  <a:pt x="583804" y="1400838"/>
                </a:lnTo>
                <a:cubicBezTo>
                  <a:pt x="648291" y="1400838"/>
                  <a:pt x="700568" y="1453115"/>
                  <a:pt x="700568" y="1517602"/>
                </a:cubicBezTo>
                <a:lnTo>
                  <a:pt x="700568" y="1571674"/>
                </a:lnTo>
                <a:cubicBezTo>
                  <a:pt x="721537" y="1568378"/>
                  <a:pt x="746526" y="1559634"/>
                  <a:pt x="784162" y="1539180"/>
                </a:cubicBezTo>
                <a:cubicBezTo>
                  <a:pt x="831321" y="1421281"/>
                  <a:pt x="890271" y="1323747"/>
                  <a:pt x="1034964" y="1191915"/>
                </a:cubicBezTo>
                <a:cubicBezTo>
                  <a:pt x="1257900" y="851081"/>
                  <a:pt x="1628744" y="677449"/>
                  <a:pt x="1703770" y="169413"/>
                </a:cubicBezTo>
                <a:cubicBezTo>
                  <a:pt x="1715024" y="52855"/>
                  <a:pt x="1762452" y="3217"/>
                  <a:pt x="1821636" y="15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47" name="Rounded Rectangle 51">
            <a:extLst>
              <a:ext uri="{FF2B5EF4-FFF2-40B4-BE49-F238E27FC236}">
                <a16:creationId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4978396" y="2946376"/>
            <a:ext cx="541566" cy="51002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sp>
        <p:nvSpPr>
          <p:cNvPr id="48" name="Round Same Side Corner Rectangle 8">
            <a:extLst>
              <a:ext uri="{FF2B5EF4-FFF2-40B4-BE49-F238E27FC236}">
                <a16:creationId xmlns:a16="http://schemas.microsoft.com/office/drawing/2014/main" id="{DB67113F-D303-42DA-95BD-610BBED8BE92}"/>
              </a:ext>
            </a:extLst>
          </p:cNvPr>
          <p:cNvSpPr/>
          <p:nvPr/>
        </p:nvSpPr>
        <p:spPr>
          <a:xfrm>
            <a:off x="6810184" y="4458051"/>
            <a:ext cx="131701" cy="467925"/>
          </a:xfrm>
          <a:custGeom>
            <a:avLst/>
            <a:gdLst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8887 w 1489775"/>
              <a:gd name="connsiteY10" fmla="*/ 2305078 h 3923699"/>
              <a:gd name="connsiteX11" fmla="*/ 1151853 w 1489775"/>
              <a:gd name="connsiteY11" fmla="*/ 3743699 h 3923699"/>
              <a:gd name="connsiteX12" fmla="*/ 971853 w 1489775"/>
              <a:gd name="connsiteY12" fmla="*/ 3923699 h 3923699"/>
              <a:gd name="connsiteX13" fmla="*/ 791853 w 1489775"/>
              <a:gd name="connsiteY13" fmla="*/ 3743699 h 3923699"/>
              <a:gd name="connsiteX14" fmla="*/ 791853 w 1489775"/>
              <a:gd name="connsiteY14" fmla="*/ 2305078 h 3923699"/>
              <a:gd name="connsiteX15" fmla="*/ 683854 w 1489775"/>
              <a:gd name="connsiteY15" fmla="*/ 2305078 h 3923699"/>
              <a:gd name="connsiteX16" fmla="*/ 683854 w 1489775"/>
              <a:gd name="connsiteY16" fmla="*/ 3743698 h 3923699"/>
              <a:gd name="connsiteX17" fmla="*/ 503854 w 1489775"/>
              <a:gd name="connsiteY17" fmla="*/ 3923698 h 3923699"/>
              <a:gd name="connsiteX18" fmla="*/ 323854 w 1489775"/>
              <a:gd name="connsiteY18" fmla="*/ 3743698 h 3923699"/>
              <a:gd name="connsiteX19" fmla="*/ 323854 w 1489775"/>
              <a:gd name="connsiteY19" fmla="*/ 2238914 h 3923699"/>
              <a:gd name="connsiteX20" fmla="*/ 330887 w 1489775"/>
              <a:gd name="connsiteY20" fmla="*/ 2238914 h 3923699"/>
              <a:gd name="connsiteX21" fmla="*/ 330887 w 1489775"/>
              <a:gd name="connsiteY21" fmla="*/ 1390678 h 3923699"/>
              <a:gd name="connsiteX22" fmla="*/ 288033 w 1489775"/>
              <a:gd name="connsiteY22" fmla="*/ 1390678 h 3923699"/>
              <a:gd name="connsiteX23" fmla="*/ 288033 w 1489775"/>
              <a:gd name="connsiteY23" fmla="*/ 2063902 h 3923699"/>
              <a:gd name="connsiteX24" fmla="*/ 144017 w 1489775"/>
              <a:gd name="connsiteY24" fmla="*/ 2207918 h 3923699"/>
              <a:gd name="connsiteX25" fmla="*/ 1 w 1489775"/>
              <a:gd name="connsiteY25" fmla="*/ 2063902 h 3923699"/>
              <a:gd name="connsiteX26" fmla="*/ 1 w 1489775"/>
              <a:gd name="connsiteY26" fmla="*/ 1390678 h 3923699"/>
              <a:gd name="connsiteX27" fmla="*/ 0 w 1489775"/>
              <a:gd name="connsiteY27" fmla="*/ 1390678 h 3923699"/>
              <a:gd name="connsiteX28" fmla="*/ 0 w 1489775"/>
              <a:gd name="connsiteY28" fmla="*/ 1030958 h 3923699"/>
              <a:gd name="connsiteX29" fmla="*/ 280204 w 1489775"/>
              <a:gd name="connsiteY29" fmla="*/ 750754 h 3923699"/>
              <a:gd name="connsiteX30" fmla="*/ 744888 w 1489775"/>
              <a:gd name="connsiteY30" fmla="*/ 0 h 3923699"/>
              <a:gd name="connsiteX31" fmla="*/ 1082199 w 1489775"/>
              <a:gd name="connsiteY31" fmla="*/ 337311 h 3923699"/>
              <a:gd name="connsiteX32" fmla="*/ 744888 w 1489775"/>
              <a:gd name="connsiteY32" fmla="*/ 674622 h 3923699"/>
              <a:gd name="connsiteX33" fmla="*/ 407577 w 1489775"/>
              <a:gd name="connsiteY33" fmla="*/ 337311 h 3923699"/>
              <a:gd name="connsiteX34" fmla="*/ 744888 w 1489775"/>
              <a:gd name="connsiteY34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2238914 h 3923699"/>
              <a:gd name="connsiteX20" fmla="*/ 330887 w 1489775"/>
              <a:gd name="connsiteY20" fmla="*/ 1390678 h 3923699"/>
              <a:gd name="connsiteX21" fmla="*/ 288033 w 1489775"/>
              <a:gd name="connsiteY21" fmla="*/ 1390678 h 3923699"/>
              <a:gd name="connsiteX22" fmla="*/ 288033 w 1489775"/>
              <a:gd name="connsiteY22" fmla="*/ 2063902 h 3923699"/>
              <a:gd name="connsiteX23" fmla="*/ 144017 w 1489775"/>
              <a:gd name="connsiteY23" fmla="*/ 2207918 h 3923699"/>
              <a:gd name="connsiteX24" fmla="*/ 1 w 1489775"/>
              <a:gd name="connsiteY24" fmla="*/ 2063902 h 3923699"/>
              <a:gd name="connsiteX25" fmla="*/ 1 w 1489775"/>
              <a:gd name="connsiteY25" fmla="*/ 1390678 h 3923699"/>
              <a:gd name="connsiteX26" fmla="*/ 0 w 1489775"/>
              <a:gd name="connsiteY26" fmla="*/ 1390678 h 3923699"/>
              <a:gd name="connsiteX27" fmla="*/ 0 w 1489775"/>
              <a:gd name="connsiteY27" fmla="*/ 1030958 h 3923699"/>
              <a:gd name="connsiteX28" fmla="*/ 280204 w 1489775"/>
              <a:gd name="connsiteY28" fmla="*/ 750754 h 3923699"/>
              <a:gd name="connsiteX29" fmla="*/ 744888 w 1489775"/>
              <a:gd name="connsiteY29" fmla="*/ 0 h 3923699"/>
              <a:gd name="connsiteX30" fmla="*/ 1082199 w 1489775"/>
              <a:gd name="connsiteY30" fmla="*/ 337311 h 3923699"/>
              <a:gd name="connsiteX31" fmla="*/ 744888 w 1489775"/>
              <a:gd name="connsiteY31" fmla="*/ 674622 h 3923699"/>
              <a:gd name="connsiteX32" fmla="*/ 407577 w 1489775"/>
              <a:gd name="connsiteY32" fmla="*/ 337311 h 3923699"/>
              <a:gd name="connsiteX33" fmla="*/ 744888 w 1489775"/>
              <a:gd name="connsiteY33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23854 w 1489775"/>
              <a:gd name="connsiteY18" fmla="*/ 2238914 h 3923699"/>
              <a:gd name="connsiteX19" fmla="*/ 330887 w 1489775"/>
              <a:gd name="connsiteY19" fmla="*/ 1390678 h 3923699"/>
              <a:gd name="connsiteX20" fmla="*/ 288033 w 1489775"/>
              <a:gd name="connsiteY20" fmla="*/ 1390678 h 3923699"/>
              <a:gd name="connsiteX21" fmla="*/ 288033 w 1489775"/>
              <a:gd name="connsiteY21" fmla="*/ 2063902 h 3923699"/>
              <a:gd name="connsiteX22" fmla="*/ 144017 w 1489775"/>
              <a:gd name="connsiteY22" fmla="*/ 2207918 h 3923699"/>
              <a:gd name="connsiteX23" fmla="*/ 1 w 1489775"/>
              <a:gd name="connsiteY23" fmla="*/ 2063902 h 3923699"/>
              <a:gd name="connsiteX24" fmla="*/ 1 w 1489775"/>
              <a:gd name="connsiteY24" fmla="*/ 1390678 h 3923699"/>
              <a:gd name="connsiteX25" fmla="*/ 0 w 1489775"/>
              <a:gd name="connsiteY25" fmla="*/ 1390678 h 3923699"/>
              <a:gd name="connsiteX26" fmla="*/ 0 w 1489775"/>
              <a:gd name="connsiteY26" fmla="*/ 1030958 h 3923699"/>
              <a:gd name="connsiteX27" fmla="*/ 280204 w 1489775"/>
              <a:gd name="connsiteY27" fmla="*/ 750754 h 3923699"/>
              <a:gd name="connsiteX28" fmla="*/ 744888 w 1489775"/>
              <a:gd name="connsiteY28" fmla="*/ 0 h 3923699"/>
              <a:gd name="connsiteX29" fmla="*/ 1082199 w 1489775"/>
              <a:gd name="connsiteY29" fmla="*/ 337311 h 3923699"/>
              <a:gd name="connsiteX30" fmla="*/ 744888 w 1489775"/>
              <a:gd name="connsiteY30" fmla="*/ 674622 h 3923699"/>
              <a:gd name="connsiteX31" fmla="*/ 407577 w 1489775"/>
              <a:gd name="connsiteY31" fmla="*/ 337311 h 3923699"/>
              <a:gd name="connsiteX32" fmla="*/ 744888 w 1489775"/>
              <a:gd name="connsiteY32" fmla="*/ 0 h 3923699"/>
              <a:gd name="connsiteX0" fmla="*/ 280204 w 1489775"/>
              <a:gd name="connsiteY0" fmla="*/ 750754 h 3923699"/>
              <a:gd name="connsiteX1" fmla="*/ 1209570 w 1489775"/>
              <a:gd name="connsiteY1" fmla="*/ 750754 h 3923699"/>
              <a:gd name="connsiteX2" fmla="*/ 1489774 w 1489775"/>
              <a:gd name="connsiteY2" fmla="*/ 1030958 h 3923699"/>
              <a:gd name="connsiteX3" fmla="*/ 1489774 w 1489775"/>
              <a:gd name="connsiteY3" fmla="*/ 1293518 h 3923699"/>
              <a:gd name="connsiteX4" fmla="*/ 1489775 w 1489775"/>
              <a:gd name="connsiteY4" fmla="*/ 1293518 h 3923699"/>
              <a:gd name="connsiteX5" fmla="*/ 1489775 w 1489775"/>
              <a:gd name="connsiteY5" fmla="*/ 2063902 h 3923699"/>
              <a:gd name="connsiteX6" fmla="*/ 1345759 w 1489775"/>
              <a:gd name="connsiteY6" fmla="*/ 2207918 h 3923699"/>
              <a:gd name="connsiteX7" fmla="*/ 1201743 w 1489775"/>
              <a:gd name="connsiteY7" fmla="*/ 2063902 h 3923699"/>
              <a:gd name="connsiteX8" fmla="*/ 1201743 w 1489775"/>
              <a:gd name="connsiteY8" fmla="*/ 1390678 h 3923699"/>
              <a:gd name="connsiteX9" fmla="*/ 1158887 w 1489775"/>
              <a:gd name="connsiteY9" fmla="*/ 1390678 h 3923699"/>
              <a:gd name="connsiteX10" fmla="*/ 1151853 w 1489775"/>
              <a:gd name="connsiteY10" fmla="*/ 3743699 h 3923699"/>
              <a:gd name="connsiteX11" fmla="*/ 971853 w 1489775"/>
              <a:gd name="connsiteY11" fmla="*/ 3923699 h 3923699"/>
              <a:gd name="connsiteX12" fmla="*/ 791853 w 1489775"/>
              <a:gd name="connsiteY12" fmla="*/ 3743699 h 3923699"/>
              <a:gd name="connsiteX13" fmla="*/ 791853 w 1489775"/>
              <a:gd name="connsiteY13" fmla="*/ 2305078 h 3923699"/>
              <a:gd name="connsiteX14" fmla="*/ 683854 w 1489775"/>
              <a:gd name="connsiteY14" fmla="*/ 2305078 h 3923699"/>
              <a:gd name="connsiteX15" fmla="*/ 683854 w 1489775"/>
              <a:gd name="connsiteY15" fmla="*/ 3743698 h 3923699"/>
              <a:gd name="connsiteX16" fmla="*/ 503854 w 1489775"/>
              <a:gd name="connsiteY16" fmla="*/ 3923698 h 3923699"/>
              <a:gd name="connsiteX17" fmla="*/ 323854 w 1489775"/>
              <a:gd name="connsiteY17" fmla="*/ 3743698 h 3923699"/>
              <a:gd name="connsiteX18" fmla="*/ 330887 w 1489775"/>
              <a:gd name="connsiteY18" fmla="*/ 1390678 h 3923699"/>
              <a:gd name="connsiteX19" fmla="*/ 288033 w 1489775"/>
              <a:gd name="connsiteY19" fmla="*/ 1390678 h 3923699"/>
              <a:gd name="connsiteX20" fmla="*/ 288033 w 1489775"/>
              <a:gd name="connsiteY20" fmla="*/ 2063902 h 3923699"/>
              <a:gd name="connsiteX21" fmla="*/ 144017 w 1489775"/>
              <a:gd name="connsiteY21" fmla="*/ 2207918 h 3923699"/>
              <a:gd name="connsiteX22" fmla="*/ 1 w 1489775"/>
              <a:gd name="connsiteY22" fmla="*/ 2063902 h 3923699"/>
              <a:gd name="connsiteX23" fmla="*/ 1 w 1489775"/>
              <a:gd name="connsiteY23" fmla="*/ 1390678 h 3923699"/>
              <a:gd name="connsiteX24" fmla="*/ 0 w 1489775"/>
              <a:gd name="connsiteY24" fmla="*/ 1390678 h 3923699"/>
              <a:gd name="connsiteX25" fmla="*/ 0 w 1489775"/>
              <a:gd name="connsiteY25" fmla="*/ 1030958 h 3923699"/>
              <a:gd name="connsiteX26" fmla="*/ 280204 w 1489775"/>
              <a:gd name="connsiteY26" fmla="*/ 750754 h 3923699"/>
              <a:gd name="connsiteX27" fmla="*/ 744888 w 1489775"/>
              <a:gd name="connsiteY27" fmla="*/ 0 h 3923699"/>
              <a:gd name="connsiteX28" fmla="*/ 1082199 w 1489775"/>
              <a:gd name="connsiteY28" fmla="*/ 337311 h 3923699"/>
              <a:gd name="connsiteX29" fmla="*/ 744888 w 1489775"/>
              <a:gd name="connsiteY29" fmla="*/ 674622 h 3923699"/>
              <a:gd name="connsiteX30" fmla="*/ 407577 w 1489775"/>
              <a:gd name="connsiteY30" fmla="*/ 337311 h 3923699"/>
              <a:gd name="connsiteX31" fmla="*/ 744888 w 1489775"/>
              <a:gd name="connsiteY31" fmla="*/ 0 h 3923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9775" h="3923699">
                <a:moveTo>
                  <a:pt x="280204" y="750754"/>
                </a:moveTo>
                <a:lnTo>
                  <a:pt x="1209570" y="750754"/>
                </a:lnTo>
                <a:cubicBezTo>
                  <a:pt x="1364322" y="750754"/>
                  <a:pt x="1489774" y="876206"/>
                  <a:pt x="1489774" y="1030958"/>
                </a:cubicBezTo>
                <a:lnTo>
                  <a:pt x="1489774" y="1293518"/>
                </a:lnTo>
                <a:lnTo>
                  <a:pt x="1489775" y="1293518"/>
                </a:lnTo>
                <a:lnTo>
                  <a:pt x="1489775" y="2063902"/>
                </a:lnTo>
                <a:cubicBezTo>
                  <a:pt x="1489775" y="2143440"/>
                  <a:pt x="1425297" y="2207918"/>
                  <a:pt x="1345759" y="2207918"/>
                </a:cubicBezTo>
                <a:cubicBezTo>
                  <a:pt x="1266221" y="2207918"/>
                  <a:pt x="1201743" y="2143440"/>
                  <a:pt x="1201743" y="2063902"/>
                </a:cubicBezTo>
                <a:lnTo>
                  <a:pt x="1201743" y="1390678"/>
                </a:lnTo>
                <a:lnTo>
                  <a:pt x="1158887" y="1390678"/>
                </a:lnTo>
                <a:cubicBezTo>
                  <a:pt x="1156542" y="2175018"/>
                  <a:pt x="1154198" y="2959359"/>
                  <a:pt x="1151853" y="3743699"/>
                </a:cubicBezTo>
                <a:cubicBezTo>
                  <a:pt x="1151853" y="3843110"/>
                  <a:pt x="1071264" y="3923699"/>
                  <a:pt x="971853" y="3923699"/>
                </a:cubicBezTo>
                <a:cubicBezTo>
                  <a:pt x="872442" y="3923699"/>
                  <a:pt x="791853" y="3843110"/>
                  <a:pt x="791853" y="3743699"/>
                </a:cubicBezTo>
                <a:lnTo>
                  <a:pt x="791853" y="2305078"/>
                </a:lnTo>
                <a:lnTo>
                  <a:pt x="683854" y="2305078"/>
                </a:lnTo>
                <a:lnTo>
                  <a:pt x="683854" y="3743698"/>
                </a:lnTo>
                <a:cubicBezTo>
                  <a:pt x="683854" y="3843109"/>
                  <a:pt x="603265" y="3923698"/>
                  <a:pt x="503854" y="3923698"/>
                </a:cubicBezTo>
                <a:cubicBezTo>
                  <a:pt x="404443" y="3923698"/>
                  <a:pt x="323854" y="3843109"/>
                  <a:pt x="323854" y="3743698"/>
                </a:cubicBezTo>
                <a:cubicBezTo>
                  <a:pt x="326198" y="2959358"/>
                  <a:pt x="328543" y="2175018"/>
                  <a:pt x="330887" y="1390678"/>
                </a:cubicBezTo>
                <a:lnTo>
                  <a:pt x="288033" y="1390678"/>
                </a:lnTo>
                <a:lnTo>
                  <a:pt x="288033" y="2063902"/>
                </a:lnTo>
                <a:cubicBezTo>
                  <a:pt x="288033" y="2143440"/>
                  <a:pt x="223555" y="2207918"/>
                  <a:pt x="144017" y="2207918"/>
                </a:cubicBezTo>
                <a:cubicBezTo>
                  <a:pt x="64479" y="2207918"/>
                  <a:pt x="1" y="2143440"/>
                  <a:pt x="1" y="2063902"/>
                </a:cubicBezTo>
                <a:lnTo>
                  <a:pt x="1" y="1390678"/>
                </a:lnTo>
                <a:lnTo>
                  <a:pt x="0" y="1390678"/>
                </a:lnTo>
                <a:lnTo>
                  <a:pt x="0" y="1030958"/>
                </a:lnTo>
                <a:cubicBezTo>
                  <a:pt x="0" y="876206"/>
                  <a:pt x="125452" y="750754"/>
                  <a:pt x="280204" y="750754"/>
                </a:cubicBezTo>
                <a:close/>
                <a:moveTo>
                  <a:pt x="744888" y="0"/>
                </a:moveTo>
                <a:cubicBezTo>
                  <a:pt x="931180" y="0"/>
                  <a:pt x="1082199" y="151019"/>
                  <a:pt x="1082199" y="337311"/>
                </a:cubicBezTo>
                <a:cubicBezTo>
                  <a:pt x="1082199" y="523603"/>
                  <a:pt x="931180" y="674622"/>
                  <a:pt x="744888" y="674622"/>
                </a:cubicBezTo>
                <a:cubicBezTo>
                  <a:pt x="558596" y="674622"/>
                  <a:pt x="407577" y="523603"/>
                  <a:pt x="407577" y="337311"/>
                </a:cubicBezTo>
                <a:cubicBezTo>
                  <a:pt x="407577" y="151019"/>
                  <a:pt x="558596" y="0"/>
                  <a:pt x="74488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49" name="Round Same Side Corner Rectangle 20">
            <a:extLst>
              <a:ext uri="{FF2B5EF4-FFF2-40B4-BE49-F238E27FC236}">
                <a16:creationId xmlns:a16="http://schemas.microsoft.com/office/drawing/2014/main" id="{64493E6A-B33B-4279-A44A-DC445D86772A}"/>
              </a:ext>
            </a:extLst>
          </p:cNvPr>
          <p:cNvSpPr/>
          <p:nvPr/>
        </p:nvSpPr>
        <p:spPr>
          <a:xfrm rot="10800000">
            <a:off x="6953119" y="4453729"/>
            <a:ext cx="164107" cy="472247"/>
          </a:xfrm>
          <a:custGeom>
            <a:avLst/>
            <a:gdLst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521281 w 1856332"/>
              <a:gd name="connsiteY2" fmla="*/ 3174669 h 3959924"/>
              <a:gd name="connsiteX3" fmla="*/ 466697 w 1856332"/>
              <a:gd name="connsiteY3" fmla="*/ 3144149 h 3959924"/>
              <a:gd name="connsiteX4" fmla="*/ 8303 w 1856332"/>
              <a:gd name="connsiteY4" fmla="*/ 1942070 h 3959924"/>
              <a:gd name="connsiteX5" fmla="*/ 81139 w 1856332"/>
              <a:gd name="connsiteY5" fmla="*/ 1779444 h 3959924"/>
              <a:gd name="connsiteX6" fmla="*/ 243764 w 1856332"/>
              <a:gd name="connsiteY6" fmla="*/ 1852280 h 3959924"/>
              <a:gd name="connsiteX7" fmla="*/ 504770 w 1856332"/>
              <a:gd name="connsiteY7" fmla="*/ 2536736 h 3959924"/>
              <a:gd name="connsiteX8" fmla="*/ 555637 w 1856332"/>
              <a:gd name="connsiteY8" fmla="*/ 2536736 h 3959924"/>
              <a:gd name="connsiteX9" fmla="*/ 226299 w 1856332"/>
              <a:gd name="connsiteY9" fmla="*/ 1210417 h 3959924"/>
              <a:gd name="connsiteX10" fmla="*/ 551784 w 1856332"/>
              <a:gd name="connsiteY10" fmla="*/ 1210417 h 3959924"/>
              <a:gd name="connsiteX11" fmla="*/ 551784 w 1856332"/>
              <a:gd name="connsiteY11" fmla="*/ 168335 h 3959924"/>
              <a:gd name="connsiteX12" fmla="*/ 720119 w 1856332"/>
              <a:gd name="connsiteY12" fmla="*/ 0 h 3959924"/>
              <a:gd name="connsiteX13" fmla="*/ 888454 w 1856332"/>
              <a:gd name="connsiteY13" fmla="*/ 168335 h 3959924"/>
              <a:gd name="connsiteX14" fmla="*/ 888454 w 1856332"/>
              <a:gd name="connsiteY14" fmla="*/ 1210417 h 3959924"/>
              <a:gd name="connsiteX15" fmla="*/ 968040 w 1856332"/>
              <a:gd name="connsiteY15" fmla="*/ 1210417 h 3959924"/>
              <a:gd name="connsiteX16" fmla="*/ 968040 w 1856332"/>
              <a:gd name="connsiteY16" fmla="*/ 168335 h 3959924"/>
              <a:gd name="connsiteX17" fmla="*/ 1136375 w 1856332"/>
              <a:gd name="connsiteY17" fmla="*/ 0 h 3959924"/>
              <a:gd name="connsiteX18" fmla="*/ 1304710 w 1856332"/>
              <a:gd name="connsiteY18" fmla="*/ 168335 h 3959924"/>
              <a:gd name="connsiteX19" fmla="*/ 1304710 w 1856332"/>
              <a:gd name="connsiteY19" fmla="*/ 1210417 h 3959924"/>
              <a:gd name="connsiteX20" fmla="*/ 1631589 w 1856332"/>
              <a:gd name="connsiteY20" fmla="*/ 1210417 h 3959924"/>
              <a:gd name="connsiteX21" fmla="*/ 1302251 w 1856332"/>
              <a:gd name="connsiteY21" fmla="*/ 2536736 h 3959924"/>
              <a:gd name="connsiteX22" fmla="*/ 1351562 w 1856332"/>
              <a:gd name="connsiteY22" fmla="*/ 2536736 h 3959924"/>
              <a:gd name="connsiteX23" fmla="*/ 1612568 w 1856332"/>
              <a:gd name="connsiteY23" fmla="*/ 1852280 h 3959924"/>
              <a:gd name="connsiteX24" fmla="*/ 1775193 w 1856332"/>
              <a:gd name="connsiteY24" fmla="*/ 1779444 h 3959924"/>
              <a:gd name="connsiteX25" fmla="*/ 1848029 w 1856332"/>
              <a:gd name="connsiteY25" fmla="*/ 1942070 h 3959924"/>
              <a:gd name="connsiteX26" fmla="*/ 1389635 w 1856332"/>
              <a:gd name="connsiteY26" fmla="*/ 3144149 h 3959924"/>
              <a:gd name="connsiteX27" fmla="*/ 1344732 w 1856332"/>
              <a:gd name="connsiteY27" fmla="*/ 3176282 h 3959924"/>
              <a:gd name="connsiteX28" fmla="*/ 1228565 w 1856332"/>
              <a:gd name="connsiteY28" fmla="*/ 3214674 h 3959924"/>
              <a:gd name="connsiteX29" fmla="*/ 925623 w 1856332"/>
              <a:gd name="connsiteY29" fmla="*/ 3959924 h 3959924"/>
              <a:gd name="connsiteX30" fmla="*/ 601623 w 1856332"/>
              <a:gd name="connsiteY30" fmla="*/ 3635924 h 3959924"/>
              <a:gd name="connsiteX31" fmla="*/ 925623 w 1856332"/>
              <a:gd name="connsiteY31" fmla="*/ 3311924 h 3959924"/>
              <a:gd name="connsiteX32" fmla="*/ 1249623 w 1856332"/>
              <a:gd name="connsiteY32" fmla="*/ 3635924 h 3959924"/>
              <a:gd name="connsiteX33" fmla="*/ 925623 w 1856332"/>
              <a:gd name="connsiteY33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344732 w 1856332"/>
              <a:gd name="connsiteY26" fmla="*/ 3176282 h 3959924"/>
              <a:gd name="connsiteX27" fmla="*/ 1228565 w 1856332"/>
              <a:gd name="connsiteY27" fmla="*/ 3214674 h 3959924"/>
              <a:gd name="connsiteX28" fmla="*/ 925623 w 1856332"/>
              <a:gd name="connsiteY28" fmla="*/ 3959924 h 3959924"/>
              <a:gd name="connsiteX29" fmla="*/ 601623 w 1856332"/>
              <a:gd name="connsiteY29" fmla="*/ 3635924 h 3959924"/>
              <a:gd name="connsiteX30" fmla="*/ 925623 w 1856332"/>
              <a:gd name="connsiteY30" fmla="*/ 3311924 h 3959924"/>
              <a:gd name="connsiteX31" fmla="*/ 1249623 w 1856332"/>
              <a:gd name="connsiteY31" fmla="*/ 3635924 h 3959924"/>
              <a:gd name="connsiteX32" fmla="*/ 925623 w 1856332"/>
              <a:gd name="connsiteY32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  <a:gd name="connsiteX0" fmla="*/ 1228565 w 1856332"/>
              <a:gd name="connsiteY0" fmla="*/ 3214674 h 3959924"/>
              <a:gd name="connsiteX1" fmla="*/ 622681 w 1856332"/>
              <a:gd name="connsiteY1" fmla="*/ 3214674 h 3959924"/>
              <a:gd name="connsiteX2" fmla="*/ 466697 w 1856332"/>
              <a:gd name="connsiteY2" fmla="*/ 3144149 h 3959924"/>
              <a:gd name="connsiteX3" fmla="*/ 8303 w 1856332"/>
              <a:gd name="connsiteY3" fmla="*/ 1942070 h 3959924"/>
              <a:gd name="connsiteX4" fmla="*/ 81139 w 1856332"/>
              <a:gd name="connsiteY4" fmla="*/ 1779444 h 3959924"/>
              <a:gd name="connsiteX5" fmla="*/ 243764 w 1856332"/>
              <a:gd name="connsiteY5" fmla="*/ 1852280 h 3959924"/>
              <a:gd name="connsiteX6" fmla="*/ 504770 w 1856332"/>
              <a:gd name="connsiteY6" fmla="*/ 2536736 h 3959924"/>
              <a:gd name="connsiteX7" fmla="*/ 555637 w 1856332"/>
              <a:gd name="connsiteY7" fmla="*/ 2536736 h 3959924"/>
              <a:gd name="connsiteX8" fmla="*/ 226299 w 1856332"/>
              <a:gd name="connsiteY8" fmla="*/ 1210417 h 3959924"/>
              <a:gd name="connsiteX9" fmla="*/ 551784 w 1856332"/>
              <a:gd name="connsiteY9" fmla="*/ 1210417 h 3959924"/>
              <a:gd name="connsiteX10" fmla="*/ 551784 w 1856332"/>
              <a:gd name="connsiteY10" fmla="*/ 168335 h 3959924"/>
              <a:gd name="connsiteX11" fmla="*/ 720119 w 1856332"/>
              <a:gd name="connsiteY11" fmla="*/ 0 h 3959924"/>
              <a:gd name="connsiteX12" fmla="*/ 888454 w 1856332"/>
              <a:gd name="connsiteY12" fmla="*/ 168335 h 3959924"/>
              <a:gd name="connsiteX13" fmla="*/ 888454 w 1856332"/>
              <a:gd name="connsiteY13" fmla="*/ 1210417 h 3959924"/>
              <a:gd name="connsiteX14" fmla="*/ 968040 w 1856332"/>
              <a:gd name="connsiteY14" fmla="*/ 1210417 h 3959924"/>
              <a:gd name="connsiteX15" fmla="*/ 968040 w 1856332"/>
              <a:gd name="connsiteY15" fmla="*/ 168335 h 3959924"/>
              <a:gd name="connsiteX16" fmla="*/ 1136375 w 1856332"/>
              <a:gd name="connsiteY16" fmla="*/ 0 h 3959924"/>
              <a:gd name="connsiteX17" fmla="*/ 1304710 w 1856332"/>
              <a:gd name="connsiteY17" fmla="*/ 168335 h 3959924"/>
              <a:gd name="connsiteX18" fmla="*/ 1304710 w 1856332"/>
              <a:gd name="connsiteY18" fmla="*/ 1210417 h 3959924"/>
              <a:gd name="connsiteX19" fmla="*/ 1631589 w 1856332"/>
              <a:gd name="connsiteY19" fmla="*/ 1210417 h 3959924"/>
              <a:gd name="connsiteX20" fmla="*/ 1302251 w 1856332"/>
              <a:gd name="connsiteY20" fmla="*/ 2536736 h 3959924"/>
              <a:gd name="connsiteX21" fmla="*/ 1351562 w 1856332"/>
              <a:gd name="connsiteY21" fmla="*/ 2536736 h 3959924"/>
              <a:gd name="connsiteX22" fmla="*/ 1612568 w 1856332"/>
              <a:gd name="connsiteY22" fmla="*/ 1852280 h 3959924"/>
              <a:gd name="connsiteX23" fmla="*/ 1775193 w 1856332"/>
              <a:gd name="connsiteY23" fmla="*/ 1779444 h 3959924"/>
              <a:gd name="connsiteX24" fmla="*/ 1848029 w 1856332"/>
              <a:gd name="connsiteY24" fmla="*/ 1942070 h 3959924"/>
              <a:gd name="connsiteX25" fmla="*/ 1389635 w 1856332"/>
              <a:gd name="connsiteY25" fmla="*/ 3144149 h 3959924"/>
              <a:gd name="connsiteX26" fmla="*/ 1228565 w 1856332"/>
              <a:gd name="connsiteY26" fmla="*/ 3214674 h 3959924"/>
              <a:gd name="connsiteX27" fmla="*/ 925623 w 1856332"/>
              <a:gd name="connsiteY27" fmla="*/ 3959924 h 3959924"/>
              <a:gd name="connsiteX28" fmla="*/ 601623 w 1856332"/>
              <a:gd name="connsiteY28" fmla="*/ 3635924 h 3959924"/>
              <a:gd name="connsiteX29" fmla="*/ 925623 w 1856332"/>
              <a:gd name="connsiteY29" fmla="*/ 3311924 h 3959924"/>
              <a:gd name="connsiteX30" fmla="*/ 1249623 w 1856332"/>
              <a:gd name="connsiteY30" fmla="*/ 3635924 h 3959924"/>
              <a:gd name="connsiteX31" fmla="*/ 925623 w 1856332"/>
              <a:gd name="connsiteY31" fmla="*/ 3959924 h 395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56332" h="3959924">
                <a:moveTo>
                  <a:pt x="1228565" y="3214674"/>
                </a:moveTo>
                <a:lnTo>
                  <a:pt x="622681" y="3214674"/>
                </a:lnTo>
                <a:cubicBezTo>
                  <a:pt x="495703" y="3202920"/>
                  <a:pt x="501057" y="3225622"/>
                  <a:pt x="466697" y="3144149"/>
                </a:cubicBezTo>
                <a:lnTo>
                  <a:pt x="8303" y="1942070"/>
                </a:lnTo>
                <a:cubicBezTo>
                  <a:pt x="-16491" y="1877049"/>
                  <a:pt x="16118" y="1804239"/>
                  <a:pt x="81139" y="1779444"/>
                </a:cubicBezTo>
                <a:cubicBezTo>
                  <a:pt x="146160" y="1754650"/>
                  <a:pt x="218970" y="1787259"/>
                  <a:pt x="243764" y="1852280"/>
                </a:cubicBezTo>
                <a:lnTo>
                  <a:pt x="504770" y="2536736"/>
                </a:lnTo>
                <a:lnTo>
                  <a:pt x="555637" y="2536736"/>
                </a:lnTo>
                <a:lnTo>
                  <a:pt x="226299" y="1210417"/>
                </a:lnTo>
                <a:lnTo>
                  <a:pt x="551784" y="1210417"/>
                </a:lnTo>
                <a:lnTo>
                  <a:pt x="551784" y="168335"/>
                </a:lnTo>
                <a:cubicBezTo>
                  <a:pt x="551784" y="75366"/>
                  <a:pt x="627150" y="0"/>
                  <a:pt x="720119" y="0"/>
                </a:cubicBezTo>
                <a:cubicBezTo>
                  <a:pt x="813088" y="0"/>
                  <a:pt x="888454" y="75366"/>
                  <a:pt x="888454" y="168335"/>
                </a:cubicBezTo>
                <a:lnTo>
                  <a:pt x="888454" y="1210417"/>
                </a:lnTo>
                <a:lnTo>
                  <a:pt x="968040" y="1210417"/>
                </a:lnTo>
                <a:lnTo>
                  <a:pt x="968040" y="168335"/>
                </a:lnTo>
                <a:cubicBezTo>
                  <a:pt x="968040" y="75366"/>
                  <a:pt x="1043406" y="0"/>
                  <a:pt x="1136375" y="0"/>
                </a:cubicBezTo>
                <a:cubicBezTo>
                  <a:pt x="1229344" y="0"/>
                  <a:pt x="1304710" y="75366"/>
                  <a:pt x="1304710" y="168335"/>
                </a:cubicBezTo>
                <a:lnTo>
                  <a:pt x="1304710" y="1210417"/>
                </a:lnTo>
                <a:lnTo>
                  <a:pt x="1631589" y="1210417"/>
                </a:lnTo>
                <a:lnTo>
                  <a:pt x="1302251" y="2536736"/>
                </a:lnTo>
                <a:lnTo>
                  <a:pt x="1351562" y="2536736"/>
                </a:lnTo>
                <a:lnTo>
                  <a:pt x="1612568" y="1852280"/>
                </a:lnTo>
                <a:cubicBezTo>
                  <a:pt x="1637362" y="1787259"/>
                  <a:pt x="1710172" y="1754650"/>
                  <a:pt x="1775193" y="1779444"/>
                </a:cubicBezTo>
                <a:cubicBezTo>
                  <a:pt x="1840214" y="1804239"/>
                  <a:pt x="1872823" y="1877049"/>
                  <a:pt x="1848029" y="1942070"/>
                </a:cubicBezTo>
                <a:lnTo>
                  <a:pt x="1389635" y="3144149"/>
                </a:lnTo>
                <a:cubicBezTo>
                  <a:pt x="1348984" y="3225622"/>
                  <a:pt x="1356391" y="3202920"/>
                  <a:pt x="1228565" y="3214674"/>
                </a:cubicBezTo>
                <a:close/>
                <a:moveTo>
                  <a:pt x="925623" y="3959924"/>
                </a:moveTo>
                <a:cubicBezTo>
                  <a:pt x="746683" y="3959924"/>
                  <a:pt x="601623" y="3814864"/>
                  <a:pt x="601623" y="3635924"/>
                </a:cubicBezTo>
                <a:cubicBezTo>
                  <a:pt x="601623" y="3456984"/>
                  <a:pt x="746683" y="3311924"/>
                  <a:pt x="925623" y="3311924"/>
                </a:cubicBezTo>
                <a:cubicBezTo>
                  <a:pt x="1104563" y="3311924"/>
                  <a:pt x="1249623" y="3456984"/>
                  <a:pt x="1249623" y="3635924"/>
                </a:cubicBezTo>
                <a:cubicBezTo>
                  <a:pt x="1249623" y="3814864"/>
                  <a:pt x="1104563" y="3959924"/>
                  <a:pt x="925623" y="395992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  <p:sp>
        <p:nvSpPr>
          <p:cNvPr id="50" name="Rounded Rectangle 6">
            <a:extLst>
              <a:ext uri="{FF2B5EF4-FFF2-40B4-BE49-F238E27FC236}">
                <a16:creationId xmlns:a16="http://schemas.microsoft.com/office/drawing/2014/main" id="{11DB8BB9-D675-470D-AC1D-C9EF80405172}"/>
              </a:ext>
            </a:extLst>
          </p:cNvPr>
          <p:cNvSpPr/>
          <p:nvPr/>
        </p:nvSpPr>
        <p:spPr>
          <a:xfrm>
            <a:off x="8454302" y="2940341"/>
            <a:ext cx="508153" cy="516633"/>
          </a:xfrm>
          <a:custGeom>
            <a:avLst/>
            <a:gdLst/>
            <a:ahLst/>
            <a:cxnLst/>
            <a:rect l="l" t="t" r="r" b="b"/>
            <a:pathLst>
              <a:path w="3186824" h="3060919">
                <a:moveTo>
                  <a:pt x="1045874" y="2696689"/>
                </a:moveTo>
                <a:lnTo>
                  <a:pt x="2125874" y="2696689"/>
                </a:lnTo>
                <a:lnTo>
                  <a:pt x="2125874" y="2804689"/>
                </a:lnTo>
                <a:lnTo>
                  <a:pt x="1045874" y="2804689"/>
                </a:lnTo>
                <a:close/>
                <a:moveTo>
                  <a:pt x="1045874" y="2410468"/>
                </a:moveTo>
                <a:lnTo>
                  <a:pt x="2125874" y="2410468"/>
                </a:lnTo>
                <a:lnTo>
                  <a:pt x="2125874" y="2518468"/>
                </a:lnTo>
                <a:lnTo>
                  <a:pt x="1045874" y="2518468"/>
                </a:lnTo>
                <a:close/>
                <a:moveTo>
                  <a:pt x="1045874" y="2124247"/>
                </a:moveTo>
                <a:lnTo>
                  <a:pt x="2125874" y="2124247"/>
                </a:lnTo>
                <a:lnTo>
                  <a:pt x="2125874" y="2232247"/>
                </a:lnTo>
                <a:lnTo>
                  <a:pt x="1045874" y="2232247"/>
                </a:lnTo>
                <a:close/>
                <a:moveTo>
                  <a:pt x="902547" y="1956791"/>
                </a:moveTo>
                <a:lnTo>
                  <a:pt x="902547" y="2109191"/>
                </a:lnTo>
                <a:lnTo>
                  <a:pt x="902547" y="2185391"/>
                </a:lnTo>
                <a:lnTo>
                  <a:pt x="902547" y="2376263"/>
                </a:lnTo>
                <a:lnTo>
                  <a:pt x="902547" y="2973921"/>
                </a:lnTo>
                <a:lnTo>
                  <a:pt x="2284277" y="2973921"/>
                </a:lnTo>
                <a:lnTo>
                  <a:pt x="2284277" y="2376263"/>
                </a:lnTo>
                <a:lnTo>
                  <a:pt x="2284277" y="2185391"/>
                </a:lnTo>
                <a:lnTo>
                  <a:pt x="2284277" y="2109191"/>
                </a:lnTo>
                <a:lnTo>
                  <a:pt x="2284277" y="1956791"/>
                </a:lnTo>
                <a:close/>
                <a:moveTo>
                  <a:pt x="469172" y="1728191"/>
                </a:moveTo>
                <a:lnTo>
                  <a:pt x="469172" y="2185391"/>
                </a:lnTo>
                <a:lnTo>
                  <a:pt x="767127" y="2185391"/>
                </a:lnTo>
                <a:lnTo>
                  <a:pt x="767127" y="2109191"/>
                </a:lnTo>
                <a:lnTo>
                  <a:pt x="545372" y="2109191"/>
                </a:lnTo>
                <a:lnTo>
                  <a:pt x="545372" y="1804391"/>
                </a:lnTo>
                <a:lnTo>
                  <a:pt x="2641452" y="1804391"/>
                </a:lnTo>
                <a:lnTo>
                  <a:pt x="2641452" y="2109191"/>
                </a:lnTo>
                <a:lnTo>
                  <a:pt x="2419697" y="2109191"/>
                </a:lnTo>
                <a:lnTo>
                  <a:pt x="2419697" y="2185391"/>
                </a:lnTo>
                <a:lnTo>
                  <a:pt x="2717652" y="2185391"/>
                </a:lnTo>
                <a:lnTo>
                  <a:pt x="2717652" y="1728191"/>
                </a:lnTo>
                <a:close/>
                <a:moveTo>
                  <a:pt x="2819005" y="1350909"/>
                </a:moveTo>
                <a:cubicBezTo>
                  <a:pt x="2769294" y="1350909"/>
                  <a:pt x="2728995" y="1391208"/>
                  <a:pt x="2728995" y="1440919"/>
                </a:cubicBezTo>
                <a:cubicBezTo>
                  <a:pt x="2728995" y="1490630"/>
                  <a:pt x="2769294" y="1530929"/>
                  <a:pt x="2819005" y="1530929"/>
                </a:cubicBezTo>
                <a:cubicBezTo>
                  <a:pt x="2868716" y="1530929"/>
                  <a:pt x="2909015" y="1490630"/>
                  <a:pt x="2909015" y="1440919"/>
                </a:cubicBezTo>
                <a:cubicBezTo>
                  <a:pt x="2909015" y="1391208"/>
                  <a:pt x="2868716" y="1350909"/>
                  <a:pt x="2819005" y="1350909"/>
                </a:cubicBezTo>
                <a:close/>
                <a:moveTo>
                  <a:pt x="2509707" y="1350909"/>
                </a:moveTo>
                <a:cubicBezTo>
                  <a:pt x="2459996" y="1350909"/>
                  <a:pt x="2419697" y="1391208"/>
                  <a:pt x="2419697" y="1440919"/>
                </a:cubicBezTo>
                <a:cubicBezTo>
                  <a:pt x="2419697" y="1490630"/>
                  <a:pt x="2459996" y="1530929"/>
                  <a:pt x="2509707" y="1530929"/>
                </a:cubicBezTo>
                <a:cubicBezTo>
                  <a:pt x="2559418" y="1530929"/>
                  <a:pt x="2599717" y="1490630"/>
                  <a:pt x="2599717" y="1440919"/>
                </a:cubicBezTo>
                <a:cubicBezTo>
                  <a:pt x="2599717" y="1391208"/>
                  <a:pt x="2559418" y="1350909"/>
                  <a:pt x="2509707" y="1350909"/>
                </a:cubicBezTo>
                <a:close/>
                <a:moveTo>
                  <a:pt x="195993" y="1200328"/>
                </a:moveTo>
                <a:lnTo>
                  <a:pt x="2990831" y="1200328"/>
                </a:lnTo>
                <a:cubicBezTo>
                  <a:pt x="3099075" y="1200328"/>
                  <a:pt x="3186824" y="1288077"/>
                  <a:pt x="3186824" y="1396321"/>
                </a:cubicBezTo>
                <a:lnTo>
                  <a:pt x="3186824" y="2180270"/>
                </a:lnTo>
                <a:cubicBezTo>
                  <a:pt x="3186824" y="2288514"/>
                  <a:pt x="3099075" y="2376263"/>
                  <a:pt x="2990831" y="2376263"/>
                </a:cubicBezTo>
                <a:lnTo>
                  <a:pt x="2419697" y="2376263"/>
                </a:lnTo>
                <a:lnTo>
                  <a:pt x="2419697" y="3060919"/>
                </a:lnTo>
                <a:lnTo>
                  <a:pt x="767127" y="3060919"/>
                </a:lnTo>
                <a:lnTo>
                  <a:pt x="767127" y="2376263"/>
                </a:lnTo>
                <a:lnTo>
                  <a:pt x="195993" y="2376263"/>
                </a:lnTo>
                <a:cubicBezTo>
                  <a:pt x="87749" y="2376263"/>
                  <a:pt x="0" y="2288514"/>
                  <a:pt x="0" y="2180270"/>
                </a:cubicBezTo>
                <a:lnTo>
                  <a:pt x="0" y="1396321"/>
                </a:lnTo>
                <a:cubicBezTo>
                  <a:pt x="0" y="1288077"/>
                  <a:pt x="87749" y="1200328"/>
                  <a:pt x="195993" y="1200328"/>
                </a:cubicBezTo>
                <a:close/>
                <a:moveTo>
                  <a:pt x="767127" y="0"/>
                </a:moveTo>
                <a:lnTo>
                  <a:pt x="2419697" y="0"/>
                </a:lnTo>
                <a:lnTo>
                  <a:pt x="2419697" y="190589"/>
                </a:lnTo>
                <a:lnTo>
                  <a:pt x="2565249" y="190589"/>
                </a:lnTo>
                <a:cubicBezTo>
                  <a:pt x="2649419" y="190589"/>
                  <a:pt x="2717652" y="258822"/>
                  <a:pt x="2717652" y="342992"/>
                </a:cubicBezTo>
                <a:lnTo>
                  <a:pt x="2717652" y="1104989"/>
                </a:lnTo>
                <a:lnTo>
                  <a:pt x="2284277" y="1104989"/>
                </a:lnTo>
                <a:lnTo>
                  <a:pt x="2284277" y="1104128"/>
                </a:lnTo>
                <a:lnTo>
                  <a:pt x="2284277" y="190589"/>
                </a:lnTo>
                <a:lnTo>
                  <a:pt x="2284277" y="96523"/>
                </a:lnTo>
                <a:lnTo>
                  <a:pt x="902547" y="96523"/>
                </a:lnTo>
                <a:lnTo>
                  <a:pt x="902547" y="190589"/>
                </a:lnTo>
                <a:lnTo>
                  <a:pt x="902547" y="1104128"/>
                </a:lnTo>
                <a:lnTo>
                  <a:pt x="902547" y="1104989"/>
                </a:lnTo>
                <a:lnTo>
                  <a:pt x="469172" y="1104989"/>
                </a:lnTo>
                <a:lnTo>
                  <a:pt x="469172" y="342992"/>
                </a:lnTo>
                <a:cubicBezTo>
                  <a:pt x="469172" y="258822"/>
                  <a:pt x="537405" y="190589"/>
                  <a:pt x="621575" y="190589"/>
                </a:cubicBezTo>
                <a:lnTo>
                  <a:pt x="767127" y="19058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700"/>
          </a:p>
        </p:txBody>
      </p:sp>
      <p:sp>
        <p:nvSpPr>
          <p:cNvPr id="51" name="Freeform 55">
            <a:extLst>
              <a:ext uri="{FF2B5EF4-FFF2-40B4-BE49-F238E27FC236}">
                <a16:creationId xmlns:a16="http://schemas.microsoft.com/office/drawing/2014/main" id="{E1F21ECA-3730-4E2A-BB32-69C99B2546BB}"/>
              </a:ext>
            </a:extLst>
          </p:cNvPr>
          <p:cNvSpPr/>
          <p:nvPr/>
        </p:nvSpPr>
        <p:spPr>
          <a:xfrm>
            <a:off x="10330219" y="4374634"/>
            <a:ext cx="253657" cy="669927"/>
          </a:xfrm>
          <a:custGeom>
            <a:avLst/>
            <a:gdLst/>
            <a:ahLst/>
            <a:cxnLst/>
            <a:rect l="l" t="t" r="r" b="b"/>
            <a:pathLst>
              <a:path w="1060423" h="2598393">
                <a:moveTo>
                  <a:pt x="511607" y="1989888"/>
                </a:moveTo>
                <a:cubicBezTo>
                  <a:pt x="421916" y="2038892"/>
                  <a:pt x="392123" y="2248491"/>
                  <a:pt x="577615" y="2379095"/>
                </a:cubicBezTo>
                <a:cubicBezTo>
                  <a:pt x="531205" y="2257454"/>
                  <a:pt x="562054" y="2197447"/>
                  <a:pt x="592034" y="2136572"/>
                </a:cubicBezTo>
                <a:cubicBezTo>
                  <a:pt x="592534" y="2167519"/>
                  <a:pt x="560915" y="2234057"/>
                  <a:pt x="638675" y="2272816"/>
                </a:cubicBezTo>
                <a:cubicBezTo>
                  <a:pt x="602283" y="2156226"/>
                  <a:pt x="756001" y="2119500"/>
                  <a:pt x="594605" y="1990756"/>
                </a:cubicBezTo>
                <a:cubicBezTo>
                  <a:pt x="828052" y="2024484"/>
                  <a:pt x="759407" y="2143283"/>
                  <a:pt x="814896" y="2262952"/>
                </a:cubicBezTo>
                <a:cubicBezTo>
                  <a:pt x="774295" y="2270013"/>
                  <a:pt x="715464" y="2161619"/>
                  <a:pt x="728685" y="2212952"/>
                </a:cubicBezTo>
                <a:cubicBezTo>
                  <a:pt x="798068" y="2415798"/>
                  <a:pt x="590532" y="2421590"/>
                  <a:pt x="656442" y="2598393"/>
                </a:cubicBezTo>
                <a:cubicBezTo>
                  <a:pt x="451592" y="2586815"/>
                  <a:pt x="511509" y="2396411"/>
                  <a:pt x="415171" y="2350110"/>
                </a:cubicBezTo>
                <a:cubicBezTo>
                  <a:pt x="389023" y="2345435"/>
                  <a:pt x="357666" y="2366802"/>
                  <a:pt x="415723" y="2461957"/>
                </a:cubicBezTo>
                <a:cubicBezTo>
                  <a:pt x="77590" y="2209980"/>
                  <a:pt x="314998" y="2004011"/>
                  <a:pt x="511607" y="1989888"/>
                </a:cubicBezTo>
                <a:close/>
                <a:moveTo>
                  <a:pt x="344786" y="1884983"/>
                </a:moveTo>
                <a:lnTo>
                  <a:pt x="722598" y="1884983"/>
                </a:lnTo>
                <a:cubicBezTo>
                  <a:pt x="716460" y="1906965"/>
                  <a:pt x="711917" y="1928321"/>
                  <a:pt x="707988" y="1948728"/>
                </a:cubicBezTo>
                <a:lnTo>
                  <a:pt x="357819" y="1948059"/>
                </a:lnTo>
                <a:close/>
                <a:moveTo>
                  <a:pt x="530212" y="651224"/>
                </a:moveTo>
                <a:cubicBezTo>
                  <a:pt x="585486" y="651224"/>
                  <a:pt x="630294" y="696033"/>
                  <a:pt x="630294" y="751307"/>
                </a:cubicBezTo>
                <a:cubicBezTo>
                  <a:pt x="630294" y="806581"/>
                  <a:pt x="585486" y="851389"/>
                  <a:pt x="530212" y="851389"/>
                </a:cubicBezTo>
                <a:cubicBezTo>
                  <a:pt x="474938" y="851389"/>
                  <a:pt x="430129" y="806581"/>
                  <a:pt x="430129" y="751307"/>
                </a:cubicBezTo>
                <a:cubicBezTo>
                  <a:pt x="430129" y="696033"/>
                  <a:pt x="474938" y="651224"/>
                  <a:pt x="530212" y="651224"/>
                </a:cubicBezTo>
                <a:close/>
                <a:moveTo>
                  <a:pt x="530212" y="551141"/>
                </a:moveTo>
                <a:cubicBezTo>
                  <a:pt x="419664" y="551141"/>
                  <a:pt x="330046" y="640759"/>
                  <a:pt x="330046" y="751307"/>
                </a:cubicBezTo>
                <a:cubicBezTo>
                  <a:pt x="330046" y="861855"/>
                  <a:pt x="419664" y="951472"/>
                  <a:pt x="530212" y="951472"/>
                </a:cubicBezTo>
                <a:cubicBezTo>
                  <a:pt x="640760" y="951472"/>
                  <a:pt x="730377" y="861855"/>
                  <a:pt x="730377" y="751307"/>
                </a:cubicBezTo>
                <a:cubicBezTo>
                  <a:pt x="730377" y="640759"/>
                  <a:pt x="640760" y="551141"/>
                  <a:pt x="530212" y="551141"/>
                </a:cubicBezTo>
                <a:close/>
                <a:moveTo>
                  <a:pt x="286245" y="353827"/>
                </a:moveTo>
                <a:cubicBezTo>
                  <a:pt x="438132" y="439406"/>
                  <a:pt x="623290" y="440561"/>
                  <a:pt x="776100" y="356932"/>
                </a:cubicBezTo>
                <a:cubicBezTo>
                  <a:pt x="941305" y="720175"/>
                  <a:pt x="898096" y="1115325"/>
                  <a:pt x="825241" y="1447764"/>
                </a:cubicBezTo>
                <a:lnTo>
                  <a:pt x="1060423" y="1673413"/>
                </a:lnTo>
                <a:lnTo>
                  <a:pt x="1021935" y="1978110"/>
                </a:lnTo>
                <a:lnTo>
                  <a:pt x="745125" y="1786699"/>
                </a:lnTo>
                <a:lnTo>
                  <a:pt x="734250" y="1834148"/>
                </a:lnTo>
                <a:lnTo>
                  <a:pt x="332991" y="1834148"/>
                </a:lnTo>
                <a:cubicBezTo>
                  <a:pt x="330005" y="1820736"/>
                  <a:pt x="326662" y="1807037"/>
                  <a:pt x="323192" y="1793020"/>
                </a:cubicBezTo>
                <a:lnTo>
                  <a:pt x="38489" y="1989888"/>
                </a:lnTo>
                <a:lnTo>
                  <a:pt x="0" y="1685191"/>
                </a:lnTo>
                <a:lnTo>
                  <a:pt x="237343" y="1457469"/>
                </a:lnTo>
                <a:lnTo>
                  <a:pt x="238009" y="1459571"/>
                </a:lnTo>
                <a:lnTo>
                  <a:pt x="242012" y="1446515"/>
                </a:lnTo>
                <a:cubicBezTo>
                  <a:pt x="171205" y="1115067"/>
                  <a:pt x="127758" y="714059"/>
                  <a:pt x="286245" y="353827"/>
                </a:cubicBezTo>
                <a:close/>
                <a:moveTo>
                  <a:pt x="527942" y="0"/>
                </a:moveTo>
                <a:cubicBezTo>
                  <a:pt x="622760" y="95693"/>
                  <a:pt x="695048" y="196745"/>
                  <a:pt x="748164" y="301374"/>
                </a:cubicBezTo>
                <a:cubicBezTo>
                  <a:pt x="612692" y="376844"/>
                  <a:pt x="447588" y="375495"/>
                  <a:pt x="312997" y="298024"/>
                </a:cubicBezTo>
                <a:cubicBezTo>
                  <a:pt x="364591" y="193505"/>
                  <a:pt x="435080" y="93397"/>
                  <a:pt x="527942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/>
          </a:p>
        </p:txBody>
      </p:sp>
    </p:spTree>
    <p:extLst>
      <p:ext uri="{BB962C8B-B14F-4D97-AF65-F5344CB8AC3E}">
        <p14:creationId xmlns:p14="http://schemas.microsoft.com/office/powerpoint/2010/main" val="4990982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73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89EAB87-8265-4B2D-B081-61ED9BDA4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518" y="1404147"/>
            <a:ext cx="3796861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br>
              <a:rPr lang="en-US" b="1" dirty="0"/>
            </a:br>
            <a:r>
              <a:rPr lang="en-US" b="1" dirty="0"/>
              <a:t>Continental Progress of Agenda 2063 Implementation - at Aspiration Level</a:t>
            </a:r>
            <a:br>
              <a:rPr lang="en-US" dirty="0"/>
            </a:b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B768F3C-CE89-420E-BF88-5F82E375B4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57589" y="0"/>
            <a:ext cx="8489894" cy="6708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2371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b="1" dirty="0"/>
              <a:t>Continental Performance - by Agenda 2063 Goals</a:t>
            </a:r>
            <a:r>
              <a:rPr lang="en-US" dirty="0"/>
              <a:t> 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537" y="1431819"/>
            <a:ext cx="9686396" cy="5045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4701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B270761-CC40-4F3F-A916-7E3BC3989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E6804C8-905A-475E-9820-4D40B4F1B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44981" y="-56224"/>
            <a:ext cx="9623404" cy="1257202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b="1" dirty="0"/>
              <a:t>Continental Performance - by Agenda 2063 Goals</a:t>
            </a:r>
            <a:r>
              <a:rPr lang="en-US" sz="3600" dirty="0"/>
              <a:t> 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C012B17-4DEF-423C-B283-17831FBF56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91540"/>
            <a:ext cx="722376" cy="5071110"/>
          </a:xfrm>
          <a:prstGeom prst="rect">
            <a:avLst/>
          </a:prstGeom>
          <a:solidFill>
            <a:srgbClr val="4C52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device&#10;&#10;Description automatically generated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16" y="891540"/>
            <a:ext cx="2956538" cy="4846787"/>
          </a:xfrm>
          <a:prstGeom prst="rect">
            <a:avLst/>
          </a:prstGeom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</p:spPr>
      </p:pic>
      <p:pic>
        <p:nvPicPr>
          <p:cNvPr id="3" name="Picture 2" descr="A close up of a logo&#10;&#10;Description automatically generat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3334" y="1144753"/>
            <a:ext cx="3954077" cy="4240298"/>
          </a:xfrm>
          <a:prstGeom prst="rect">
            <a:avLst/>
          </a:prstGeom>
          <a:solidFill>
            <a:schemeClr val="bg1"/>
          </a:solidFill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</p:spPr>
      </p:pic>
      <p:pic>
        <p:nvPicPr>
          <p:cNvPr id="4" name="Picture 3" descr="A screenshot of a cell phone&#10;&#10;Description automatically generated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4860" y="1499316"/>
            <a:ext cx="3774881" cy="3277957"/>
          </a:xfrm>
          <a:prstGeom prst="rect">
            <a:avLst/>
          </a:prstGeom>
          <a:effectLst>
            <a:outerShdw blurRad="406400" dist="317500" dir="5400000" sx="89000" sy="89000" rotWithShape="0">
              <a:prstClr val="black">
                <a:alpha val="15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1A826E-DB13-4E4A-8832-4F3E2850F124}"/>
              </a:ext>
            </a:extLst>
          </p:cNvPr>
          <p:cNvSpPr txBox="1"/>
          <p:nvPr/>
        </p:nvSpPr>
        <p:spPr>
          <a:xfrm>
            <a:off x="5055482" y="6055567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Goal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5AB3F3-A933-4485-A3FB-D6F84B8717E7}"/>
              </a:ext>
            </a:extLst>
          </p:cNvPr>
          <p:cNvSpPr txBox="1"/>
          <p:nvPr/>
        </p:nvSpPr>
        <p:spPr>
          <a:xfrm>
            <a:off x="8801799" y="6055567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Goal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AE21435-8D97-4D07-B2DD-A598890EC7FA}"/>
              </a:ext>
            </a:extLst>
          </p:cNvPr>
          <p:cNvSpPr txBox="1"/>
          <p:nvPr/>
        </p:nvSpPr>
        <p:spPr>
          <a:xfrm>
            <a:off x="1101597" y="6055567"/>
            <a:ext cx="2080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Goal 10</a:t>
            </a:r>
          </a:p>
        </p:txBody>
      </p:sp>
    </p:spTree>
    <p:extLst>
      <p:ext uri="{BB962C8B-B14F-4D97-AF65-F5344CB8AC3E}">
        <p14:creationId xmlns:p14="http://schemas.microsoft.com/office/powerpoint/2010/main" val="2239735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33F85-329D-468B-857E-7354C5FC9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810" y="3760237"/>
            <a:ext cx="5190254" cy="2500603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Overall Regional Performance on Implementation of Agenda 2063</a:t>
            </a:r>
            <a:br>
              <a:rPr lang="en-US" sz="4000" b="1" dirty="0"/>
            </a:br>
            <a:endParaRPr lang="en-GB" sz="4000" b="1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9ACBEF3-5118-4BD5-AFC9-8924BEA9B97C}"/>
              </a:ext>
            </a:extLst>
          </p:cNvPr>
          <p:cNvGrpSpPr/>
          <p:nvPr/>
        </p:nvGrpSpPr>
        <p:grpSpPr>
          <a:xfrm>
            <a:off x="4300395" y="0"/>
            <a:ext cx="6893121" cy="6779172"/>
            <a:chOff x="5496909" y="546537"/>
            <a:chExt cx="6046159" cy="5549463"/>
          </a:xfrm>
        </p:grpSpPr>
        <p:pic>
          <p:nvPicPr>
            <p:cNvPr id="5" name="Content Placeholder 4" descr="A close up of a map&#10;&#10;Description automatically generated">
              <a:extLst>
                <a:ext uri="{FF2B5EF4-FFF2-40B4-BE49-F238E27FC236}">
                  <a16:creationId xmlns:a16="http://schemas.microsoft.com/office/drawing/2014/main" id="{5F0FA755-BDF3-4FF7-B98E-E9E845210B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000" b="90000" l="14500" r="94045">
                          <a14:foregroundMark x1="85364" y1="71158" x2="85364" y2="71158"/>
                          <a14:foregroundMark x1="82909" y1="63421" x2="82909" y2="63421"/>
                          <a14:foregroundMark x1="83727" y1="63526" x2="83727" y2="63526"/>
                          <a14:foregroundMark x1="84318" y1="64474" x2="84318" y2="64474"/>
                          <a14:foregroundMark x1="92773" y1="72789" x2="92773" y2="72789"/>
                          <a14:foregroundMark x1="92545" y1="72263" x2="92545" y2="72263"/>
                          <a14:foregroundMark x1="92545" y1="72789" x2="92545" y2="72789"/>
                          <a14:foregroundMark x1="94045" y1="71316" x2="94045" y2="71316"/>
                          <a14:foregroundMark x1="23045" y1="33316" x2="23045" y2="33316"/>
                          <a14:foregroundMark x1="21409" y1="33053" x2="21409" y2="33053"/>
                          <a14:foregroundMark x1="22227" y1="34263" x2="22227" y2="34263"/>
                          <a14:foregroundMark x1="21182" y1="34579" x2="21182" y2="34579"/>
                          <a14:foregroundMark x1="20364" y1="32526" x2="20364" y2="32526"/>
                          <a14:foregroundMark x1="83727" y1="63947" x2="83727" y2="63947"/>
                        </a14:backgroundRemoval>
                      </a14:imgEffect>
                      <a14:imgEffect>
                        <a14:colorTemperature colorTemp="47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02" t="9057" r="4757" b="10023"/>
            <a:stretch/>
          </p:blipFill>
          <p:spPr>
            <a:xfrm>
              <a:off x="5496909" y="546537"/>
              <a:ext cx="6046159" cy="5549463"/>
            </a:xfrm>
            <a:prstGeom prst="rect">
              <a:avLst/>
            </a:prstGeom>
            <a:effectLst/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D6A3048-0D7D-4AAB-A597-B2042992CF48}"/>
                </a:ext>
              </a:extLst>
            </p:cNvPr>
            <p:cNvSpPr txBox="1"/>
            <p:nvPr/>
          </p:nvSpPr>
          <p:spPr>
            <a:xfrm>
              <a:off x="8501008" y="4288979"/>
              <a:ext cx="1037129" cy="969176"/>
            </a:xfrm>
            <a:prstGeom prst="flowChartConnector">
              <a:avLst/>
            </a:prstGeom>
            <a:solidFill>
              <a:srgbClr val="FF0000">
                <a:alpha val="12000"/>
              </a:srgb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D074EDA-B586-4F66-94D6-B462895C837B}"/>
                </a:ext>
              </a:extLst>
            </p:cNvPr>
            <p:cNvSpPr txBox="1"/>
            <p:nvPr/>
          </p:nvSpPr>
          <p:spPr>
            <a:xfrm>
              <a:off x="8199547" y="3077524"/>
              <a:ext cx="1058863" cy="969176"/>
            </a:xfrm>
            <a:prstGeom prst="flowChartConnector">
              <a:avLst/>
            </a:prstGeom>
            <a:solidFill>
              <a:srgbClr val="FF0000">
                <a:alpha val="36000"/>
              </a:srgb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2400" b="1" dirty="0">
                  <a:solidFill>
                    <a:schemeClr val="bg1"/>
                  </a:solidFill>
                </a:rPr>
                <a:t>25%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23AFF0E-569C-4C0C-A285-DE227EC5DEA9}"/>
                </a:ext>
              </a:extLst>
            </p:cNvPr>
            <p:cNvSpPr txBox="1"/>
            <p:nvPr/>
          </p:nvSpPr>
          <p:spPr>
            <a:xfrm>
              <a:off x="9327235" y="1699715"/>
              <a:ext cx="1399644" cy="1729285"/>
            </a:xfrm>
            <a:prstGeom prst="flowChartConnector">
              <a:avLst/>
            </a:prstGeom>
            <a:solidFill>
              <a:srgbClr val="FF0000">
                <a:alpha val="36000"/>
              </a:srgb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3600" b="1" dirty="0">
                  <a:solidFill>
                    <a:schemeClr val="bg1"/>
                  </a:solidFill>
                </a:rPr>
                <a:t>39%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CDCC1D9-4365-4BAF-97C4-A4B135D1B659}"/>
                </a:ext>
              </a:extLst>
            </p:cNvPr>
            <p:cNvSpPr txBox="1"/>
            <p:nvPr/>
          </p:nvSpPr>
          <p:spPr>
            <a:xfrm>
              <a:off x="6596539" y="2099434"/>
              <a:ext cx="1164064" cy="1221834"/>
            </a:xfrm>
            <a:prstGeom prst="flowChartConnector">
              <a:avLst/>
            </a:prstGeom>
            <a:solidFill>
              <a:srgbClr val="FF0000">
                <a:alpha val="36000"/>
              </a:srgb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2800" b="1" dirty="0">
                  <a:solidFill>
                    <a:schemeClr val="bg1"/>
                  </a:solidFill>
                </a:rPr>
                <a:t>33%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D46907A-FF6A-4991-BAC7-941EC5C4F5E1}"/>
                </a:ext>
              </a:extLst>
            </p:cNvPr>
            <p:cNvSpPr txBox="1"/>
            <p:nvPr/>
          </p:nvSpPr>
          <p:spPr>
            <a:xfrm>
              <a:off x="6821214" y="629266"/>
              <a:ext cx="1878778" cy="969176"/>
            </a:xfrm>
            <a:prstGeom prst="flowChartConnector">
              <a:avLst/>
            </a:prstGeom>
            <a:solidFill>
              <a:srgbClr val="FF0000">
                <a:alpha val="36000"/>
              </a:srgbClr>
            </a:solidFill>
            <a:ln>
              <a:noFill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GB" sz="3200" dirty="0">
                  <a:solidFill>
                    <a:schemeClr val="bg1"/>
                  </a:solidFill>
                </a:rPr>
                <a:t>36%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12241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b="1" dirty="0"/>
              <a:t>Regional Performance - by Agenda 2063 Aspirations</a:t>
            </a:r>
            <a:r>
              <a:rPr lang="en-US" dirty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67" y="1316037"/>
            <a:ext cx="3683000" cy="2224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792" y="1316037"/>
            <a:ext cx="3631142" cy="2226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6659" y="1274950"/>
            <a:ext cx="3640137" cy="2306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869" y="3691039"/>
            <a:ext cx="2668267" cy="15340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72858" y="5092620"/>
            <a:ext cx="2523868" cy="1541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774" y="3691039"/>
            <a:ext cx="2668267" cy="1534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2433" y="4461720"/>
            <a:ext cx="2565886" cy="15413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9256" y="4771282"/>
            <a:ext cx="2582457" cy="1541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5233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09400" y="129959"/>
            <a:ext cx="11573197" cy="612991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/>
              <a:t>East Africa Dashboard on Implementation of Agenda 2063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r="7943"/>
          <a:stretch/>
        </p:blipFill>
        <p:spPr>
          <a:xfrm>
            <a:off x="421481" y="638594"/>
            <a:ext cx="11165682" cy="607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838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4134</TotalTime>
  <Words>310</Words>
  <Application>Microsoft Office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Highlights of  The First Continental Report on Agenda 2063 Implementation</vt:lpstr>
      <vt:lpstr>PowerPoint Presentation</vt:lpstr>
      <vt:lpstr>PowerPoint Presentation</vt:lpstr>
      <vt:lpstr>     Continental Progress of Agenda 2063 Implementation - at Aspiration Level </vt:lpstr>
      <vt:lpstr>PowerPoint Presentation</vt:lpstr>
      <vt:lpstr>Continental Performance - by Agenda 2063 Goals  </vt:lpstr>
      <vt:lpstr>Overall Regional Performance on Implementation of Agenda 2063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Continental Report on the Implementation of Agenda 2063</dc:title>
  <dc:creator>Barbara Glover</dc:creator>
  <cp:lastModifiedBy>Simon Kisira</cp:lastModifiedBy>
  <cp:revision>6</cp:revision>
  <dcterms:created xsi:type="dcterms:W3CDTF">2020-01-17T11:23:54Z</dcterms:created>
  <dcterms:modified xsi:type="dcterms:W3CDTF">2021-02-23T06:26:45Z</dcterms:modified>
</cp:coreProperties>
</file>