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21"/>
  </p:notesMasterIdLst>
  <p:sldIdLst>
    <p:sldId id="256" r:id="rId5"/>
    <p:sldId id="306" r:id="rId6"/>
    <p:sldId id="307" r:id="rId7"/>
    <p:sldId id="308" r:id="rId8"/>
    <p:sldId id="346" r:id="rId9"/>
    <p:sldId id="344" r:id="rId10"/>
    <p:sldId id="345" r:id="rId11"/>
    <p:sldId id="309" r:id="rId12"/>
    <p:sldId id="347" r:id="rId13"/>
    <p:sldId id="282" r:id="rId14"/>
    <p:sldId id="335" r:id="rId15"/>
    <p:sldId id="340" r:id="rId16"/>
    <p:sldId id="342" r:id="rId17"/>
    <p:sldId id="341" r:id="rId18"/>
    <p:sldId id="343" r:id="rId19"/>
    <p:sldId id="30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496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432"/>
    <p:restoredTop sz="94629"/>
  </p:normalViewPr>
  <p:slideViewPr>
    <p:cSldViewPr snapToGrid="0" snapToObjects="1">
      <p:cViewPr varScale="1">
        <p:scale>
          <a:sx n="67" d="100"/>
          <a:sy n="67" d="100"/>
        </p:scale>
        <p:origin x="438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imonk\Desktop\A63%20Reporting\FINAL%20Templates\Cote%20dIvoire%20Calculations%20Jan%2030%20202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imonk\Desktop\A63%20Reporting\FINAL%20Templates\Egypt%20Calculations%20Jan%2030%202020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101890609398731"/>
          <c:y val="0.16020748730001719"/>
          <c:w val="0.35796205771676309"/>
          <c:h val="0.67336902070516902"/>
        </c:manualLayout>
      </c:layout>
      <c:radarChart>
        <c:radarStyle val="marker"/>
        <c:varyColors val="0"/>
        <c:ser>
          <c:idx val="0"/>
          <c:order val="0"/>
          <c:tx>
            <c:strRef>
              <c:f>'Aspiration Chart'!$B$3</c:f>
              <c:strCache>
                <c:ptCount val="1"/>
                <c:pt idx="0">
                  <c:v>Achievement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layout>
                <c:manualLayout>
                  <c:x val="1.6522098306485529E-3"/>
                  <c:y val="0"/>
                </c:manualLayout>
              </c:layout>
              <c:spPr>
                <a:solidFill>
                  <a:srgbClr val="FF6600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D4B-47EE-9B18-A8A7E81A0ECC}"/>
                </c:ext>
              </c:extLst>
            </c:dLbl>
            <c:dLbl>
              <c:idx val="1"/>
              <c:layout>
                <c:manualLayout>
                  <c:x val="3.9559713971204516E-2"/>
                  <c:y val="4.0711202498406492E-2"/>
                </c:manualLayout>
              </c:layout>
              <c:spPr>
                <a:solidFill>
                  <a:srgbClr val="FFC000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5819909128459317E-2"/>
                      <c:h val="4.657353753806079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4D4B-47EE-9B18-A8A7E81A0ECC}"/>
                </c:ext>
              </c:extLst>
            </c:dLbl>
            <c:dLbl>
              <c:idx val="2"/>
              <c:layout>
                <c:manualLayout>
                  <c:x val="0.10884354995297831"/>
                  <c:y val="6.1415615427989463E-2"/>
                </c:manualLayout>
              </c:layout>
              <c:spPr>
                <a:solidFill>
                  <a:srgbClr val="FF0000"/>
                </a:solidFill>
                <a:ln>
                  <a:solidFill>
                    <a:srgbClr val="0070C0"/>
                  </a:solidFill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D4B-47EE-9B18-A8A7E81A0ECC}"/>
                </c:ext>
              </c:extLst>
            </c:dLbl>
            <c:dLbl>
              <c:idx val="3"/>
              <c:layout>
                <c:manualLayout>
                  <c:x val="7.225982377316012E-2"/>
                  <c:y val="0.18773370576020443"/>
                </c:manualLayout>
              </c:layout>
              <c:spPr>
                <a:solidFill>
                  <a:srgbClr val="FF0000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D4B-47EE-9B18-A8A7E81A0ECC}"/>
                </c:ext>
              </c:extLst>
            </c:dLbl>
            <c:dLbl>
              <c:idx val="4"/>
              <c:layout>
                <c:manualLayout>
                  <c:x val="-4.6497418985923876E-2"/>
                  <c:y val="0.16996611985813487"/>
                </c:manualLayout>
              </c:layout>
              <c:spPr>
                <a:solidFill>
                  <a:srgbClr val="FF0000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D4B-47EE-9B18-A8A7E81A0ECC}"/>
                </c:ext>
              </c:extLst>
            </c:dLbl>
            <c:dLbl>
              <c:idx val="5"/>
              <c:layout>
                <c:manualLayout>
                  <c:x val="5.2666233848215227E-2"/>
                  <c:y val="2.4566246171195787E-2"/>
                </c:manualLayout>
              </c:layout>
              <c:spPr>
                <a:solidFill>
                  <a:srgbClr val="FFFF00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D4B-47EE-9B18-A8A7E81A0ECC}"/>
                </c:ext>
              </c:extLst>
            </c:dLbl>
            <c:dLbl>
              <c:idx val="6"/>
              <c:layout>
                <c:manualLayout>
                  <c:x val="-0.15069694061248573"/>
                  <c:y val="-0.10015948716510351"/>
                </c:manualLayout>
              </c:layout>
              <c:spPr>
                <a:solidFill>
                  <a:srgbClr val="FF0000"/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D4B-47EE-9B18-A8A7E81A0EC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'Aspiration Chart'!$A$4:$A$10</c:f>
              <c:strCache>
                <c:ptCount val="7"/>
                <c:pt idx="0">
                  <c:v>Apriration 1:  A properous Africa based on inclusive growth and sustainable development</c:v>
                </c:pt>
                <c:pt idx="1">
                  <c:v> Aspiration 2:  An integrated continent, politically united and based on the ideals of Pan - Africanism and a Vision of the African Renaissance</c:v>
                </c:pt>
                <c:pt idx="2">
                  <c:v>Aspiration 3: An African of good governance, democracy, respect for human rigjhts and the rule of law</c:v>
                </c:pt>
                <c:pt idx="3">
                  <c:v> Aspiration 4. A peaceful and secure Africa</c:v>
                </c:pt>
                <c:pt idx="4">
                  <c:v>Aspiration 5: African with a strong cultural identity, common heritage, value and beliefs</c:v>
                </c:pt>
                <c:pt idx="5">
                  <c:v>Aspiration 6 An Africa whose development of people driven, relying on the potential of the African People</c:v>
                </c:pt>
                <c:pt idx="6">
                  <c:v> Aspiration 7: Africa as a strong and influential global partner</c:v>
                </c:pt>
              </c:strCache>
            </c:strRef>
          </c:cat>
          <c:val>
            <c:numRef>
              <c:f>'Aspiration Chart'!$B$4:$B$10</c:f>
              <c:numCache>
                <c:formatCode>0%</c:formatCode>
                <c:ptCount val="7"/>
                <c:pt idx="0">
                  <c:v>0.21</c:v>
                </c:pt>
                <c:pt idx="1">
                  <c:v>0.34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0.56000000000000005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D4B-47EE-9B18-A8A7E81A0E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53271680"/>
        <c:axId val="1858782976"/>
      </c:radarChart>
      <c:catAx>
        <c:axId val="20532716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858782976"/>
        <c:crosses val="autoZero"/>
        <c:auto val="1"/>
        <c:lblAlgn val="ctr"/>
        <c:lblOffset val="100"/>
        <c:noMultiLvlLbl val="0"/>
      </c:catAx>
      <c:valAx>
        <c:axId val="185878297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20532716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100" b="1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515480955067711E-2"/>
          <c:y val="1.3738999855177183E-2"/>
          <c:w val="0.92860254583032675"/>
          <c:h val="0.86577617299847409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'Performance by Goal'!$D$1</c:f>
              <c:strCache>
                <c:ptCount val="1"/>
                <c:pt idx="0">
                  <c:v>Decription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'Performance by Goal'!$C$2:$C$23</c:f>
              <c:strCache>
                <c:ptCount val="20"/>
                <c:pt idx="0">
                  <c:v>Goal 1</c:v>
                </c:pt>
                <c:pt idx="1">
                  <c:v>Goal 2</c:v>
                </c:pt>
                <c:pt idx="2">
                  <c:v>Goal 3</c:v>
                </c:pt>
                <c:pt idx="3">
                  <c:v>Goal 4</c:v>
                </c:pt>
                <c:pt idx="4">
                  <c:v>Goal 5</c:v>
                </c:pt>
                <c:pt idx="5">
                  <c:v>Goal 6</c:v>
                </c:pt>
                <c:pt idx="6">
                  <c:v>Goal 7</c:v>
                </c:pt>
                <c:pt idx="7">
                  <c:v>Goal 8</c:v>
                </c:pt>
                <c:pt idx="8">
                  <c:v>Goal 9</c:v>
                </c:pt>
                <c:pt idx="9">
                  <c:v>Goal 10</c:v>
                </c:pt>
                <c:pt idx="10">
                  <c:v>Goal 11</c:v>
                </c:pt>
                <c:pt idx="11">
                  <c:v>Goal 12</c:v>
                </c:pt>
                <c:pt idx="12">
                  <c:v>Goal 13</c:v>
                </c:pt>
                <c:pt idx="13">
                  <c:v>Goal 14</c:v>
                </c:pt>
                <c:pt idx="14">
                  <c:v>Goal 15</c:v>
                </c:pt>
                <c:pt idx="15">
                  <c:v>Goal 16</c:v>
                </c:pt>
                <c:pt idx="16">
                  <c:v>Goal 17</c:v>
                </c:pt>
                <c:pt idx="17">
                  <c:v>Goal 18</c:v>
                </c:pt>
                <c:pt idx="18">
                  <c:v>Goal 19</c:v>
                </c:pt>
                <c:pt idx="19">
                  <c:v>Goal 20</c:v>
                </c:pt>
              </c:strCache>
            </c:strRef>
          </c:cat>
          <c:val>
            <c:numRef>
              <c:f>'Performance by Goal'!$D$2:$D$23</c:f>
            </c:numRef>
          </c:val>
          <c:extLst>
            <c:ext xmlns:c16="http://schemas.microsoft.com/office/drawing/2014/chart" uri="{C3380CC4-5D6E-409C-BE32-E72D297353CC}">
              <c16:uniqueId val="{00000000-5134-444F-AAFE-911AE9A280E8}"/>
            </c:ext>
          </c:extLst>
        </c:ser>
        <c:ser>
          <c:idx val="1"/>
          <c:order val="1"/>
          <c:tx>
            <c:strRef>
              <c:f>'Performance by Goal'!$E$1</c:f>
              <c:strCache>
                <c:ptCount val="1"/>
                <c:pt idx="0">
                  <c:v>Achievement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CC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2-5134-444F-AAFE-911AE9A280E8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5134-444F-AAFE-911AE9A280E8}"/>
              </c:ext>
            </c:extLst>
          </c:dPt>
          <c:dPt>
            <c:idx val="2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5134-444F-AAFE-911AE9A280E8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5134-444F-AAFE-911AE9A280E8}"/>
              </c:ext>
            </c:extLst>
          </c:dPt>
          <c:dPt>
            <c:idx val="4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5134-444F-AAFE-911AE9A280E8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5134-444F-AAFE-911AE9A280E8}"/>
              </c:ext>
            </c:extLst>
          </c:dPt>
          <c:dPt>
            <c:idx val="6"/>
            <c:invertIfNegative val="0"/>
            <c:bubble3D val="0"/>
            <c:spPr>
              <a:solidFill>
                <a:srgbClr val="CCFF6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E-5134-444F-AAFE-911AE9A280E8}"/>
              </c:ext>
            </c:extLst>
          </c:dPt>
          <c:dPt>
            <c:idx val="7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0-5134-444F-AAFE-911AE9A280E8}"/>
              </c:ext>
            </c:extLst>
          </c:dPt>
          <c:dPt>
            <c:idx val="8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2-5134-444F-AAFE-911AE9A280E8}"/>
              </c:ext>
            </c:extLst>
          </c:dPt>
          <c:dPt>
            <c:idx val="9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4-5134-444F-AAFE-911AE9A280E8}"/>
              </c:ext>
            </c:extLst>
          </c:dPt>
          <c:dPt>
            <c:idx val="10"/>
            <c:invertIfNegative val="0"/>
            <c:bubble3D val="0"/>
            <c:spPr>
              <a:solidFill>
                <a:srgbClr val="FF5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6-5134-444F-AAFE-911AE9A280E8}"/>
              </c:ext>
            </c:extLst>
          </c:dPt>
          <c:dPt>
            <c:idx val="11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8-5134-444F-AAFE-911AE9A280E8}"/>
              </c:ext>
            </c:extLst>
          </c:dPt>
          <c:dPt>
            <c:idx val="12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A-5134-444F-AAFE-911AE9A280E8}"/>
              </c:ext>
            </c:extLst>
          </c:dPt>
          <c:dPt>
            <c:idx val="13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C-5134-444F-AAFE-911AE9A280E8}"/>
              </c:ext>
            </c:extLst>
          </c:dPt>
          <c:dPt>
            <c:idx val="14"/>
            <c:invertIfNegative val="0"/>
            <c:bubble3D val="0"/>
            <c:spPr>
              <a:solidFill>
                <a:srgbClr val="00B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E-5134-444F-AAFE-911AE9A280E8}"/>
              </c:ext>
            </c:extLst>
          </c:dPt>
          <c:dPt>
            <c:idx val="15"/>
            <c:invertIfNegative val="0"/>
            <c:bubble3D val="0"/>
            <c:spPr>
              <a:solidFill>
                <a:srgbClr val="00B050"/>
              </a:solidFill>
              <a:ln>
                <a:solidFill>
                  <a:srgbClr val="00B05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0-5134-444F-AAFE-911AE9A280E8}"/>
              </c:ext>
            </c:extLst>
          </c:dPt>
          <c:dPt>
            <c:idx val="16"/>
            <c:invertIfNegative val="0"/>
            <c:bubble3D val="0"/>
            <c:spPr>
              <a:solidFill>
                <a:srgbClr val="FFCC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2-5134-444F-AAFE-911AE9A280E8}"/>
              </c:ext>
            </c:extLst>
          </c:dPt>
          <c:dPt>
            <c:idx val="17"/>
            <c:invertIfNegative val="0"/>
            <c:bubble3D val="0"/>
            <c:spPr>
              <a:solidFill>
                <a:srgbClr val="CCFF3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4-5134-444F-AAFE-911AE9A280E8}"/>
              </c:ext>
            </c:extLst>
          </c:dPt>
          <c:dPt>
            <c:idx val="18"/>
            <c:invertIfNegative val="0"/>
            <c:bubble3D val="0"/>
            <c:spPr>
              <a:solidFill>
                <a:srgbClr val="FF5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6-5134-444F-AAFE-911AE9A280E8}"/>
              </c:ext>
            </c:extLst>
          </c:dPt>
          <c:dPt>
            <c:idx val="19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28-5134-444F-AAFE-911AE9A280E8}"/>
              </c:ext>
            </c:extLst>
          </c:dPt>
          <c:dLbls>
            <c:dLbl>
              <c:idx val="0"/>
              <c:layout>
                <c:manualLayout>
                  <c:x val="0"/>
                  <c:y val="-0.2026098310684438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5134-444F-AAFE-911AE9A280E8}"/>
                </c:ext>
              </c:extLst>
            </c:dLbl>
            <c:dLbl>
              <c:idx val="1"/>
              <c:layout>
                <c:manualLayout>
                  <c:x val="-5.2852704853674163E-3"/>
                  <c:y val="-2.98075560336515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5134-444F-AAFE-911AE9A280E8}"/>
                </c:ext>
              </c:extLst>
            </c:dLbl>
            <c:dLbl>
              <c:idx val="2"/>
              <c:layout>
                <c:manualLayout>
                  <c:x val="1.4662363281987025E-3"/>
                  <c:y val="-0.3678656369532067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5134-444F-AAFE-911AE9A280E8}"/>
                </c:ext>
              </c:extLst>
            </c:dLbl>
            <c:dLbl>
              <c:idx val="3"/>
              <c:layout>
                <c:manualLayout>
                  <c:x val="0"/>
                  <c:y val="-3.3090077468590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5134-444F-AAFE-911AE9A280E8}"/>
                </c:ext>
              </c:extLst>
            </c:dLbl>
            <c:dLbl>
              <c:idx val="4"/>
              <c:layout>
                <c:manualLayout>
                  <c:x val="3.2871080528064848E-3"/>
                  <c:y val="-3.15208747613596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5134-444F-AAFE-911AE9A280E8}"/>
                </c:ext>
              </c:extLst>
            </c:dLbl>
            <c:dLbl>
              <c:idx val="5"/>
              <c:layout>
                <c:manualLayout>
                  <c:x val="-3.2870972567059708E-3"/>
                  <c:y val="-2.63414891038257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5134-444F-AAFE-911AE9A280E8}"/>
                </c:ext>
              </c:extLst>
            </c:dLbl>
            <c:dLbl>
              <c:idx val="6"/>
              <c:layout>
                <c:manualLayout>
                  <c:x val="-2.9756641141273315E-3"/>
                  <c:y val="-3.472533617093119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5134-444F-AAFE-911AE9A280E8}"/>
                </c:ext>
              </c:extLst>
            </c:dLbl>
            <c:dLbl>
              <c:idx val="7"/>
              <c:layout>
                <c:manualLayout>
                  <c:x val="-6.6605774288724722E-4"/>
                  <c:y val="-3.76942039120747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5134-444F-AAFE-911AE9A280E8}"/>
                </c:ext>
              </c:extLst>
            </c:dLbl>
            <c:dLbl>
              <c:idx val="8"/>
              <c:layout>
                <c:manualLayout>
                  <c:x val="3.7758426994388295E-3"/>
                  <c:y val="-0.3907280870299937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5134-444F-AAFE-911AE9A280E8}"/>
                </c:ext>
              </c:extLst>
            </c:dLbl>
            <c:dLbl>
              <c:idx val="9"/>
              <c:layout>
                <c:manualLayout>
                  <c:x val="6.4400736709874793E-3"/>
                  <c:y val="-4.13434291100058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5134-444F-AAFE-911AE9A280E8}"/>
                </c:ext>
              </c:extLst>
            </c:dLbl>
            <c:dLbl>
              <c:idx val="10"/>
              <c:layout>
                <c:manualLayout>
                  <c:x val="-1.8208609285072258E-3"/>
                  <c:y val="-2.980755603365155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5134-444F-AAFE-911AE9A280E8}"/>
                </c:ext>
              </c:extLst>
            </c:dLbl>
            <c:dLbl>
              <c:idx val="11"/>
              <c:layout>
                <c:manualLayout>
                  <c:x val="-1.154803185620148E-3"/>
                  <c:y val="-2.761023765656564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5134-444F-AAFE-911AE9A280E8}"/>
                </c:ext>
              </c:extLst>
            </c:dLbl>
            <c:dLbl>
              <c:idx val="12"/>
              <c:layout>
                <c:manualLayout>
                  <c:x val="-1.6435486283529642E-3"/>
                  <c:y val="-3.050069197426026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5134-444F-AAFE-911AE9A280E8}"/>
                </c:ext>
              </c:extLst>
            </c:dLbl>
            <c:dLbl>
              <c:idx val="13"/>
              <c:layout>
                <c:manualLayout>
                  <c:x val="-1.1548031856200634E-3"/>
                  <c:y val="-3.169083349016017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5134-444F-AAFE-911AE9A280E8}"/>
                </c:ext>
              </c:extLst>
            </c:dLbl>
            <c:dLbl>
              <c:idx val="14"/>
              <c:layout>
                <c:manualLayout>
                  <c:x val="-7.5948768566075431E-3"/>
                  <c:y val="-3.40713101353512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5134-444F-AAFE-911AE9A280E8}"/>
                </c:ext>
              </c:extLst>
            </c:dLbl>
            <c:dLbl>
              <c:idx val="15"/>
              <c:layout>
                <c:manualLayout>
                  <c:x val="0"/>
                  <c:y val="-3.27764237747951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5134-444F-AAFE-911AE9A280E8}"/>
                </c:ext>
              </c:extLst>
            </c:dLbl>
            <c:dLbl>
              <c:idx val="16"/>
              <c:layout>
                <c:manualLayout>
                  <c:x val="-1.2052590294405543E-16"/>
                  <c:y val="-0.192277336044294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5134-444F-AAFE-911AE9A280E8}"/>
                </c:ext>
              </c:extLst>
            </c:dLbl>
            <c:dLbl>
              <c:idx val="17"/>
              <c:layout>
                <c:manualLayout>
                  <c:x val="1.6435486283527948E-3"/>
                  <c:y val="-0.2895604433901550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5134-444F-AAFE-911AE9A280E8}"/>
                </c:ext>
              </c:extLst>
            </c:dLbl>
            <c:dLbl>
              <c:idx val="18"/>
              <c:layout>
                <c:manualLayout>
                  <c:x val="-2.3096063712401268E-3"/>
                  <c:y val="-2.56351874526131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5134-444F-AAFE-911AE9A280E8}"/>
                </c:ext>
              </c:extLst>
            </c:dLbl>
            <c:dLbl>
              <c:idx val="19"/>
              <c:layout>
                <c:manualLayout>
                  <c:x val="4.0418111496702217E-3"/>
                  <c:y val="-3.832209213983861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3.9719410104709731E-2"/>
                      <c:h val="4.622713329042860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28-5134-444F-AAFE-911AE9A280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'Performance by Goal'!$C$2:$C$23</c:f>
              <c:strCache>
                <c:ptCount val="20"/>
                <c:pt idx="0">
                  <c:v>Goal 1</c:v>
                </c:pt>
                <c:pt idx="1">
                  <c:v>Goal 2</c:v>
                </c:pt>
                <c:pt idx="2">
                  <c:v>Goal 3</c:v>
                </c:pt>
                <c:pt idx="3">
                  <c:v>Goal 4</c:v>
                </c:pt>
                <c:pt idx="4">
                  <c:v>Goal 5</c:v>
                </c:pt>
                <c:pt idx="5">
                  <c:v>Goal 6</c:v>
                </c:pt>
                <c:pt idx="6">
                  <c:v>Goal 7</c:v>
                </c:pt>
                <c:pt idx="7">
                  <c:v>Goal 8</c:v>
                </c:pt>
                <c:pt idx="8">
                  <c:v>Goal 9</c:v>
                </c:pt>
                <c:pt idx="9">
                  <c:v>Goal 10</c:v>
                </c:pt>
                <c:pt idx="10">
                  <c:v>Goal 11</c:v>
                </c:pt>
                <c:pt idx="11">
                  <c:v>Goal 12</c:v>
                </c:pt>
                <c:pt idx="12">
                  <c:v>Goal 13</c:v>
                </c:pt>
                <c:pt idx="13">
                  <c:v>Goal 14</c:v>
                </c:pt>
                <c:pt idx="14">
                  <c:v>Goal 15</c:v>
                </c:pt>
                <c:pt idx="15">
                  <c:v>Goal 16</c:v>
                </c:pt>
                <c:pt idx="16">
                  <c:v>Goal 17</c:v>
                </c:pt>
                <c:pt idx="17">
                  <c:v>Goal 18</c:v>
                </c:pt>
                <c:pt idx="18">
                  <c:v>Goal 19</c:v>
                </c:pt>
                <c:pt idx="19">
                  <c:v>Goal 20</c:v>
                </c:pt>
              </c:strCache>
            </c:strRef>
          </c:cat>
          <c:val>
            <c:numRef>
              <c:f>'Performance by Goal'!$E$2:$E$23</c:f>
              <c:numCache>
                <c:formatCode>0%</c:formatCode>
                <c:ptCount val="20"/>
                <c:pt idx="0">
                  <c:v>0.48</c:v>
                </c:pt>
                <c:pt idx="1">
                  <c:v>0</c:v>
                </c:pt>
                <c:pt idx="2">
                  <c:v>0.97</c:v>
                </c:pt>
                <c:pt idx="3">
                  <c:v>0.03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0.03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0.46</c:v>
                </c:pt>
                <c:pt idx="17">
                  <c:v>0.74</c:v>
                </c:pt>
                <c:pt idx="18">
                  <c:v>0</c:v>
                </c:pt>
                <c:pt idx="1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9-5134-444F-AAFE-911AE9A280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052780656"/>
        <c:axId val="2051166640"/>
      </c:barChart>
      <c:catAx>
        <c:axId val="2052780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51166640"/>
        <c:crosses val="autoZero"/>
        <c:auto val="1"/>
        <c:lblAlgn val="ctr"/>
        <c:lblOffset val="100"/>
        <c:noMultiLvlLbl val="0"/>
      </c:catAx>
      <c:valAx>
        <c:axId val="20511666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527806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3BFBB0-3C8D-46E7-BAA4-243A476DD24F}" type="doc">
      <dgm:prSet loTypeId="urn:microsoft.com/office/officeart/2009/layout/ReverseList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71C114EB-42BD-4E63-B357-DBEDBA3CB3B0}">
      <dgm:prSet phldrT="[Text]" custT="1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pPr>
            <a:lnSpc>
              <a:spcPct val="150000"/>
            </a:lnSpc>
          </a:pPr>
          <a:r>
            <a:rPr lang="en-ZA" sz="26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rPr>
            <a:t>As an integral part of the results-based approach that the AU adopted, reporting on the implementation of Agenda 2063 is given high priority;</a:t>
          </a:r>
          <a:endParaRPr lang="en-ZA" sz="2600" dirty="0"/>
        </a:p>
      </dgm:t>
    </dgm:pt>
    <dgm:pt modelId="{FD601DF7-FF30-46C7-8E6D-51B7FCEA991A}" type="parTrans" cxnId="{4D7B8443-C3C8-446A-9E32-7AA6F7378347}">
      <dgm:prSet/>
      <dgm:spPr/>
      <dgm:t>
        <a:bodyPr/>
        <a:lstStyle/>
        <a:p>
          <a:endParaRPr lang="en-ZA"/>
        </a:p>
      </dgm:t>
    </dgm:pt>
    <dgm:pt modelId="{6CA3C0FB-8DDE-455A-AD7C-C6BA130B5881}" type="sibTrans" cxnId="{4D7B8443-C3C8-446A-9E32-7AA6F7378347}">
      <dgm:prSet/>
      <dgm:spPr/>
      <dgm:t>
        <a:bodyPr/>
        <a:lstStyle/>
        <a:p>
          <a:endParaRPr lang="en-ZA"/>
        </a:p>
      </dgm:t>
    </dgm:pt>
    <dgm:pt modelId="{E04C02D0-AE86-4B56-AFB8-DE972098BE57}">
      <dgm:prSet phldrT="[Text]" custT="1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>
            <a:lnSpc>
              <a:spcPct val="150000"/>
            </a:lnSpc>
          </a:pPr>
          <a:r>
            <a:rPr lang="en-ZA" sz="26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rPr>
            <a:t>The purpose of the reports is to foster collective reflection, learning, peer support and mutual accountability against the stipulated goals and targets in Agenda 2063</a:t>
          </a:r>
          <a:endParaRPr lang="en-ZA" sz="2600" dirty="0"/>
        </a:p>
      </dgm:t>
    </dgm:pt>
    <dgm:pt modelId="{24AA4F72-FCDC-4704-924B-E43638DEA8BC}" type="parTrans" cxnId="{8E7BFEC3-3668-4FAF-BB0C-399E2837E1B4}">
      <dgm:prSet/>
      <dgm:spPr/>
      <dgm:t>
        <a:bodyPr/>
        <a:lstStyle/>
        <a:p>
          <a:endParaRPr lang="en-ZA"/>
        </a:p>
      </dgm:t>
    </dgm:pt>
    <dgm:pt modelId="{E384B94F-710F-4762-9E0A-9F97848CF216}" type="sibTrans" cxnId="{8E7BFEC3-3668-4FAF-BB0C-399E2837E1B4}">
      <dgm:prSet/>
      <dgm:spPr/>
      <dgm:t>
        <a:bodyPr/>
        <a:lstStyle/>
        <a:p>
          <a:endParaRPr lang="en-ZA"/>
        </a:p>
      </dgm:t>
    </dgm:pt>
    <dgm:pt modelId="{5DF0869A-AF14-4717-9436-20C9C40737AB}" type="pres">
      <dgm:prSet presAssocID="{BB3BFBB0-3C8D-46E7-BAA4-243A476DD24F}" presName="Name0" presStyleCnt="0">
        <dgm:presLayoutVars>
          <dgm:chMax val="2"/>
          <dgm:chPref val="2"/>
          <dgm:animLvl val="lvl"/>
        </dgm:presLayoutVars>
      </dgm:prSet>
      <dgm:spPr/>
    </dgm:pt>
    <dgm:pt modelId="{94C51571-19FD-4361-B37C-D3208FAB4474}" type="pres">
      <dgm:prSet presAssocID="{BB3BFBB0-3C8D-46E7-BAA4-243A476DD24F}" presName="LeftText" presStyleLbl="revTx" presStyleIdx="0" presStyleCnt="0">
        <dgm:presLayoutVars>
          <dgm:bulletEnabled val="1"/>
        </dgm:presLayoutVars>
      </dgm:prSet>
      <dgm:spPr/>
    </dgm:pt>
    <dgm:pt modelId="{F7F5006B-6470-47AF-86B3-3A3ABD881864}" type="pres">
      <dgm:prSet presAssocID="{BB3BFBB0-3C8D-46E7-BAA4-243A476DD24F}" presName="LeftNode" presStyleLbl="bgImgPlace1" presStyleIdx="0" presStyleCnt="2" custScaleX="207473" custLinFactNeighborX="-37631" custLinFactNeighborY="12079">
        <dgm:presLayoutVars>
          <dgm:chMax val="2"/>
          <dgm:chPref val="2"/>
        </dgm:presLayoutVars>
      </dgm:prSet>
      <dgm:spPr/>
    </dgm:pt>
    <dgm:pt modelId="{093B1C7F-BF3F-4741-9E34-420368A86635}" type="pres">
      <dgm:prSet presAssocID="{BB3BFBB0-3C8D-46E7-BAA4-243A476DD24F}" presName="RightText" presStyleLbl="revTx" presStyleIdx="0" presStyleCnt="0">
        <dgm:presLayoutVars>
          <dgm:bulletEnabled val="1"/>
        </dgm:presLayoutVars>
      </dgm:prSet>
      <dgm:spPr/>
    </dgm:pt>
    <dgm:pt modelId="{113AFE42-E269-43E7-91E3-F28D6C50E8CF}" type="pres">
      <dgm:prSet presAssocID="{BB3BFBB0-3C8D-46E7-BAA4-243A476DD24F}" presName="RightNode" presStyleLbl="bgImgPlace1" presStyleIdx="1" presStyleCnt="2" custScaleX="244144" custLinFactX="13995" custLinFactNeighborX="100000" custLinFactNeighborY="12303">
        <dgm:presLayoutVars>
          <dgm:chMax val="0"/>
          <dgm:chPref val="0"/>
        </dgm:presLayoutVars>
      </dgm:prSet>
      <dgm:spPr/>
    </dgm:pt>
    <dgm:pt modelId="{3B7942DB-D9EA-4825-A696-ED254C7A49C9}" type="pres">
      <dgm:prSet presAssocID="{BB3BFBB0-3C8D-46E7-BAA4-243A476DD24F}" presName="TopArrow" presStyleLbl="node1" presStyleIdx="0" presStyleCnt="2" custLinFactNeighborX="21089" custLinFactNeighborY="21743"/>
      <dgm:spPr>
        <a:solidFill>
          <a:schemeClr val="bg1"/>
        </a:solidFill>
      </dgm:spPr>
    </dgm:pt>
    <dgm:pt modelId="{936D6E86-C869-4BFA-9ACE-1CF659DAD6C6}" type="pres">
      <dgm:prSet presAssocID="{BB3BFBB0-3C8D-46E7-BAA4-243A476DD24F}" presName="BottomArrow" presStyleLbl="node1" presStyleIdx="1" presStyleCnt="2" custLinFactNeighborX="24657" custLinFactNeighborY="7636"/>
      <dgm:spPr>
        <a:solidFill>
          <a:schemeClr val="bg1"/>
        </a:solidFill>
      </dgm:spPr>
    </dgm:pt>
  </dgm:ptLst>
  <dgm:cxnLst>
    <dgm:cxn modelId="{4D7B8443-C3C8-446A-9E32-7AA6F7378347}" srcId="{BB3BFBB0-3C8D-46E7-BAA4-243A476DD24F}" destId="{71C114EB-42BD-4E63-B357-DBEDBA3CB3B0}" srcOrd="0" destOrd="0" parTransId="{FD601DF7-FF30-46C7-8E6D-51B7FCEA991A}" sibTransId="{6CA3C0FB-8DDE-455A-AD7C-C6BA130B5881}"/>
    <dgm:cxn modelId="{1535456A-23C4-4FFA-8CDE-4E242496A0EF}" type="presOf" srcId="{71C114EB-42BD-4E63-B357-DBEDBA3CB3B0}" destId="{94C51571-19FD-4361-B37C-D3208FAB4474}" srcOrd="0" destOrd="0" presId="urn:microsoft.com/office/officeart/2009/layout/ReverseList"/>
    <dgm:cxn modelId="{08BC9199-BB29-4A23-A213-91B332E6F28A}" type="presOf" srcId="{E04C02D0-AE86-4B56-AFB8-DE972098BE57}" destId="{113AFE42-E269-43E7-91E3-F28D6C50E8CF}" srcOrd="1" destOrd="0" presId="urn:microsoft.com/office/officeart/2009/layout/ReverseList"/>
    <dgm:cxn modelId="{D04B25AF-60D6-4A48-A4A6-D25EB7AEF4B3}" type="presOf" srcId="{E04C02D0-AE86-4B56-AFB8-DE972098BE57}" destId="{093B1C7F-BF3F-4741-9E34-420368A86635}" srcOrd="0" destOrd="0" presId="urn:microsoft.com/office/officeart/2009/layout/ReverseList"/>
    <dgm:cxn modelId="{39794AB0-F91F-4EAE-8A63-B8D2667F8DA1}" type="presOf" srcId="{BB3BFBB0-3C8D-46E7-BAA4-243A476DD24F}" destId="{5DF0869A-AF14-4717-9436-20C9C40737AB}" srcOrd="0" destOrd="0" presId="urn:microsoft.com/office/officeart/2009/layout/ReverseList"/>
    <dgm:cxn modelId="{9F1D63C1-AAC6-4CF0-918F-BCC13C2E3276}" type="presOf" srcId="{71C114EB-42BD-4E63-B357-DBEDBA3CB3B0}" destId="{F7F5006B-6470-47AF-86B3-3A3ABD881864}" srcOrd="1" destOrd="0" presId="urn:microsoft.com/office/officeart/2009/layout/ReverseList"/>
    <dgm:cxn modelId="{8E7BFEC3-3668-4FAF-BB0C-399E2837E1B4}" srcId="{BB3BFBB0-3C8D-46E7-BAA4-243A476DD24F}" destId="{E04C02D0-AE86-4B56-AFB8-DE972098BE57}" srcOrd="1" destOrd="0" parTransId="{24AA4F72-FCDC-4704-924B-E43638DEA8BC}" sibTransId="{E384B94F-710F-4762-9E0A-9F97848CF216}"/>
    <dgm:cxn modelId="{8D307C41-ABC6-46AB-95B1-087DAE4935D7}" type="presParOf" srcId="{5DF0869A-AF14-4717-9436-20C9C40737AB}" destId="{94C51571-19FD-4361-B37C-D3208FAB4474}" srcOrd="0" destOrd="0" presId="urn:microsoft.com/office/officeart/2009/layout/ReverseList"/>
    <dgm:cxn modelId="{11E9ADB0-519C-49D1-A928-A3D5C28E85DF}" type="presParOf" srcId="{5DF0869A-AF14-4717-9436-20C9C40737AB}" destId="{F7F5006B-6470-47AF-86B3-3A3ABD881864}" srcOrd="1" destOrd="0" presId="urn:microsoft.com/office/officeart/2009/layout/ReverseList"/>
    <dgm:cxn modelId="{EC4146B5-B725-48BF-8ACB-D7B9673510D0}" type="presParOf" srcId="{5DF0869A-AF14-4717-9436-20C9C40737AB}" destId="{093B1C7F-BF3F-4741-9E34-420368A86635}" srcOrd="2" destOrd="0" presId="urn:microsoft.com/office/officeart/2009/layout/ReverseList"/>
    <dgm:cxn modelId="{1A7AD8C9-8BA2-40DB-9848-E7AAE4EB4250}" type="presParOf" srcId="{5DF0869A-AF14-4717-9436-20C9C40737AB}" destId="{113AFE42-E269-43E7-91E3-F28D6C50E8CF}" srcOrd="3" destOrd="0" presId="urn:microsoft.com/office/officeart/2009/layout/ReverseList"/>
    <dgm:cxn modelId="{90AF8442-84F5-4FC9-A719-1136F15DA4B2}" type="presParOf" srcId="{5DF0869A-AF14-4717-9436-20C9C40737AB}" destId="{3B7942DB-D9EA-4825-A696-ED254C7A49C9}" srcOrd="4" destOrd="0" presId="urn:microsoft.com/office/officeart/2009/layout/ReverseList"/>
    <dgm:cxn modelId="{B35DA0F3-B3BC-49D2-8817-7D065392008F}" type="presParOf" srcId="{5DF0869A-AF14-4717-9436-20C9C40737AB}" destId="{936D6E86-C869-4BFA-9ACE-1CF659DAD6C6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F5006B-6470-47AF-86B3-3A3ABD881864}">
      <dsp:nvSpPr>
        <dsp:cNvPr id="0" name=""/>
        <dsp:cNvSpPr/>
      </dsp:nvSpPr>
      <dsp:spPr>
        <a:xfrm rot="16200000">
          <a:off x="1801386" y="921963"/>
          <a:ext cx="3483661" cy="4416863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165100" rIns="148590" bIns="165100" numCol="1" spcCol="1270" anchor="t" anchorCtr="0">
          <a:noAutofit/>
        </a:bodyPr>
        <a:lstStyle/>
        <a:p>
          <a:pPr marL="0" lvl="0" indent="0" algn="l" defTabSz="11557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2600" kern="12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rPr>
            <a:t>As an integral part of the results-based approach that the AU adopted, reporting on the implementation of Agenda 2063 is given high priority;</a:t>
          </a:r>
          <a:endParaRPr lang="en-ZA" sz="2600" kern="1200" dirty="0"/>
        </a:p>
      </dsp:txBody>
      <dsp:txXfrm rot="5400000">
        <a:off x="1504875" y="1558653"/>
        <a:ext cx="4246774" cy="3143483"/>
      </dsp:txXfrm>
    </dsp:sp>
    <dsp:sp modelId="{113AFE42-E269-43E7-91E3-F28D6C50E8CF}">
      <dsp:nvSpPr>
        <dsp:cNvPr id="0" name=""/>
        <dsp:cNvSpPr/>
      </dsp:nvSpPr>
      <dsp:spPr>
        <a:xfrm rot="5400000">
          <a:off x="6963968" y="539425"/>
          <a:ext cx="3483661" cy="5197547"/>
        </a:xfrm>
        <a:prstGeom prst="round2SameRect">
          <a:avLst>
            <a:gd name="adj1" fmla="val 16670"/>
            <a:gd name="adj2" fmla="val 0"/>
          </a:avLst>
        </a:prstGeom>
        <a:solidFill>
          <a:schemeClr val="accent6">
            <a:lumMod val="20000"/>
            <a:lumOff val="8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65100" rIns="99060" bIns="165100" numCol="1" spcCol="1270" anchor="t" anchorCtr="0">
          <a:noAutofit/>
        </a:bodyPr>
        <a:lstStyle/>
        <a:p>
          <a:pPr marL="0" lvl="0" indent="0" algn="l" defTabSz="115570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2600" kern="12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rPr>
            <a:t>The purpose of the reports is to foster collective reflection, learning, peer support and mutual accountability against the stipulated goals and targets in Agenda 2063</a:t>
          </a:r>
          <a:endParaRPr lang="en-ZA" sz="2600" kern="1200" dirty="0"/>
        </a:p>
      </dsp:txBody>
      <dsp:txXfrm rot="-5400000">
        <a:off x="6107026" y="1566457"/>
        <a:ext cx="5027458" cy="3143483"/>
      </dsp:txXfrm>
    </dsp:sp>
    <dsp:sp modelId="{3B7942DB-D9EA-4825-A696-ED254C7A49C9}">
      <dsp:nvSpPr>
        <dsp:cNvPr id="0" name=""/>
        <dsp:cNvSpPr/>
      </dsp:nvSpPr>
      <dsp:spPr>
        <a:xfrm>
          <a:off x="4813467" y="483878"/>
          <a:ext cx="2225554" cy="2225446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6D6E86-C869-4BFA-9ACE-1CF659DAD6C6}">
      <dsp:nvSpPr>
        <dsp:cNvPr id="0" name=""/>
        <dsp:cNvSpPr/>
      </dsp:nvSpPr>
      <dsp:spPr>
        <a:xfrm rot="10800000">
          <a:off x="4892875" y="3363155"/>
          <a:ext cx="2225554" cy="2225446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bg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DFDDF-7E3A-41D7-9DB3-2D70DB5A0BE7}" type="datetimeFigureOut">
              <a:rPr lang="en-ZA" smtClean="0"/>
              <a:t>2021/03/24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F12A3D-73FD-4DEB-B9A5-5E9CCD45E44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12077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698830" lvl="1" indent="-232943">
              <a:buFont typeface="+mj-lt"/>
              <a:buAutoNum type="arabicPeriod"/>
            </a:pPr>
            <a:endParaRPr lang="en-US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/>
      </p:sp>
    </p:spTree>
    <p:extLst>
      <p:ext uri="{BB962C8B-B14F-4D97-AF65-F5344CB8AC3E}">
        <p14:creationId xmlns:p14="http://schemas.microsoft.com/office/powerpoint/2010/main" val="698360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55CD8DFE-C5B2-464B-A61F-65BBEB4B2E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56395"/>
            <a:ext cx="12192000" cy="415412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727C7FD-3623-CF42-85B2-4421807B0AEE}"/>
              </a:ext>
            </a:extLst>
          </p:cNvPr>
          <p:cNvSpPr/>
          <p:nvPr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37B230-3353-3B44-8403-B3CCB88F80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706" y="6074827"/>
            <a:ext cx="11785174" cy="667183"/>
          </a:xfrm>
        </p:spPr>
        <p:txBody>
          <a:bodyPr anchor="b">
            <a:noAutofit/>
          </a:bodyPr>
          <a:lstStyle>
            <a:lvl1pPr algn="ctr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49EBCA-E1AA-E540-BE78-D7AE282BFE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85160" y="230660"/>
            <a:ext cx="8808720" cy="604053"/>
          </a:xfrm>
        </p:spPr>
        <p:txBody>
          <a:bodyPr anchor="ctr">
            <a:normAutofit/>
          </a:bodyPr>
          <a:lstStyle>
            <a:lvl1pPr marL="0" indent="0" algn="r">
              <a:buNone/>
              <a:defRPr sz="1800">
                <a:solidFill>
                  <a:srgbClr val="4968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DFDC5C-8122-3143-93FE-47D87502D195}"/>
              </a:ext>
            </a:extLst>
          </p:cNvPr>
          <p:cNvSpPr/>
          <p:nvPr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7FF127-DD33-5148-AF0E-106414C276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pic>
        <p:nvPicPr>
          <p:cNvPr id="10" name="Picture 9" descr="A person smiling for the camera&#10;&#10;Description automatically generated">
            <a:extLst>
              <a:ext uri="{FF2B5EF4-FFF2-40B4-BE49-F238E27FC236}">
                <a16:creationId xmlns:a16="http://schemas.microsoft.com/office/drawing/2014/main" id="{AE2E5D56-9DC9-A840-A550-652967F50E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556395"/>
            <a:ext cx="12192000" cy="415412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BB942D4-8A77-B44C-8D4F-8F397615B371}"/>
              </a:ext>
            </a:extLst>
          </p:cNvPr>
          <p:cNvSpPr/>
          <p:nvPr userDrawn="1"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D2588F-A8BD-9345-8CFA-A07700F365FE}"/>
              </a:ext>
            </a:extLst>
          </p:cNvPr>
          <p:cNvSpPr/>
          <p:nvPr userDrawn="1"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263310EA-42D8-0441-B7AA-20E6DFFDFD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721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7AB57F39-A091-3743-8A0F-C1422005306F}"/>
              </a:ext>
            </a:extLst>
          </p:cNvPr>
          <p:cNvSpPr/>
          <p:nvPr/>
        </p:nvSpPr>
        <p:spPr>
          <a:xfrm>
            <a:off x="0" y="6101589"/>
            <a:ext cx="12192000" cy="75641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954A14B-F4F0-ED40-B736-6953CD3996EB}"/>
              </a:ext>
            </a:extLst>
          </p:cNvPr>
          <p:cNvSpPr/>
          <p:nvPr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DEAB31BF-E4CC-AA4D-AE9F-2725656586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3600" y="6223093"/>
            <a:ext cx="2275114" cy="5226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934354B-9148-7746-A4AC-678E220850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720" y="151765"/>
            <a:ext cx="11369040" cy="781491"/>
          </a:xfrm>
        </p:spPr>
        <p:txBody>
          <a:bodyPr>
            <a:normAutofit/>
          </a:bodyPr>
          <a:lstStyle>
            <a:lvl1pPr>
              <a:defRPr sz="3200">
                <a:solidFill>
                  <a:srgbClr val="4968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23A226-A852-B942-8559-CE05487292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26720" y="1429585"/>
            <a:ext cx="5593080" cy="4535260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BB663A-3842-B244-B3A5-F37DF0301E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29585"/>
            <a:ext cx="5623560" cy="4535260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EB29B92-B042-E444-A6D2-7AF220CE8BC2}"/>
              </a:ext>
            </a:extLst>
          </p:cNvPr>
          <p:cNvSpPr/>
          <p:nvPr userDrawn="1"/>
        </p:nvSpPr>
        <p:spPr>
          <a:xfrm>
            <a:off x="0" y="6101589"/>
            <a:ext cx="12192000" cy="75641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35D364D-467F-4549-83AD-FFB4B3444B93}"/>
              </a:ext>
            </a:extLst>
          </p:cNvPr>
          <p:cNvSpPr/>
          <p:nvPr userDrawn="1"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8BC59BF1-E987-734D-AC49-69392C55E7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53600" y="6223093"/>
            <a:ext cx="2275114" cy="522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121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DD054-1B37-C94D-A184-3FC38795F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240" y="136525"/>
            <a:ext cx="11369040" cy="781491"/>
          </a:xfrm>
        </p:spPr>
        <p:txBody>
          <a:bodyPr>
            <a:normAutofit/>
          </a:bodyPr>
          <a:lstStyle>
            <a:lvl1pPr>
              <a:defRPr sz="3200">
                <a:solidFill>
                  <a:srgbClr val="4968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37362B-303F-454F-9453-63E48CF50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6240" y="1420353"/>
            <a:ext cx="5601335" cy="694657"/>
          </a:xfrm>
        </p:spPr>
        <p:txBody>
          <a:bodyPr anchor="b"/>
          <a:lstStyle>
            <a:lvl1pPr marL="0" indent="0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9B82CC-12B8-B64A-95EA-79C98EBB47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18466" y="2227283"/>
            <a:ext cx="5579109" cy="3737782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09FEBE-484A-3C45-9936-0841815DF2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420353"/>
            <a:ext cx="5601335" cy="694657"/>
          </a:xfrm>
        </p:spPr>
        <p:txBody>
          <a:bodyPr anchor="b"/>
          <a:lstStyle>
            <a:lvl1pPr marL="0" indent="0">
              <a:buNone/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4F6789-AFDA-4848-B185-EC5FF5A84A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227283"/>
            <a:ext cx="5601334" cy="3737782"/>
          </a:xfrm>
        </p:spPr>
        <p:txBody>
          <a:bodyPr>
            <a:normAutofit/>
          </a:bodyPr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21AE0F5-CE18-6D4A-9E14-24698418D6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A9E51-3FBD-9C4F-843D-F06DB3A8101F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9ACF84-84BA-A244-B4F1-1B7F2991E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5F917E-2CFE-BE4A-8433-D5EFF2D35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37315-CC43-E34A-8241-841AFEB5245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325635-DADC-BE48-BB00-84C92A00A1C1}"/>
              </a:ext>
            </a:extLst>
          </p:cNvPr>
          <p:cNvSpPr/>
          <p:nvPr/>
        </p:nvSpPr>
        <p:spPr>
          <a:xfrm>
            <a:off x="0" y="6101589"/>
            <a:ext cx="12192000" cy="75641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4B6478-E61B-B547-A818-3345A89AC53A}"/>
              </a:ext>
            </a:extLst>
          </p:cNvPr>
          <p:cNvSpPr/>
          <p:nvPr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E0BD381A-05F2-1848-B3C0-C9A490AD56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3600" y="6223093"/>
            <a:ext cx="2275114" cy="52263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1BB0B85F-1533-0E49-A52A-87FFDBC2860B}"/>
              </a:ext>
            </a:extLst>
          </p:cNvPr>
          <p:cNvSpPr/>
          <p:nvPr userDrawn="1"/>
        </p:nvSpPr>
        <p:spPr>
          <a:xfrm>
            <a:off x="0" y="6101589"/>
            <a:ext cx="12192000" cy="75641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89CB1E4-E1F9-D14C-B352-1DBE3739A388}"/>
              </a:ext>
            </a:extLst>
          </p:cNvPr>
          <p:cNvSpPr/>
          <p:nvPr userDrawn="1"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 descr="A picture containing drawing&#10;&#10;Description automatically generated">
            <a:extLst>
              <a:ext uri="{FF2B5EF4-FFF2-40B4-BE49-F238E27FC236}">
                <a16:creationId xmlns:a16="http://schemas.microsoft.com/office/drawing/2014/main" id="{5A1ED14C-CBA3-234D-8CD7-D13E55472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53600" y="6223093"/>
            <a:ext cx="2275114" cy="522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158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727C7FD-3623-CF42-85B2-4421807B0AEE}"/>
              </a:ext>
            </a:extLst>
          </p:cNvPr>
          <p:cNvSpPr/>
          <p:nvPr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37B230-3353-3B44-8403-B3CCB88F80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706" y="6074827"/>
            <a:ext cx="11785174" cy="667183"/>
          </a:xfrm>
        </p:spPr>
        <p:txBody>
          <a:bodyPr anchor="b">
            <a:noAutofit/>
          </a:bodyPr>
          <a:lstStyle>
            <a:lvl1pPr algn="ctr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49EBCA-E1AA-E540-BE78-D7AE282BFE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85160" y="230660"/>
            <a:ext cx="8808720" cy="604053"/>
          </a:xfrm>
        </p:spPr>
        <p:txBody>
          <a:bodyPr anchor="ctr">
            <a:normAutofit/>
          </a:bodyPr>
          <a:lstStyle>
            <a:lvl1pPr marL="0" indent="0" algn="r">
              <a:buNone/>
              <a:defRPr sz="1800">
                <a:solidFill>
                  <a:srgbClr val="4968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DFDC5C-8122-3143-93FE-47D87502D195}"/>
              </a:ext>
            </a:extLst>
          </p:cNvPr>
          <p:cNvSpPr/>
          <p:nvPr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7FF127-DD33-5148-AF0E-106414C276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BB942D4-8A77-B44C-8D4F-8F397615B371}"/>
              </a:ext>
            </a:extLst>
          </p:cNvPr>
          <p:cNvSpPr/>
          <p:nvPr userDrawn="1"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D2588F-A8BD-9345-8CFA-A07700F365FE}"/>
              </a:ext>
            </a:extLst>
          </p:cNvPr>
          <p:cNvSpPr/>
          <p:nvPr userDrawn="1"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263310EA-42D8-0441-B7AA-20E6DFFDF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pic>
        <p:nvPicPr>
          <p:cNvPr id="5" name="Picture 4" descr="A picture containing photo, building, man, table&#10;&#10;Description automatically generated">
            <a:extLst>
              <a:ext uri="{FF2B5EF4-FFF2-40B4-BE49-F238E27FC236}">
                <a16:creationId xmlns:a16="http://schemas.microsoft.com/office/drawing/2014/main" id="{82759839-BEBB-4040-A537-3C4DC8815C5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556395"/>
            <a:ext cx="12192000" cy="415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300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727C7FD-3623-CF42-85B2-4421807B0AEE}"/>
              </a:ext>
            </a:extLst>
          </p:cNvPr>
          <p:cNvSpPr/>
          <p:nvPr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37B230-3353-3B44-8403-B3CCB88F80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706" y="6074827"/>
            <a:ext cx="11785174" cy="667183"/>
          </a:xfrm>
        </p:spPr>
        <p:txBody>
          <a:bodyPr anchor="b">
            <a:noAutofit/>
          </a:bodyPr>
          <a:lstStyle>
            <a:lvl1pPr algn="ctr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49EBCA-E1AA-E540-BE78-D7AE282BFE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85160" y="230660"/>
            <a:ext cx="8808720" cy="604053"/>
          </a:xfrm>
        </p:spPr>
        <p:txBody>
          <a:bodyPr anchor="ctr">
            <a:normAutofit/>
          </a:bodyPr>
          <a:lstStyle>
            <a:lvl1pPr marL="0" indent="0" algn="r">
              <a:buNone/>
              <a:defRPr sz="1800">
                <a:solidFill>
                  <a:srgbClr val="4968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DFDC5C-8122-3143-93FE-47D87502D195}"/>
              </a:ext>
            </a:extLst>
          </p:cNvPr>
          <p:cNvSpPr/>
          <p:nvPr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7FF127-DD33-5148-AF0E-106414C276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BB942D4-8A77-B44C-8D4F-8F397615B371}"/>
              </a:ext>
            </a:extLst>
          </p:cNvPr>
          <p:cNvSpPr/>
          <p:nvPr userDrawn="1"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D2588F-A8BD-9345-8CFA-A07700F365FE}"/>
              </a:ext>
            </a:extLst>
          </p:cNvPr>
          <p:cNvSpPr/>
          <p:nvPr userDrawn="1"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263310EA-42D8-0441-B7AA-20E6DFFDF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pic>
        <p:nvPicPr>
          <p:cNvPr id="5" name="Picture 4" descr="A picture containing photo, man, white, shirt&#10;&#10;Description automatically generated">
            <a:extLst>
              <a:ext uri="{FF2B5EF4-FFF2-40B4-BE49-F238E27FC236}">
                <a16:creationId xmlns:a16="http://schemas.microsoft.com/office/drawing/2014/main" id="{0B3DF880-816A-AF48-A5FF-7A9F6DD2E66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556395"/>
            <a:ext cx="12192000" cy="415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761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727C7FD-3623-CF42-85B2-4421807B0AEE}"/>
              </a:ext>
            </a:extLst>
          </p:cNvPr>
          <p:cNvSpPr/>
          <p:nvPr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37B230-3353-3B44-8403-B3CCB88F80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706" y="6074827"/>
            <a:ext cx="11785174" cy="667183"/>
          </a:xfrm>
        </p:spPr>
        <p:txBody>
          <a:bodyPr anchor="b">
            <a:noAutofit/>
          </a:bodyPr>
          <a:lstStyle>
            <a:lvl1pPr algn="ctr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49EBCA-E1AA-E540-BE78-D7AE282BFE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85160" y="230660"/>
            <a:ext cx="8808720" cy="604053"/>
          </a:xfrm>
        </p:spPr>
        <p:txBody>
          <a:bodyPr anchor="ctr">
            <a:normAutofit/>
          </a:bodyPr>
          <a:lstStyle>
            <a:lvl1pPr marL="0" indent="0" algn="r">
              <a:buNone/>
              <a:defRPr sz="1800">
                <a:solidFill>
                  <a:srgbClr val="4968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DFDC5C-8122-3143-93FE-47D87502D195}"/>
              </a:ext>
            </a:extLst>
          </p:cNvPr>
          <p:cNvSpPr/>
          <p:nvPr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7FF127-DD33-5148-AF0E-106414C276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BB942D4-8A77-B44C-8D4F-8F397615B371}"/>
              </a:ext>
            </a:extLst>
          </p:cNvPr>
          <p:cNvSpPr/>
          <p:nvPr userDrawn="1"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D2588F-A8BD-9345-8CFA-A07700F365FE}"/>
              </a:ext>
            </a:extLst>
          </p:cNvPr>
          <p:cNvSpPr/>
          <p:nvPr userDrawn="1"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263310EA-42D8-0441-B7AA-20E6DFFDF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pic>
        <p:nvPicPr>
          <p:cNvPr id="5" name="Picture 4" descr="A close up of a sign&#10;&#10;Description automatically generated">
            <a:extLst>
              <a:ext uri="{FF2B5EF4-FFF2-40B4-BE49-F238E27FC236}">
                <a16:creationId xmlns:a16="http://schemas.microsoft.com/office/drawing/2014/main" id="{7B5A3F3B-7103-2B44-952D-B48EB0E486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556395"/>
            <a:ext cx="12192000" cy="415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208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727C7FD-3623-CF42-85B2-4421807B0AEE}"/>
              </a:ext>
            </a:extLst>
          </p:cNvPr>
          <p:cNvSpPr/>
          <p:nvPr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37B230-3353-3B44-8403-B3CCB88F80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706" y="6074827"/>
            <a:ext cx="11785174" cy="667183"/>
          </a:xfrm>
        </p:spPr>
        <p:txBody>
          <a:bodyPr anchor="b">
            <a:noAutofit/>
          </a:bodyPr>
          <a:lstStyle>
            <a:lvl1pPr algn="ctr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49EBCA-E1AA-E540-BE78-D7AE282BFE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85160" y="230660"/>
            <a:ext cx="8808720" cy="604053"/>
          </a:xfrm>
        </p:spPr>
        <p:txBody>
          <a:bodyPr anchor="ctr">
            <a:normAutofit/>
          </a:bodyPr>
          <a:lstStyle>
            <a:lvl1pPr marL="0" indent="0" algn="r">
              <a:buNone/>
              <a:defRPr sz="1800">
                <a:solidFill>
                  <a:srgbClr val="4968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DFDC5C-8122-3143-93FE-47D87502D195}"/>
              </a:ext>
            </a:extLst>
          </p:cNvPr>
          <p:cNvSpPr/>
          <p:nvPr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7FF127-DD33-5148-AF0E-106414C276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BB942D4-8A77-B44C-8D4F-8F397615B371}"/>
              </a:ext>
            </a:extLst>
          </p:cNvPr>
          <p:cNvSpPr/>
          <p:nvPr userDrawn="1"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D2588F-A8BD-9345-8CFA-A07700F365FE}"/>
              </a:ext>
            </a:extLst>
          </p:cNvPr>
          <p:cNvSpPr/>
          <p:nvPr userDrawn="1"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263310EA-42D8-0441-B7AA-20E6DFFDF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pic>
        <p:nvPicPr>
          <p:cNvPr id="5" name="Picture 4" descr="Two people looking at the camera&#10;&#10;Description automatically generated">
            <a:extLst>
              <a:ext uri="{FF2B5EF4-FFF2-40B4-BE49-F238E27FC236}">
                <a16:creationId xmlns:a16="http://schemas.microsoft.com/office/drawing/2014/main" id="{162FB6F1-F257-4E4F-A2B0-BF8D93733CA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556395"/>
            <a:ext cx="12192000" cy="415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5352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727C7FD-3623-CF42-85B2-4421807B0AEE}"/>
              </a:ext>
            </a:extLst>
          </p:cNvPr>
          <p:cNvSpPr/>
          <p:nvPr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37B230-3353-3B44-8403-B3CCB88F80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706" y="6074827"/>
            <a:ext cx="11785174" cy="667183"/>
          </a:xfrm>
        </p:spPr>
        <p:txBody>
          <a:bodyPr anchor="b">
            <a:noAutofit/>
          </a:bodyPr>
          <a:lstStyle>
            <a:lvl1pPr algn="ctr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49EBCA-E1AA-E540-BE78-D7AE282BFE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85160" y="230660"/>
            <a:ext cx="8808720" cy="604053"/>
          </a:xfrm>
        </p:spPr>
        <p:txBody>
          <a:bodyPr anchor="ctr">
            <a:normAutofit/>
          </a:bodyPr>
          <a:lstStyle>
            <a:lvl1pPr marL="0" indent="0" algn="r">
              <a:buNone/>
              <a:defRPr sz="1800">
                <a:solidFill>
                  <a:srgbClr val="4968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DFDC5C-8122-3143-93FE-47D87502D195}"/>
              </a:ext>
            </a:extLst>
          </p:cNvPr>
          <p:cNvSpPr/>
          <p:nvPr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7FF127-DD33-5148-AF0E-106414C276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BB942D4-8A77-B44C-8D4F-8F397615B371}"/>
              </a:ext>
            </a:extLst>
          </p:cNvPr>
          <p:cNvSpPr/>
          <p:nvPr userDrawn="1"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D2588F-A8BD-9345-8CFA-A07700F365FE}"/>
              </a:ext>
            </a:extLst>
          </p:cNvPr>
          <p:cNvSpPr/>
          <p:nvPr userDrawn="1"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263310EA-42D8-0441-B7AA-20E6DFFDF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pic>
        <p:nvPicPr>
          <p:cNvPr id="5" name="Picture 4" descr="A picture containing photo, man, different, woman&#10;&#10;Description automatically generated">
            <a:extLst>
              <a:ext uri="{FF2B5EF4-FFF2-40B4-BE49-F238E27FC236}">
                <a16:creationId xmlns:a16="http://schemas.microsoft.com/office/drawing/2014/main" id="{3661B560-9D51-5042-96FA-D883A437777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556395"/>
            <a:ext cx="12192000" cy="415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951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727C7FD-3623-CF42-85B2-4421807B0AEE}"/>
              </a:ext>
            </a:extLst>
          </p:cNvPr>
          <p:cNvSpPr/>
          <p:nvPr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37B230-3353-3B44-8403-B3CCB88F80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706" y="6074827"/>
            <a:ext cx="11785174" cy="667183"/>
          </a:xfrm>
        </p:spPr>
        <p:txBody>
          <a:bodyPr anchor="b">
            <a:noAutofit/>
          </a:bodyPr>
          <a:lstStyle>
            <a:lvl1pPr algn="ctr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49EBCA-E1AA-E540-BE78-D7AE282BFE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85160" y="230660"/>
            <a:ext cx="8808720" cy="604053"/>
          </a:xfrm>
        </p:spPr>
        <p:txBody>
          <a:bodyPr anchor="ctr">
            <a:normAutofit/>
          </a:bodyPr>
          <a:lstStyle>
            <a:lvl1pPr marL="0" indent="0" algn="r">
              <a:buNone/>
              <a:defRPr sz="1800">
                <a:solidFill>
                  <a:srgbClr val="4968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DFDC5C-8122-3143-93FE-47D87502D195}"/>
              </a:ext>
            </a:extLst>
          </p:cNvPr>
          <p:cNvSpPr/>
          <p:nvPr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7FF127-DD33-5148-AF0E-106414C276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BB942D4-8A77-B44C-8D4F-8F397615B371}"/>
              </a:ext>
            </a:extLst>
          </p:cNvPr>
          <p:cNvSpPr/>
          <p:nvPr userDrawn="1"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D2588F-A8BD-9345-8CFA-A07700F365FE}"/>
              </a:ext>
            </a:extLst>
          </p:cNvPr>
          <p:cNvSpPr/>
          <p:nvPr userDrawn="1"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263310EA-42D8-0441-B7AA-20E6DFFDF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pic>
        <p:nvPicPr>
          <p:cNvPr id="5" name="Picture 4" descr="A picture containing person, man, photo, woman&#10;&#10;Description automatically generated">
            <a:extLst>
              <a:ext uri="{FF2B5EF4-FFF2-40B4-BE49-F238E27FC236}">
                <a16:creationId xmlns:a16="http://schemas.microsoft.com/office/drawing/2014/main" id="{36B1C8D6-1842-C440-9101-55455CBC18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503656"/>
            <a:ext cx="12192000" cy="415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862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727C7FD-3623-CF42-85B2-4421807B0AEE}"/>
              </a:ext>
            </a:extLst>
          </p:cNvPr>
          <p:cNvSpPr/>
          <p:nvPr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37B230-3353-3B44-8403-B3CCB88F80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8706" y="6074827"/>
            <a:ext cx="11785174" cy="667183"/>
          </a:xfrm>
        </p:spPr>
        <p:txBody>
          <a:bodyPr anchor="b">
            <a:noAutofit/>
          </a:bodyPr>
          <a:lstStyle>
            <a:lvl1pPr algn="ctr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49EBCA-E1AA-E540-BE78-D7AE282BFE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85160" y="230660"/>
            <a:ext cx="8808720" cy="604053"/>
          </a:xfrm>
        </p:spPr>
        <p:txBody>
          <a:bodyPr anchor="ctr">
            <a:normAutofit/>
          </a:bodyPr>
          <a:lstStyle>
            <a:lvl1pPr marL="0" indent="0" algn="r">
              <a:buNone/>
              <a:defRPr sz="1800">
                <a:solidFill>
                  <a:srgbClr val="4968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DDFDC5C-8122-3143-93FE-47D87502D195}"/>
              </a:ext>
            </a:extLst>
          </p:cNvPr>
          <p:cNvSpPr/>
          <p:nvPr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7FF127-DD33-5148-AF0E-106414C276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BB942D4-8A77-B44C-8D4F-8F397615B371}"/>
              </a:ext>
            </a:extLst>
          </p:cNvPr>
          <p:cNvSpPr/>
          <p:nvPr userDrawn="1"/>
        </p:nvSpPr>
        <p:spPr>
          <a:xfrm>
            <a:off x="0" y="5958839"/>
            <a:ext cx="12192000" cy="89916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D2588F-A8BD-9345-8CFA-A07700F365FE}"/>
              </a:ext>
            </a:extLst>
          </p:cNvPr>
          <p:cNvSpPr/>
          <p:nvPr userDrawn="1"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263310EA-42D8-0441-B7AA-20E6DFFDFD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6" y="272587"/>
            <a:ext cx="2504015" cy="562126"/>
          </a:xfrm>
          <a:prstGeom prst="rect">
            <a:avLst/>
          </a:prstGeom>
        </p:spPr>
      </p:pic>
      <p:pic>
        <p:nvPicPr>
          <p:cNvPr id="5" name="Picture 4" descr="A picture containing outdoor, water, photo, boat&#10;&#10;Description automatically generated">
            <a:extLst>
              <a:ext uri="{FF2B5EF4-FFF2-40B4-BE49-F238E27FC236}">
                <a16:creationId xmlns:a16="http://schemas.microsoft.com/office/drawing/2014/main" id="{CEEF5BD2-0064-AA4B-9ABE-1D434DB1080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556395"/>
            <a:ext cx="12192000" cy="4154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349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CD84AD4-E70D-0C44-892E-61832806D21F}"/>
              </a:ext>
            </a:extLst>
          </p:cNvPr>
          <p:cNvSpPr/>
          <p:nvPr/>
        </p:nvSpPr>
        <p:spPr>
          <a:xfrm>
            <a:off x="0" y="6101589"/>
            <a:ext cx="12192000" cy="75641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C03AD92-34CE-B746-A4BE-1FC12A73DF6A}"/>
              </a:ext>
            </a:extLst>
          </p:cNvPr>
          <p:cNvSpPr/>
          <p:nvPr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55F540-D84A-594C-A2EF-E7C004B3F7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720" y="152401"/>
            <a:ext cx="11369040" cy="746762"/>
          </a:xfrm>
        </p:spPr>
        <p:txBody>
          <a:bodyPr>
            <a:normAutofit/>
          </a:bodyPr>
          <a:lstStyle>
            <a:lvl1pPr>
              <a:defRPr sz="3600" b="0">
                <a:solidFill>
                  <a:srgbClr val="49687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EE576C-A7CF-0041-A3CB-37B2FF3A89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720" y="1439206"/>
            <a:ext cx="11369040" cy="4519631"/>
          </a:xfrm>
        </p:spPr>
        <p:txBody>
          <a:bodyPr>
            <a:normAutofit/>
          </a:bodyPr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42390216-24E1-7041-A8BE-318437BD05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53600" y="6223093"/>
            <a:ext cx="2275114" cy="52263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CF5DCDA-E833-F645-874A-044D0D0E4C30}"/>
              </a:ext>
            </a:extLst>
          </p:cNvPr>
          <p:cNvSpPr/>
          <p:nvPr userDrawn="1"/>
        </p:nvSpPr>
        <p:spPr>
          <a:xfrm>
            <a:off x="0" y="6101589"/>
            <a:ext cx="12192000" cy="756411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4696600-6403-584E-8683-32879FA46BBA}"/>
              </a:ext>
            </a:extLst>
          </p:cNvPr>
          <p:cNvSpPr/>
          <p:nvPr userDrawn="1"/>
        </p:nvSpPr>
        <p:spPr>
          <a:xfrm>
            <a:off x="0" y="1030288"/>
            <a:ext cx="12192000" cy="277793"/>
          </a:xfrm>
          <a:prstGeom prst="rect">
            <a:avLst/>
          </a:prstGeom>
          <a:solidFill>
            <a:srgbClr val="4968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0BB14154-81C3-C248-913C-0EB88D8C09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753600" y="6223093"/>
            <a:ext cx="2275114" cy="522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368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585444-624A-604D-B82E-5A1547A7E6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03A252-B402-224E-96ED-42821E5923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69D3AD-C0AA-EA40-BE75-459DF01D56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0A9E51-3FBD-9C4F-843D-F06DB3A8101F}" type="datetimeFigureOut">
              <a:rPr lang="en-US" smtClean="0"/>
              <a:t>3/24/2021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FEE590-8026-0A42-B877-4C664C9E66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290E40-9184-4A48-839F-54355A5640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37315-CC43-E34A-8241-841AFEB524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890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62" r:id="rId9"/>
    <p:sldLayoutId id="2147483663" r:id="rId10"/>
    <p:sldLayoutId id="214748366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s://www.google.com/imgres?imgurl=https%3A%2F%2Fimage.shutterstock.com%2Fimage-vector%2Fcompetition-people-robots-jobs-technological-260nw-1006220329.jpg&amp;imgrefurl=https%3A%2F%2Fwww.shutterstock.com%2Fsearch%2Funemployment&amp;docid=nhSNQcYxx0YTIM&amp;tbnid=y-SlGIRkiXli4M%3A&amp;vet=10ahUKEwjw8MbO7KrnAhXK4IUKHWWqBKAQMwh4KAAwAA..i&amp;w=520&amp;h=280&amp;bih=607&amp;biw=1280&amp;q=image%20for%20unemployment&amp;ved=0ahUKEwjw8MbO7KrnAhXK4IUKHWWqBKAQMwh4KAAwAA&amp;iact=mrc&amp;uact=8" TargetMode="Externa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3.jpg"/><Relationship Id="rId4" Type="http://schemas.openxmlformats.org/officeDocument/2006/relationships/image" Target="../media/image22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7.jp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>
            <a:extLst>
              <a:ext uri="{FF2B5EF4-FFF2-40B4-BE49-F238E27FC236}">
                <a16:creationId xmlns:a16="http://schemas.microsoft.com/office/drawing/2014/main" id="{1A1DDEB7-9E41-0F47-86C8-5C76784886C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sz="2700" b="1" dirty="0"/>
              <a:t>Mauritius Senior Government Officials’ Seminar:  April 2021</a:t>
            </a:r>
            <a:endParaRPr lang="en-US" sz="2700" dirty="0"/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B9F5F01F-6641-A24F-9398-348D98135C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72466" y="234743"/>
            <a:ext cx="8808720" cy="604053"/>
          </a:xfrm>
        </p:spPr>
        <p:txBody>
          <a:bodyPr>
            <a:normAutofit/>
          </a:bodyPr>
          <a:lstStyle/>
          <a:p>
            <a:pPr algn="ctr"/>
            <a:r>
              <a:rPr lang="fr-FR" sz="3200" b="1" dirty="0">
                <a:latin typeface="Arial Rounded MT Bold" panose="020F0704030504030204" pitchFamily="34" charset="0"/>
                <a:cs typeface="Arial" panose="020B0604020202020204" pitchFamily="34" charset="0"/>
              </a:rPr>
              <a:t>Process of </a:t>
            </a:r>
            <a:r>
              <a:rPr lang="fr-FR" sz="3200" b="1" dirty="0" err="1">
                <a:latin typeface="Arial Rounded MT Bold" panose="020F0704030504030204" pitchFamily="34" charset="0"/>
                <a:cs typeface="Arial" panose="020B0604020202020204" pitchFamily="34" charset="0"/>
              </a:rPr>
              <a:t>Preparing</a:t>
            </a:r>
            <a:r>
              <a:rPr lang="fr-FR" sz="3200" b="1" dirty="0">
                <a:latin typeface="Arial Rounded MT Bold" panose="020F0704030504030204" pitchFamily="34" charset="0"/>
                <a:cs typeface="Arial" panose="020B0604020202020204" pitchFamily="34" charset="0"/>
              </a:rPr>
              <a:t> Agenda 2063 Reports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6679173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193432" y="1577593"/>
            <a:ext cx="5699368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GB" sz="4000" b="1" dirty="0">
                <a:solidFill>
                  <a:schemeClr val="accent4">
                    <a:lumMod val="75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Agenda 2063 Implementation progress highlights</a:t>
            </a:r>
            <a:endParaRPr lang="en-US" sz="4000" b="1" dirty="0">
              <a:solidFill>
                <a:schemeClr val="accent4">
                  <a:lumMod val="75000"/>
                </a:schemeClr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81261" y="226209"/>
            <a:ext cx="3010876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spcAft>
                <a:spcPts val="1200"/>
              </a:spcAft>
            </a:pPr>
            <a:r>
              <a:rPr lang="en-GB" sz="3600" b="1" cap="all" dirty="0" err="1">
                <a:ln/>
                <a:solidFill>
                  <a:srgbClr val="0070C0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Andalus" panose="02020603050405020304" pitchFamily="18" charset="-78"/>
                <a:cs typeface="Andalus" panose="02020603050405020304" pitchFamily="18" charset="-78"/>
              </a:rPr>
              <a:t>egypt</a:t>
            </a:r>
            <a:endParaRPr lang="en-GB" sz="3600" b="1" cap="all" dirty="0">
              <a:ln/>
              <a:solidFill>
                <a:srgbClr val="0070C0"/>
              </a:solidFill>
              <a:effectLst>
                <a:outerShdw blurRad="19685" dist="12700" dir="5400000" algn="tl" rotWithShape="0">
                  <a:srgbClr val="4F81BD">
                    <a:satMod val="130000"/>
                    <a:alpha val="60000"/>
                  </a:srgbClr>
                </a:outerShdw>
                <a:reflection blurRad="10000" stA="55000" endPos="48000" dist="500" dir="5400000" sy="-100000" algn="bl" rotWithShape="0"/>
              </a:effectLst>
              <a:latin typeface="Andalus" panose="02020603050405020304" pitchFamily="18" charset="-78"/>
              <a:cs typeface="Andalus" panose="02020603050405020304" pitchFamily="18" charset="-78"/>
            </a:endParaRPr>
          </a:p>
          <a:p>
            <a:pPr algn="ctr">
              <a:spcAft>
                <a:spcPts val="1200"/>
              </a:spcAft>
            </a:pPr>
            <a:r>
              <a:rPr lang="en-US" sz="2000" b="1" cap="all" dirty="0">
                <a:ln/>
                <a:solidFill>
                  <a:srgbClr val="4F81BD"/>
                </a:solidFill>
                <a:effectLst>
                  <a:outerShdw blurRad="19685" dist="12700" dir="5400000" algn="tl" rotWithShape="0">
                    <a:srgbClr val="4F81BD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cs typeface="Arial" pitchFamily="34" charset="0"/>
              </a:rPr>
              <a:t> </a:t>
            </a:r>
          </a:p>
        </p:txBody>
      </p:sp>
      <p:pic>
        <p:nvPicPr>
          <p:cNvPr id="11" name="Picture 10" descr="logo">
            <a:extLst>
              <a:ext uri="{FF2B5EF4-FFF2-40B4-BE49-F238E27FC236}">
                <a16:creationId xmlns:a16="http://schemas.microsoft.com/office/drawing/2014/main" id="{79023913-D624-420E-BC7F-106982415B8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7206" y="0"/>
            <a:ext cx="1524794" cy="1431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A picture containing sitting, holding, book, food&#10;&#10;Description automatically generated">
            <a:extLst>
              <a:ext uri="{FF2B5EF4-FFF2-40B4-BE49-F238E27FC236}">
                <a16:creationId xmlns:a16="http://schemas.microsoft.com/office/drawing/2014/main" id="{9F04F114-B888-4DBA-8E3C-11D12CD8C0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0260" y="1374393"/>
            <a:ext cx="4151740" cy="4480513"/>
          </a:xfrm>
          <a:prstGeom prst="rect">
            <a:avLst/>
          </a:prstGeom>
        </p:spPr>
      </p:pic>
      <p:pic>
        <p:nvPicPr>
          <p:cNvPr id="13" name="Image 26">
            <a:extLst>
              <a:ext uri="{FF2B5EF4-FFF2-40B4-BE49-F238E27FC236}">
                <a16:creationId xmlns:a16="http://schemas.microsoft.com/office/drawing/2014/main" id="{5A24587B-B793-4B80-8EC3-9B2B36072506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397" y="226209"/>
            <a:ext cx="1531021" cy="950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154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3.7037E-7 L -0.86667 -3.7037E-7 " pathEditMode="relative" rAng="0" ptsTypes="AA">
                                      <p:cBhvr>
                                        <p:cTn id="9" dur="20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3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4" grpId="1"/>
      <p:bldP spid="2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911" y="285750"/>
            <a:ext cx="12192000" cy="92564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ln w="11430"/>
                <a:solidFill>
                  <a:srgbClr val="002060"/>
                </a:solidFill>
                <a:effectLst>
                  <a:glow rad="139700">
                    <a:srgbClr val="A5B592">
                      <a:satMod val="175000"/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Performance on Achievement of Agenda 2063 Aspirations</a:t>
            </a:r>
            <a:endParaRPr lang="en-US" sz="3000" b="1" dirty="0">
              <a:ln w="11430"/>
              <a:solidFill>
                <a:srgbClr val="00206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9592" y="1503374"/>
            <a:ext cx="122355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GB" sz="2400" b="1" dirty="0"/>
          </a:p>
          <a:p>
            <a:pPr lvl="0"/>
            <a:endParaRPr lang="en-GB" sz="2400" b="1" dirty="0"/>
          </a:p>
          <a:p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ZW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DC33054-816A-4312-B67C-1D671D5113EB}"/>
              </a:ext>
            </a:extLst>
          </p:cNvPr>
          <p:cNvGraphicFramePr>
            <a:graphicFrameLocks/>
          </p:cNvGraphicFramePr>
          <p:nvPr/>
        </p:nvGraphicFramePr>
        <p:xfrm>
          <a:off x="219348" y="1503374"/>
          <a:ext cx="10851355" cy="51696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ABA02E6-48E9-46B3-AC9B-B06489D041A4}"/>
              </a:ext>
            </a:extLst>
          </p:cNvPr>
          <p:cNvSpPr txBox="1"/>
          <p:nvPr/>
        </p:nvSpPr>
        <p:spPr>
          <a:xfrm>
            <a:off x="8873985" y="1918070"/>
            <a:ext cx="1721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b="1" dirty="0">
                <a:latin typeface="Arial" panose="020B0604020202020204" pitchFamily="34" charset="0"/>
                <a:cs typeface="Arial" panose="020B0604020202020204" pitchFamily="34" charset="0"/>
              </a:rPr>
              <a:t>Overall Score</a:t>
            </a:r>
          </a:p>
        </p:txBody>
      </p:sp>
      <p:sp>
        <p:nvSpPr>
          <p:cNvPr id="7" name="Flowchart: Connector 6">
            <a:extLst>
              <a:ext uri="{FF2B5EF4-FFF2-40B4-BE49-F238E27FC236}">
                <a16:creationId xmlns:a16="http://schemas.microsoft.com/office/drawing/2014/main" id="{4297E13A-BE8E-4D8F-ABDA-BB0697558211}"/>
              </a:ext>
            </a:extLst>
          </p:cNvPr>
          <p:cNvSpPr/>
          <p:nvPr/>
        </p:nvSpPr>
        <p:spPr>
          <a:xfrm>
            <a:off x="10704168" y="1656609"/>
            <a:ext cx="1208244" cy="1078523"/>
          </a:xfrm>
          <a:prstGeom prst="flowChartConnector">
            <a:avLst/>
          </a:prstGeom>
          <a:solidFill>
            <a:srgbClr val="FF0000"/>
          </a:solidFill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19%</a:t>
            </a:r>
          </a:p>
        </p:txBody>
      </p:sp>
    </p:spTree>
    <p:extLst>
      <p:ext uri="{BB962C8B-B14F-4D97-AF65-F5344CB8AC3E}">
        <p14:creationId xmlns:p14="http://schemas.microsoft.com/office/powerpoint/2010/main" val="3503753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12192000" cy="78740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ln w="11430"/>
                <a:solidFill>
                  <a:srgbClr val="002060"/>
                </a:solidFill>
                <a:effectLst>
                  <a:glow rad="139700">
                    <a:srgbClr val="A5B592">
                      <a:satMod val="175000"/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Performance on Achievement of Agenda 2063 Goals</a:t>
            </a:r>
            <a:endParaRPr lang="en-US" sz="1600" b="1" dirty="0">
              <a:ln w="11430"/>
              <a:solidFill>
                <a:srgbClr val="00206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9592" y="1581528"/>
            <a:ext cx="122355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GB" sz="2400" b="1" dirty="0"/>
          </a:p>
          <a:p>
            <a:pPr lvl="0"/>
            <a:endParaRPr lang="en-GB" sz="2400" b="1" dirty="0"/>
          </a:p>
          <a:p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ZW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FEA0A31-29D2-4AD0-86B5-E9F1425171C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3705934"/>
              </p:ext>
            </p:extLst>
          </p:nvPr>
        </p:nvGraphicFramePr>
        <p:xfrm>
          <a:off x="389592" y="1016000"/>
          <a:ext cx="10997545" cy="5271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639813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592" y="228600"/>
            <a:ext cx="11561108" cy="68580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ln w="11430"/>
                <a:solidFill>
                  <a:srgbClr val="002060"/>
                </a:solidFill>
                <a:effectLst>
                  <a:glow rad="139700">
                    <a:srgbClr val="A5B592">
                      <a:satMod val="175000"/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Major Achievements on Implementation of Agenda 2063</a:t>
            </a:r>
            <a:endParaRPr lang="en-US" sz="2800" b="1" dirty="0">
              <a:ln w="11430"/>
              <a:solidFill>
                <a:srgbClr val="00206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9592" y="1503374"/>
            <a:ext cx="122355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GB" sz="2400" b="1" dirty="0"/>
          </a:p>
          <a:p>
            <a:pPr lvl="0"/>
            <a:endParaRPr lang="en-GB" sz="2400" b="1" dirty="0"/>
          </a:p>
          <a:p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ZW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dirty="0"/>
          </a:p>
        </p:txBody>
      </p:sp>
      <p:pic>
        <p:nvPicPr>
          <p:cNvPr id="1027" name="Picture 3" descr="Image result for image for unemployment">
            <a:hlinkClick r:id="rId2"/>
            <a:extLst>
              <a:ext uri="{FF2B5EF4-FFF2-40B4-BE49-F238E27FC236}">
                <a16:creationId xmlns:a16="http://schemas.microsoft.com/office/drawing/2014/main" id="{9C374F0E-88B6-4A58-89B2-CD051665B6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739" y="1647567"/>
            <a:ext cx="3346012" cy="1711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Flowchart: Connector 11">
            <a:extLst>
              <a:ext uri="{FF2B5EF4-FFF2-40B4-BE49-F238E27FC236}">
                <a16:creationId xmlns:a16="http://schemas.microsoft.com/office/drawing/2014/main" id="{E08B1652-859F-417A-A141-D63BE8B94E7B}"/>
              </a:ext>
            </a:extLst>
          </p:cNvPr>
          <p:cNvSpPr/>
          <p:nvPr/>
        </p:nvSpPr>
        <p:spPr>
          <a:xfrm>
            <a:off x="4979671" y="3762531"/>
            <a:ext cx="2851345" cy="2531832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15%</a:t>
            </a:r>
            <a:r>
              <a:rPr lang="en-ZA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Increase in the contribution of tax revenue to GDP, standing at </a:t>
            </a:r>
            <a:r>
              <a:rPr lang="ar-SA" b="1" dirty="0">
                <a:solidFill>
                  <a:schemeClr val="tx1"/>
                </a:solidFill>
              </a:rPr>
              <a:t>14.3</a:t>
            </a:r>
            <a:r>
              <a:rPr lang="en-US" b="1" dirty="0">
                <a:solidFill>
                  <a:schemeClr val="tx1"/>
                </a:solidFill>
              </a:rPr>
              <a:t>% in 2018</a:t>
            </a:r>
            <a:endParaRPr lang="en-ZA" dirty="0">
              <a:solidFill>
                <a:schemeClr val="tx1"/>
              </a:solidFill>
            </a:endParaRPr>
          </a:p>
          <a:p>
            <a:pPr algn="ctr"/>
            <a:endParaRPr lang="en-ZA" dirty="0">
              <a:solidFill>
                <a:schemeClr val="tx1"/>
              </a:solidFill>
            </a:endParaRPr>
          </a:p>
        </p:txBody>
      </p:sp>
      <p:sp>
        <p:nvSpPr>
          <p:cNvPr id="15" name="Flowchart: Connector 14">
            <a:extLst>
              <a:ext uri="{FF2B5EF4-FFF2-40B4-BE49-F238E27FC236}">
                <a16:creationId xmlns:a16="http://schemas.microsoft.com/office/drawing/2014/main" id="{0210AED3-7254-4278-8480-FB06CD05B634}"/>
              </a:ext>
            </a:extLst>
          </p:cNvPr>
          <p:cNvSpPr/>
          <p:nvPr/>
        </p:nvSpPr>
        <p:spPr>
          <a:xfrm>
            <a:off x="730852" y="3673133"/>
            <a:ext cx="3091900" cy="2621230"/>
          </a:xfrm>
          <a:prstGeom prst="flowChartConnector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9.9%</a:t>
            </a: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Unemployment rates, reduced from 13.2% in 2013</a:t>
            </a:r>
            <a:endParaRPr lang="en-ZA" dirty="0">
              <a:solidFill>
                <a:schemeClr val="tx1"/>
              </a:solidFill>
            </a:endParaRPr>
          </a:p>
        </p:txBody>
      </p:sp>
      <p:sp>
        <p:nvSpPr>
          <p:cNvPr id="18" name="Flowchart: Connector 17">
            <a:extLst>
              <a:ext uri="{FF2B5EF4-FFF2-40B4-BE49-F238E27FC236}">
                <a16:creationId xmlns:a16="http://schemas.microsoft.com/office/drawing/2014/main" id="{149721C6-B8AB-4229-8D3B-872BE9A8A68C}"/>
              </a:ext>
            </a:extLst>
          </p:cNvPr>
          <p:cNvSpPr/>
          <p:nvPr/>
        </p:nvSpPr>
        <p:spPr>
          <a:xfrm>
            <a:off x="8698525" y="3673133"/>
            <a:ext cx="2954958" cy="2656557"/>
          </a:xfrm>
          <a:prstGeom prst="flowChartConnector">
            <a:avLst/>
          </a:prstGeom>
          <a:solidFill>
            <a:srgbClr val="CCE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80%</a:t>
            </a: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Increase in the proportion of the population with access to internet, rising from 29.5% to 44.3 %</a:t>
            </a:r>
            <a:endParaRPr lang="en-ZA" dirty="0">
              <a:solidFill>
                <a:schemeClr val="tx1"/>
              </a:solidFill>
            </a:endParaRPr>
          </a:p>
        </p:txBody>
      </p:sp>
      <p:pic>
        <p:nvPicPr>
          <p:cNvPr id="13" name="Picture 12" descr="A close up of a computer&#10;&#10;Description automatically generated">
            <a:extLst>
              <a:ext uri="{FF2B5EF4-FFF2-40B4-BE49-F238E27FC236}">
                <a16:creationId xmlns:a16="http://schemas.microsoft.com/office/drawing/2014/main" id="{36F103B6-D18A-43C4-A278-4E466AFBF4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5921" y="1694899"/>
            <a:ext cx="3336487" cy="1618128"/>
          </a:xfrm>
          <a:prstGeom prst="rect">
            <a:avLst/>
          </a:prstGeom>
        </p:spPr>
      </p:pic>
      <p:pic>
        <p:nvPicPr>
          <p:cNvPr id="16" name="Picture 15" descr="A picture containing sitting, drawing&#10;&#10;Description automatically generated">
            <a:extLst>
              <a:ext uri="{FF2B5EF4-FFF2-40B4-BE49-F238E27FC236}">
                <a16:creationId xmlns:a16="http://schemas.microsoft.com/office/drawing/2014/main" id="{D7C84219-00EB-4580-B703-8C332433B4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003" y="1647568"/>
            <a:ext cx="3603919" cy="1665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4773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592" y="228600"/>
            <a:ext cx="11561108" cy="100330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ln w="11430"/>
                <a:solidFill>
                  <a:srgbClr val="002060"/>
                </a:solidFill>
                <a:effectLst>
                  <a:glow rad="139700">
                    <a:srgbClr val="A5B592">
                      <a:satMod val="175000"/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Areas where Agenda 2063 Progress is slow </a:t>
            </a:r>
            <a:endParaRPr lang="en-US" sz="2800" b="1" dirty="0">
              <a:ln w="11430"/>
              <a:solidFill>
                <a:srgbClr val="00206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9592" y="1503374"/>
            <a:ext cx="122355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GB" sz="2400" b="1" dirty="0"/>
          </a:p>
          <a:p>
            <a:pPr lvl="0"/>
            <a:endParaRPr lang="en-GB" sz="2400" b="1" dirty="0"/>
          </a:p>
          <a:p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ZW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dirty="0"/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EFECE970-0070-4FBF-83B6-D0A5B0475D3C}"/>
              </a:ext>
            </a:extLst>
          </p:cNvPr>
          <p:cNvSpPr/>
          <p:nvPr/>
        </p:nvSpPr>
        <p:spPr>
          <a:xfrm>
            <a:off x="215383" y="3759200"/>
            <a:ext cx="2829169" cy="2500666"/>
          </a:xfrm>
          <a:prstGeom prst="flowChartConnector">
            <a:avLst/>
          </a:prstGeom>
          <a:solidFill>
            <a:srgbClr val="99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7% 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children are engaged in child </a:t>
            </a:r>
            <a:r>
              <a:rPr lang="en-US" sz="16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labour</a:t>
            </a:r>
            <a:endParaRPr lang="en-ZA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lowchart: Connector 8">
            <a:extLst>
              <a:ext uri="{FF2B5EF4-FFF2-40B4-BE49-F238E27FC236}">
                <a16:creationId xmlns:a16="http://schemas.microsoft.com/office/drawing/2014/main" id="{F885FA90-7B24-477A-A1F4-5D232F26C084}"/>
              </a:ext>
            </a:extLst>
          </p:cNvPr>
          <p:cNvSpPr/>
          <p:nvPr/>
        </p:nvSpPr>
        <p:spPr>
          <a:xfrm>
            <a:off x="3224870" y="3699317"/>
            <a:ext cx="2764958" cy="2561709"/>
          </a:xfrm>
          <a:prstGeom prst="flowChartConnector">
            <a:avLst/>
          </a:prstGeom>
          <a:solidFill>
            <a:srgbClr val="FFCC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3%</a:t>
            </a: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Decrease in the manufacturing value-add as a percentage of GDP, from 16.1% to 15.6 %</a:t>
            </a:r>
            <a:endParaRPr lang="en-ZA" dirty="0">
              <a:solidFill>
                <a:schemeClr val="tx1"/>
              </a:solidFill>
            </a:endParaRPr>
          </a:p>
        </p:txBody>
      </p:sp>
      <p:sp>
        <p:nvSpPr>
          <p:cNvPr id="13" name="Flowchart: Connector 12">
            <a:extLst>
              <a:ext uri="{FF2B5EF4-FFF2-40B4-BE49-F238E27FC236}">
                <a16:creationId xmlns:a16="http://schemas.microsoft.com/office/drawing/2014/main" id="{5D1B1AEF-C0BB-466E-8A9F-EC6A58D635B2}"/>
              </a:ext>
            </a:extLst>
          </p:cNvPr>
          <p:cNvSpPr/>
          <p:nvPr/>
        </p:nvSpPr>
        <p:spPr>
          <a:xfrm>
            <a:off x="6170147" y="3821723"/>
            <a:ext cx="2622162" cy="2477477"/>
          </a:xfrm>
          <a:prstGeom prst="flowChartConnector">
            <a:avLst/>
          </a:prstGeom>
          <a:solidFill>
            <a:srgbClr val="FF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4%</a:t>
            </a:r>
            <a:r>
              <a:rPr lang="en-ZA" sz="2000" b="1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Reduction in under-five mortality rates registered between 2013 and 2019</a:t>
            </a:r>
            <a:endParaRPr lang="en-ZA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lowchart: Connector 15">
            <a:extLst>
              <a:ext uri="{FF2B5EF4-FFF2-40B4-BE49-F238E27FC236}">
                <a16:creationId xmlns:a16="http://schemas.microsoft.com/office/drawing/2014/main" id="{00D820E7-2CB1-4054-B715-DD70C9E5662D}"/>
              </a:ext>
            </a:extLst>
          </p:cNvPr>
          <p:cNvSpPr/>
          <p:nvPr/>
        </p:nvSpPr>
        <p:spPr>
          <a:xfrm>
            <a:off x="9029447" y="3969632"/>
            <a:ext cx="2552954" cy="2501082"/>
          </a:xfrm>
          <a:prstGeom prst="flowChartConnector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sz="4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0.4%</a:t>
            </a:r>
            <a:r>
              <a:rPr lang="en-ZA" sz="3600" b="1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GDP is committed to Research and Development</a:t>
            </a:r>
            <a:endParaRPr lang="en-ZA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4" descr="Image result for images for research">
            <a:extLst>
              <a:ext uri="{FF2B5EF4-FFF2-40B4-BE49-F238E27FC236}">
                <a16:creationId xmlns:a16="http://schemas.microsoft.com/office/drawing/2014/main" id="{0B596BDB-D7AD-4AB4-9A6F-F4CCF1EA60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9446" y="1705149"/>
            <a:ext cx="2731577" cy="1800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974F6952-7F55-4A44-9DDD-B406C896D6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3839" y="1723281"/>
            <a:ext cx="2887884" cy="1800298"/>
          </a:xfrm>
          <a:prstGeom prst="rect">
            <a:avLst/>
          </a:prstGeom>
        </p:spPr>
      </p:pic>
      <p:pic>
        <p:nvPicPr>
          <p:cNvPr id="1026" name="Picture 2" descr="Image result for images of manufacturing in egypt">
            <a:extLst>
              <a:ext uri="{FF2B5EF4-FFF2-40B4-BE49-F238E27FC236}">
                <a16:creationId xmlns:a16="http://schemas.microsoft.com/office/drawing/2014/main" id="{B69EC156-8C76-4424-8911-15E4E23C04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0278" y="1754179"/>
            <a:ext cx="2595838" cy="1742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person in a blue car&#10;&#10;Description automatically generated">
            <a:extLst>
              <a:ext uri="{FF2B5EF4-FFF2-40B4-BE49-F238E27FC236}">
                <a16:creationId xmlns:a16="http://schemas.microsoft.com/office/drawing/2014/main" id="{798F7017-0CEC-4438-8786-8F2E660D0E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04" y="1761454"/>
            <a:ext cx="2829169" cy="1762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1730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592" y="228600"/>
            <a:ext cx="11561108" cy="100330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>
                <a:ln w="11430"/>
                <a:solidFill>
                  <a:srgbClr val="002060"/>
                </a:solidFill>
                <a:effectLst>
                  <a:glow rad="139700">
                    <a:srgbClr val="A5B592">
                      <a:satMod val="175000"/>
                      <a:alpha val="40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ndalus" pitchFamily="18" charset="-78"/>
                <a:cs typeface="Andalus" pitchFamily="18" charset="-78"/>
              </a:rPr>
              <a:t>Areas of support to accelerate Agenda 2063 Implementation</a:t>
            </a:r>
            <a:endParaRPr lang="en-US" sz="2800" b="1" dirty="0">
              <a:ln w="11430"/>
              <a:solidFill>
                <a:srgbClr val="00206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9592" y="1503374"/>
            <a:ext cx="122355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GB" sz="2400" b="1" dirty="0"/>
          </a:p>
          <a:p>
            <a:pPr lvl="0"/>
            <a:endParaRPr lang="en-GB" sz="2400" b="1" dirty="0"/>
          </a:p>
          <a:p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ZW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2F46F51-27BC-42BF-A648-456270E3B154}"/>
              </a:ext>
            </a:extLst>
          </p:cNvPr>
          <p:cNvSpPr txBox="1"/>
          <p:nvPr/>
        </p:nvSpPr>
        <p:spPr>
          <a:xfrm>
            <a:off x="3618523" y="1503374"/>
            <a:ext cx="740214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ZA" sz="2000" b="1" dirty="0">
                <a:latin typeface="Arial" panose="020B0604020202020204" pitchFamily="34" charset="0"/>
                <a:cs typeface="Arial" panose="020B0604020202020204" pitchFamily="34" charset="0"/>
              </a:rPr>
              <a:t>Increasing the % of terrestrial and inland water areas preserved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ZA" sz="2000" b="1" dirty="0">
                <a:latin typeface="Arial" panose="020B0604020202020204" pitchFamily="34" charset="0"/>
                <a:cs typeface="Arial" panose="020B0604020202020204" pitchFamily="34" charset="0"/>
              </a:rPr>
              <a:t>Boosting manufacturing and industrialisation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C6DC87-9379-4626-AD7B-D1BFA7F1204F}"/>
              </a:ext>
            </a:extLst>
          </p:cNvPr>
          <p:cNvSpPr txBox="1"/>
          <p:nvPr/>
        </p:nvSpPr>
        <p:spPr>
          <a:xfrm>
            <a:off x="317977" y="5309529"/>
            <a:ext cx="28975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ZA" sz="1600" b="1" dirty="0">
                <a:latin typeface="Arial" panose="020B0604020202020204" pitchFamily="34" charset="0"/>
                <a:cs typeface="Arial" panose="020B0604020202020204" pitchFamily="34" charset="0"/>
              </a:rPr>
              <a:t>Strengthening the statistics, data, monitoring and reporting systems </a:t>
            </a:r>
            <a:endParaRPr lang="en-ZA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0B569D-3660-4F08-A512-F9D3446EE3A1}"/>
              </a:ext>
            </a:extLst>
          </p:cNvPr>
          <p:cNvSpPr txBox="1"/>
          <p:nvPr/>
        </p:nvSpPr>
        <p:spPr>
          <a:xfrm>
            <a:off x="3711624" y="5555751"/>
            <a:ext cx="39370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ZA" sz="1600" b="1" dirty="0">
                <a:latin typeface="Arial" panose="020B0604020202020204" pitchFamily="34" charset="0"/>
                <a:cs typeface="Arial" panose="020B0604020202020204" pitchFamily="34" charset="0"/>
              </a:rPr>
              <a:t>Promoting Science, Technology and Innovations</a:t>
            </a:r>
          </a:p>
        </p:txBody>
      </p:sp>
      <p:pic>
        <p:nvPicPr>
          <p:cNvPr id="12" name="Picture 11" descr="A baby wearing a hat&#10;&#10;Description automatically generated">
            <a:extLst>
              <a:ext uri="{FF2B5EF4-FFF2-40B4-BE49-F238E27FC236}">
                <a16:creationId xmlns:a16="http://schemas.microsoft.com/office/drawing/2014/main" id="{8C94A41C-C9BF-453D-A1C8-F41AF7B551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4770" y="3159842"/>
            <a:ext cx="3547467" cy="219478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9108150-8529-4023-9A42-0160EF75AE96}"/>
              </a:ext>
            </a:extLst>
          </p:cNvPr>
          <p:cNvSpPr txBox="1"/>
          <p:nvPr/>
        </p:nvSpPr>
        <p:spPr>
          <a:xfrm>
            <a:off x="8565662" y="5521404"/>
            <a:ext cx="29572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Reducing </a:t>
            </a:r>
            <a:r>
              <a:rPr lang="en-ZA" sz="1600" b="1" dirty="0">
                <a:latin typeface="Arial" panose="020B0604020202020204" pitchFamily="34" charset="0"/>
                <a:cs typeface="Arial" panose="020B0604020202020204" pitchFamily="34" charset="0"/>
              </a:rPr>
              <a:t>neo-natal and under-five mortality rates</a:t>
            </a:r>
          </a:p>
        </p:txBody>
      </p:sp>
      <p:pic>
        <p:nvPicPr>
          <p:cNvPr id="8" name="Picture 7" descr="The tower of the city&#10;&#10;Description automatically generated">
            <a:extLst>
              <a:ext uri="{FF2B5EF4-FFF2-40B4-BE49-F238E27FC236}">
                <a16:creationId xmlns:a16="http://schemas.microsoft.com/office/drawing/2014/main" id="{3811382B-318A-41D3-8C24-DBB4FFAC75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86" y="1324455"/>
            <a:ext cx="3011502" cy="1742832"/>
          </a:xfrm>
          <a:prstGeom prst="rect">
            <a:avLst/>
          </a:prstGeom>
        </p:spPr>
      </p:pic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41AB1FE0-E361-4765-A005-C4278E2D56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86" y="3159842"/>
            <a:ext cx="3011502" cy="2219325"/>
          </a:xfrm>
          <a:prstGeom prst="rect">
            <a:avLst/>
          </a:prstGeom>
        </p:spPr>
      </p:pic>
      <p:pic>
        <p:nvPicPr>
          <p:cNvPr id="16" name="Picture 15" descr="A group of people sitting at a table&#10;&#10;Description automatically generated">
            <a:extLst>
              <a:ext uri="{FF2B5EF4-FFF2-40B4-BE49-F238E27FC236}">
                <a16:creationId xmlns:a16="http://schemas.microsoft.com/office/drawing/2014/main" id="{D8B02B7F-AFF0-4C85-9DDE-62FBCDD68A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6461" y="3159842"/>
            <a:ext cx="4287350" cy="2431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2706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50BEC-0617-4C8D-BDAF-CF83D4DC6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pPr marL="0" indent="0" algn="ctr">
              <a:buNone/>
            </a:pPr>
            <a:r>
              <a:rPr lang="en-ZA" sz="5400" dirty="0"/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2732013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9FEBB-2D4B-438B-89D2-B14915FD6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dirty="0"/>
              <a:t>Background and Purpose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DBC3A6-271D-4136-886F-392E0B2F1A48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en-ZA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DB3E1379-6C31-486B-BAAB-DDA0B45B97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1348641"/>
              </p:ext>
            </p:extLst>
          </p:nvPr>
        </p:nvGraphicFramePr>
        <p:xfrm>
          <a:off x="218485" y="719666"/>
          <a:ext cx="1130457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86702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64A33-8327-4EB9-8D67-AB302F796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dirty="0"/>
              <a:t>Key Considerations of the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1139F0-E781-453D-816A-F9CBAB274E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720" y="1439206"/>
            <a:ext cx="11369040" cy="4590119"/>
          </a:xfrm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ZA" sz="28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reports should espouse empirical assessments of progress made against agreed targets defined in Agenda 2063 First Ten Year Implementation Plan;</a:t>
            </a:r>
          </a:p>
          <a:p>
            <a:pPr marL="0" indent="0">
              <a:buNone/>
            </a:pPr>
            <a:endParaRPr lang="en-ZA" sz="1100" dirty="0"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ZA" sz="2800" dirty="0"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ZA" sz="2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 reports largely derive their narrative from performance values depicted in the country dashboard;</a:t>
            </a:r>
          </a:p>
          <a:p>
            <a:endParaRPr lang="en-ZA" sz="11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ZA" sz="2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reports should be presented at various platforms incl. sub-national, national, regional and continental level for review, validation, dialogue and use; </a:t>
            </a:r>
            <a:endParaRPr lang="en-ZA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sz="4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58107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7F822-D45A-4FF0-904F-16195E125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dirty="0"/>
              <a:t>Outline of the Report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242CDC-E387-4C23-8BBD-E3CDB78C7227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2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Brief of the country’s Socio-economic Status</a:t>
            </a:r>
          </a:p>
          <a:p>
            <a:endParaRPr lang="en-US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8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Key strategies for Implementing Agenda 2063</a:t>
            </a:r>
          </a:p>
          <a:p>
            <a:endParaRPr lang="en-US" sz="16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/>
            <a:r>
              <a:rPr lang="en-ZA" sz="24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Strategies to internalize and mainstream Agenda 2063 into NDPs and other planning instruments</a:t>
            </a:r>
          </a:p>
          <a:p>
            <a:pPr lvl="2"/>
            <a:endParaRPr lang="en-US" sz="26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r>
              <a:rPr lang="en-US" sz="2400" dirty="0">
                <a:effectLst/>
                <a:latin typeface="Arial Narrow" panose="020B0606020202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Policy frameworks, institutional mechanisms in place for Agenda 2063 implementation</a:t>
            </a:r>
          </a:p>
          <a:p>
            <a:pPr lvl="2"/>
            <a:endParaRPr lang="en-US" sz="2600" dirty="0">
              <a:effectLst/>
              <a:latin typeface="Arial Narrow" panose="020B0606020202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800" dirty="0">
                <a:latin typeface="Arial Narrow" panose="020B0606020202030204" pitchFamily="34" charset="0"/>
                <a:cs typeface="Calibri" panose="020F0502020204030204" pitchFamily="34" charset="0"/>
              </a:rPr>
              <a:t>Country level Status on the Implementation of Agenda 2063 Goals</a:t>
            </a:r>
          </a:p>
        </p:txBody>
      </p:sp>
    </p:spTree>
    <p:extLst>
      <p:ext uri="{BB962C8B-B14F-4D97-AF65-F5344CB8AC3E}">
        <p14:creationId xmlns:p14="http://schemas.microsoft.com/office/powerpoint/2010/main" val="2063408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5">
            <a:lumMod val="20000"/>
            <a:lumOff val="80000"/>
            <a:alpha val="6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892E506-826F-4230-BE94-17C0023AED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987" t="5635" r="1851" b="5470"/>
          <a:stretch/>
        </p:blipFill>
        <p:spPr>
          <a:xfrm>
            <a:off x="21411" y="0"/>
            <a:ext cx="9579789" cy="6843717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B7D5B3B-C0FF-402E-919E-B1010B2322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ZA" b="1" dirty="0"/>
              <a:t>Examples on Status of Agenda 2063 Implementation </a:t>
            </a:r>
          </a:p>
        </p:txBody>
      </p:sp>
    </p:spTree>
    <p:extLst>
      <p:ext uri="{BB962C8B-B14F-4D97-AF65-F5344CB8AC3E}">
        <p14:creationId xmlns:p14="http://schemas.microsoft.com/office/powerpoint/2010/main" val="1523576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D8468-BDA2-4039-A01E-917C62CA8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dirty="0"/>
              <a:t>Implementation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4AE30-0BD4-4FEE-945F-B2D0F7EB9F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Feature areas where </a:t>
            </a:r>
            <a:r>
              <a:rPr lang="en-ZA" b="1" dirty="0"/>
              <a:t>significant progress </a:t>
            </a:r>
            <a:r>
              <a:rPr lang="en-ZA" dirty="0"/>
              <a:t>has been made: </a:t>
            </a:r>
            <a:r>
              <a:rPr lang="en-ZA" dirty="0" err="1"/>
              <a:t>Eg</a:t>
            </a:r>
            <a:r>
              <a:rPr lang="en-ZA" dirty="0"/>
              <a:t>:</a:t>
            </a: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9BA00F-025B-4762-9040-61439C1116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417" y="2159159"/>
            <a:ext cx="1269841" cy="126984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39DD47F-376C-46FD-9D61-B618EC18088C}"/>
              </a:ext>
            </a:extLst>
          </p:cNvPr>
          <p:cNvSpPr txBox="1"/>
          <p:nvPr/>
        </p:nvSpPr>
        <p:spPr>
          <a:xfrm>
            <a:off x="2468071" y="2298138"/>
            <a:ext cx="7841182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ZA" sz="2400" dirty="0">
                <a:solidFill>
                  <a:srgbClr val="002060"/>
                </a:solidFill>
              </a:rPr>
              <a:t>The proportion of households with access to electricity increased from 43% in 2013 to 75% in 2020, mainly attributed to Government’s rural electrification programme.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7A607E2-1959-43E9-AFAF-0E43332E6F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9780" y="4083659"/>
            <a:ext cx="1547197" cy="162520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1350964-90D2-4708-A93F-FE0B157A9FEC}"/>
              </a:ext>
            </a:extLst>
          </p:cNvPr>
          <p:cNvSpPr txBox="1"/>
          <p:nvPr/>
        </p:nvSpPr>
        <p:spPr>
          <a:xfrm>
            <a:off x="1179479" y="4047587"/>
            <a:ext cx="6991518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ZA" sz="2400" dirty="0"/>
              <a:t>Real Gross Domestic Product per capita increased by 50% from the value of USD 1,210 registered in 2013. The Big Four Agenda has provided impetus in growing the manufacturing sector, thereby impacting Real GDP.</a:t>
            </a:r>
          </a:p>
        </p:txBody>
      </p:sp>
    </p:spTree>
    <p:extLst>
      <p:ext uri="{BB962C8B-B14F-4D97-AF65-F5344CB8AC3E}">
        <p14:creationId xmlns:p14="http://schemas.microsoft.com/office/powerpoint/2010/main" val="22372915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BBB35-0C83-4404-85BC-0A253427F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dirty="0"/>
              <a:t>Implementation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182E04-3E67-44B1-8A69-B161D73554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>
                <a:solidFill>
                  <a:srgbClr val="002060"/>
                </a:solidFill>
              </a:rPr>
              <a:t>Outline areas where </a:t>
            </a:r>
            <a:r>
              <a:rPr lang="en-ZA" b="1" dirty="0">
                <a:solidFill>
                  <a:srgbClr val="002060"/>
                </a:solidFill>
              </a:rPr>
              <a:t>progress has been slow</a:t>
            </a:r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  <a:p>
            <a:endParaRPr lang="en-Z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F1B349-C1D9-4349-833E-15F620FB51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50" y="2246539"/>
            <a:ext cx="1073046" cy="107304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B27B438-0F72-4640-8823-679029C9E964}"/>
              </a:ext>
            </a:extLst>
          </p:cNvPr>
          <p:cNvSpPr txBox="1"/>
          <p:nvPr/>
        </p:nvSpPr>
        <p:spPr>
          <a:xfrm>
            <a:off x="2377441" y="2238588"/>
            <a:ext cx="811033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ZA" sz="2400" dirty="0"/>
              <a:t>The percentage of the population living below the national poverty line remained high at 36%, falling behind the 2020 target of 27.4%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B194BD-9C8E-4F86-8FB2-25745911CB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23464" y="3652027"/>
            <a:ext cx="1172544" cy="11725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746B769-DDDA-4E29-A0BB-631AB54799A6}"/>
              </a:ext>
            </a:extLst>
          </p:cNvPr>
          <p:cNvSpPr txBox="1"/>
          <p:nvPr/>
        </p:nvSpPr>
        <p:spPr>
          <a:xfrm>
            <a:off x="836772" y="3610548"/>
            <a:ext cx="811033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ZA" sz="2400" dirty="0">
                <a:solidFill>
                  <a:srgbClr val="002060"/>
                </a:solidFill>
              </a:rPr>
              <a:t>Percentage of population with access to safe drinking water fell short of the 2020 of 88.8%  target by 63%; the percentage of the population increased to 62.9%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25E720C-1DAE-4C54-9387-106BDE6A937E}"/>
              </a:ext>
            </a:extLst>
          </p:cNvPr>
          <p:cNvSpPr txBox="1"/>
          <p:nvPr/>
        </p:nvSpPr>
        <p:spPr>
          <a:xfrm>
            <a:off x="3685430" y="4969358"/>
            <a:ext cx="811033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ZA" sz="2400" dirty="0"/>
              <a:t>Neo-natal mortality rates remained high, recorded at 21, falling behind the 2020 target of 8.4 </a:t>
            </a:r>
          </a:p>
        </p:txBody>
      </p:sp>
      <p:pic>
        <p:nvPicPr>
          <p:cNvPr id="15" name="Picture 14" descr="A picture containing person, indoor, child, child&#10;&#10;Description automatically generated">
            <a:extLst>
              <a:ext uri="{FF2B5EF4-FFF2-40B4-BE49-F238E27FC236}">
                <a16:creationId xmlns:a16="http://schemas.microsoft.com/office/drawing/2014/main" id="{818DF78A-84A7-4286-91A1-809C353970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3517" y="4890346"/>
            <a:ext cx="1385117" cy="921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722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C0615-A14F-4C25-9D71-DBEA03BAA4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dirty="0"/>
              <a:t>Outline of the Report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5C4062-7123-4822-8BF3-C965418664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6720" y="1314450"/>
            <a:ext cx="11369040" cy="4814888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sz="2800" dirty="0">
                <a:latin typeface="Arial Narrow" panose="020B0606020202030204" pitchFamily="34" charset="0"/>
                <a:cs typeface="Calibri" panose="020F0502020204030204" pitchFamily="34" charset="0"/>
              </a:rPr>
              <a:t>Areas where support is requested</a:t>
            </a:r>
          </a:p>
          <a:p>
            <a:endParaRPr lang="en-US" sz="2800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r>
              <a:rPr lang="en-US" sz="2800" dirty="0">
                <a:latin typeface="Arial Narrow" panose="020B0606020202030204" pitchFamily="34" charset="0"/>
                <a:cs typeface="Calibri" panose="020F0502020204030204" pitchFamily="34" charset="0"/>
              </a:rPr>
              <a:t>Challenges and Opportunities</a:t>
            </a:r>
          </a:p>
          <a:p>
            <a:pPr marL="685800" lvl="2">
              <a:spcBef>
                <a:spcPts val="1000"/>
              </a:spcBef>
            </a:pPr>
            <a:endParaRPr lang="en-US" sz="2200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r>
              <a:rPr lang="en-US" sz="2800" dirty="0">
                <a:latin typeface="Arial Narrow" panose="020B0606020202030204" pitchFamily="34" charset="0"/>
                <a:cs typeface="Calibri" panose="020F0502020204030204" pitchFamily="34" charset="0"/>
              </a:rPr>
              <a:t>Key lessons learnt</a:t>
            </a:r>
            <a:endParaRPr lang="en-ZA" sz="2800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pPr lvl="1"/>
            <a:endParaRPr lang="en-ZA" sz="2000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pPr lvl="1"/>
            <a:r>
              <a:rPr lang="en-ZA" sz="2400" dirty="0">
                <a:latin typeface="Arial Narrow" panose="020B0606020202030204" pitchFamily="34" charset="0"/>
                <a:cs typeface="Calibri" panose="020F0502020204030204" pitchFamily="34" charset="0"/>
              </a:rPr>
              <a:t>Drawn from positive or negative experiences, planned or unplanned occurrences</a:t>
            </a:r>
          </a:p>
          <a:p>
            <a:pPr marL="457200" lvl="1" indent="0">
              <a:buNone/>
            </a:pPr>
            <a:endParaRPr lang="en-US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r>
              <a:rPr lang="en-US" sz="2800" dirty="0">
                <a:latin typeface="Arial Narrow" panose="020B0606020202030204" pitchFamily="34" charset="0"/>
                <a:cs typeface="Calibri" panose="020F0502020204030204" pitchFamily="34" charset="0"/>
              </a:rPr>
              <a:t>Conclusions</a:t>
            </a:r>
          </a:p>
          <a:p>
            <a:endParaRPr lang="en-US" sz="1100" dirty="0">
              <a:latin typeface="Arial Narrow" panose="020B0606020202030204" pitchFamily="34" charset="0"/>
              <a:cs typeface="Calibri" panose="020F0502020204030204" pitchFamily="34" charset="0"/>
            </a:endParaRPr>
          </a:p>
          <a:p>
            <a:r>
              <a:rPr lang="en-ZA" sz="2800" dirty="0">
                <a:latin typeface="Arial Narrow" panose="020B0606020202030204" pitchFamily="34" charset="0"/>
                <a:cs typeface="Calibri" panose="020F0502020204030204" pitchFamily="34" charset="0"/>
              </a:rPr>
              <a:t>Annex: The Country Dashboard </a:t>
            </a:r>
          </a:p>
          <a:p>
            <a:pPr marL="0" indent="0">
              <a:buNone/>
            </a:pPr>
            <a:endParaRPr lang="en-ZA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858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057346A-10EB-45CF-8640-939F566E00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68588" y="209169"/>
            <a:ext cx="6190407" cy="66812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4CDFA6-C430-4B45-A0B0-820FAE173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dirty="0"/>
              <a:t>Example of a Country Report</a:t>
            </a:r>
          </a:p>
        </p:txBody>
      </p:sp>
    </p:spTree>
    <p:extLst>
      <p:ext uri="{BB962C8B-B14F-4D97-AF65-F5344CB8AC3E}">
        <p14:creationId xmlns:p14="http://schemas.microsoft.com/office/powerpoint/2010/main" val="726786900"/>
      </p:ext>
    </p:extLst>
  </p:cSld>
  <p:clrMapOvr>
    <a:masterClrMapping/>
  </p:clrMapOvr>
</p:sld>
</file>

<file path=ppt/theme/theme1.xml><?xml version="1.0" encoding="utf-8"?>
<a:theme xmlns:a="http://schemas.openxmlformats.org/drawingml/2006/main" name="Generic_PPT_Template.CFT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514BB3DF6DE2745A6DED23239A54E83" ma:contentTypeVersion="13" ma:contentTypeDescription="Create a new document." ma:contentTypeScope="" ma:versionID="a55d9d37ba98c9dcdd3bf374f2309bf6">
  <xsd:schema xmlns:xsd="http://www.w3.org/2001/XMLSchema" xmlns:xs="http://www.w3.org/2001/XMLSchema" xmlns:p="http://schemas.microsoft.com/office/2006/metadata/properties" xmlns:ns3="141adfa1-3a3a-40f8-995b-e3f318e5e929" xmlns:ns4="c4b052e4-a649-40c6-9ce6-b9ebf80ab71e" targetNamespace="http://schemas.microsoft.com/office/2006/metadata/properties" ma:root="true" ma:fieldsID="a1eb275bdbcdff15809ca2418ac985d0" ns3:_="" ns4:_="">
    <xsd:import namespace="141adfa1-3a3a-40f8-995b-e3f318e5e929"/>
    <xsd:import namespace="c4b052e4-a649-40c6-9ce6-b9ebf80ab71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41adfa1-3a3a-40f8-995b-e3f318e5e92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b052e4-a649-40c6-9ce6-b9ebf80ab71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E412BBB-272D-4DF1-BC4C-48CA9D8DA7FA}">
  <ds:schemaRefs>
    <ds:schemaRef ds:uri="http://purl.org/dc/elements/1.1/"/>
    <ds:schemaRef ds:uri="http://www.w3.org/XML/1998/namespace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terms/"/>
    <ds:schemaRef ds:uri="c4b052e4-a649-40c6-9ce6-b9ebf80ab71e"/>
    <ds:schemaRef ds:uri="141adfa1-3a3a-40f8-995b-e3f318e5e929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54642BC7-3630-428E-8315-522C3D52044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651912-6E90-4D85-8CEB-74B2E50A5C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41adfa1-3a3a-40f8-995b-e3f318e5e929"/>
    <ds:schemaRef ds:uri="c4b052e4-a649-40c6-9ce6-b9ebf80ab7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14318</TotalTime>
  <Words>612</Words>
  <Application>Microsoft Office PowerPoint</Application>
  <PresentationFormat>Widescreen</PresentationFormat>
  <Paragraphs>129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Andalus</vt:lpstr>
      <vt:lpstr>Arial</vt:lpstr>
      <vt:lpstr>Arial Black</vt:lpstr>
      <vt:lpstr>Arial Narrow</vt:lpstr>
      <vt:lpstr>Arial Rounded MT Bold</vt:lpstr>
      <vt:lpstr>Calibri</vt:lpstr>
      <vt:lpstr>Calibri Light</vt:lpstr>
      <vt:lpstr>Wingdings</vt:lpstr>
      <vt:lpstr>Generic_PPT_Template.CFTA</vt:lpstr>
      <vt:lpstr>Mauritius Senior Government Officials’ Seminar:  April 2021</vt:lpstr>
      <vt:lpstr>Background and Purpose</vt:lpstr>
      <vt:lpstr>Key Considerations of the Report</vt:lpstr>
      <vt:lpstr>Outline of the Report</vt:lpstr>
      <vt:lpstr>Examples on Status of Agenda 2063 Implementation </vt:lpstr>
      <vt:lpstr>Implementation Status</vt:lpstr>
      <vt:lpstr>Implementation Status</vt:lpstr>
      <vt:lpstr>Outline of the Report (continued)</vt:lpstr>
      <vt:lpstr>Example of a Country Report</vt:lpstr>
      <vt:lpstr>PowerPoint Presentation</vt:lpstr>
      <vt:lpstr>Performance on Achievement of Agenda 2063 Aspirations</vt:lpstr>
      <vt:lpstr>Performance on Achievement of Agenda 2063 Goals</vt:lpstr>
      <vt:lpstr>Major Achievements on Implementation of Agenda 2063</vt:lpstr>
      <vt:lpstr>Areas where Agenda 2063 Progress is slow </vt:lpstr>
      <vt:lpstr>Areas of support to accelerate Agenda 2063 Implementation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Tracking, Assessing, Reporting and Reflections</dc:title>
  <dc:creator>Simon Kisira</dc:creator>
  <cp:lastModifiedBy>Simon Kisira</cp:lastModifiedBy>
  <cp:revision>77</cp:revision>
  <dcterms:created xsi:type="dcterms:W3CDTF">2020-06-09T01:22:30Z</dcterms:created>
  <dcterms:modified xsi:type="dcterms:W3CDTF">2021-03-24T11:34:50Z</dcterms:modified>
</cp:coreProperties>
</file>