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314" r:id="rId3"/>
    <p:sldId id="352" r:id="rId4"/>
    <p:sldId id="345" r:id="rId5"/>
    <p:sldId id="347" r:id="rId6"/>
    <p:sldId id="351" r:id="rId7"/>
    <p:sldId id="315" r:id="rId8"/>
    <p:sldId id="337" r:id="rId9"/>
    <p:sldId id="316" r:id="rId10"/>
    <p:sldId id="338" r:id="rId11"/>
    <p:sldId id="339" r:id="rId12"/>
    <p:sldId id="340" r:id="rId13"/>
    <p:sldId id="317" r:id="rId14"/>
    <p:sldId id="341" r:id="rId15"/>
    <p:sldId id="342" r:id="rId16"/>
    <p:sldId id="343" r:id="rId17"/>
    <p:sldId id="272" r:id="rId18"/>
  </p:sldIdLst>
  <p:sldSz cx="12192000" cy="6858000"/>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3148"/>
    <a:srgbClr val="672E7E"/>
    <a:srgbClr val="ED7D31"/>
    <a:srgbClr val="259B41"/>
    <a:srgbClr val="868686"/>
    <a:srgbClr val="54263C"/>
    <a:srgbClr val="9B476F"/>
    <a:srgbClr val="1E8035"/>
    <a:srgbClr val="391123"/>
    <a:srgbClr val="B761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72" d="100"/>
          <a:sy n="72" d="100"/>
        </p:scale>
        <p:origin x="660" y="7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82119" cy="466434"/>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98103" y="0"/>
            <a:ext cx="2982119" cy="466434"/>
          </a:xfrm>
          <a:prstGeom prst="rect">
            <a:avLst/>
          </a:prstGeom>
        </p:spPr>
        <p:txBody>
          <a:bodyPr vert="horz" lIns="92446" tIns="46223" rIns="92446" bIns="46223" rtlCol="0"/>
          <a:lstStyle>
            <a:lvl1pPr algn="r">
              <a:defRPr sz="1200"/>
            </a:lvl1pPr>
          </a:lstStyle>
          <a:p>
            <a:fld id="{2B8997B2-7CE6-49D9-AF5B-8FD62A865C2B}" type="datetimeFigureOut">
              <a:rPr lang="en-US" smtClean="0"/>
              <a:t>3/24/2021</a:t>
            </a:fld>
            <a:endParaRPr lang="en-US"/>
          </a:p>
        </p:txBody>
      </p:sp>
      <p:sp>
        <p:nvSpPr>
          <p:cNvPr id="4" name="Slide Image Placeholder 3"/>
          <p:cNvSpPr>
            <a:spLocks noGrp="1" noRot="1" noChangeAspect="1"/>
          </p:cNvSpPr>
          <p:nvPr>
            <p:ph type="sldImg" idx="2"/>
          </p:nvPr>
        </p:nvSpPr>
        <p:spPr>
          <a:xfrm>
            <a:off x="654050" y="1162050"/>
            <a:ext cx="5575300" cy="313690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8182" y="4473892"/>
            <a:ext cx="5505450" cy="3660458"/>
          </a:xfrm>
          <a:prstGeom prst="rect">
            <a:avLst/>
          </a:prstGeom>
        </p:spPr>
        <p:txBody>
          <a:bodyPr vert="horz" lIns="92446" tIns="46223" rIns="92446" bIns="46223"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29969"/>
            <a:ext cx="2982119" cy="466433"/>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98103" y="8829969"/>
            <a:ext cx="2982119" cy="466433"/>
          </a:xfrm>
          <a:prstGeom prst="rect">
            <a:avLst/>
          </a:prstGeom>
        </p:spPr>
        <p:txBody>
          <a:bodyPr vert="horz" lIns="92446" tIns="46223" rIns="92446" bIns="46223" rtlCol="0" anchor="b"/>
          <a:lstStyle>
            <a:lvl1pPr algn="r">
              <a:defRPr sz="1200"/>
            </a:lvl1pPr>
          </a:lstStyle>
          <a:p>
            <a:fld id="{686B7AA8-3498-4394-9A59-9EFFEF3470D5}" type="slidenum">
              <a:rPr lang="en-US" smtClean="0"/>
              <a:t>‹#›</a:t>
            </a:fld>
            <a:endParaRPr lang="en-US"/>
          </a:p>
        </p:txBody>
      </p:sp>
    </p:spTree>
    <p:extLst>
      <p:ext uri="{BB962C8B-B14F-4D97-AF65-F5344CB8AC3E}">
        <p14:creationId xmlns:p14="http://schemas.microsoft.com/office/powerpoint/2010/main" val="2169940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815A889-3821-44C2-8F62-C3FA7C8451CA}" type="datetimeFigureOut">
              <a:rPr lang="en-US" smtClean="0"/>
              <a:t>3/24/2021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0DD956-5D0F-4ADF-A018-E2085DD44B96}" type="slidenum">
              <a:rPr lang="en-US" smtClean="0"/>
              <a:t>‹#›</a:t>
            </a:fld>
            <a:endParaRPr lang="en-US"/>
          </a:p>
        </p:txBody>
      </p:sp>
    </p:spTree>
    <p:extLst>
      <p:ext uri="{BB962C8B-B14F-4D97-AF65-F5344CB8AC3E}">
        <p14:creationId xmlns:p14="http://schemas.microsoft.com/office/powerpoint/2010/main" val="2027759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15A889-3821-44C2-8F62-C3FA7C8451CA}" type="datetimeFigureOut">
              <a:rPr lang="en-US" smtClean="0"/>
              <a:t>3/24/2021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0DD956-5D0F-4ADF-A018-E2085DD44B96}" type="slidenum">
              <a:rPr lang="en-US" smtClean="0"/>
              <a:t>‹#›</a:t>
            </a:fld>
            <a:endParaRPr lang="en-US"/>
          </a:p>
        </p:txBody>
      </p:sp>
    </p:spTree>
    <p:extLst>
      <p:ext uri="{BB962C8B-B14F-4D97-AF65-F5344CB8AC3E}">
        <p14:creationId xmlns:p14="http://schemas.microsoft.com/office/powerpoint/2010/main" val="2984822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15A889-3821-44C2-8F62-C3FA7C8451CA}" type="datetimeFigureOut">
              <a:rPr lang="en-US" smtClean="0"/>
              <a:t>3/24/2021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0DD956-5D0F-4ADF-A018-E2085DD44B96}" type="slidenum">
              <a:rPr lang="en-US" smtClean="0"/>
              <a:t>‹#›</a:t>
            </a:fld>
            <a:endParaRPr lang="en-US"/>
          </a:p>
        </p:txBody>
      </p:sp>
    </p:spTree>
    <p:extLst>
      <p:ext uri="{BB962C8B-B14F-4D97-AF65-F5344CB8AC3E}">
        <p14:creationId xmlns:p14="http://schemas.microsoft.com/office/powerpoint/2010/main" val="3353967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15A889-3821-44C2-8F62-C3FA7C8451CA}" type="datetimeFigureOut">
              <a:rPr lang="en-US" smtClean="0"/>
              <a:t>3/24/2021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0DD956-5D0F-4ADF-A018-E2085DD44B96}" type="slidenum">
              <a:rPr lang="en-US" smtClean="0"/>
              <a:t>‹#›</a:t>
            </a:fld>
            <a:endParaRPr lang="en-US"/>
          </a:p>
        </p:txBody>
      </p:sp>
    </p:spTree>
    <p:extLst>
      <p:ext uri="{BB962C8B-B14F-4D97-AF65-F5344CB8AC3E}">
        <p14:creationId xmlns:p14="http://schemas.microsoft.com/office/powerpoint/2010/main" val="3452760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815A889-3821-44C2-8F62-C3FA7C8451CA}" type="datetimeFigureOut">
              <a:rPr lang="en-US" smtClean="0"/>
              <a:t>3/24/2021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0DD956-5D0F-4ADF-A018-E2085DD44B96}" type="slidenum">
              <a:rPr lang="en-US" smtClean="0"/>
              <a:t>‹#›</a:t>
            </a:fld>
            <a:endParaRPr lang="en-US"/>
          </a:p>
        </p:txBody>
      </p:sp>
    </p:spTree>
    <p:extLst>
      <p:ext uri="{BB962C8B-B14F-4D97-AF65-F5344CB8AC3E}">
        <p14:creationId xmlns:p14="http://schemas.microsoft.com/office/powerpoint/2010/main" val="3204534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815A889-3821-44C2-8F62-C3FA7C8451CA}" type="datetimeFigureOut">
              <a:rPr lang="en-US" smtClean="0"/>
              <a:t>3/24/2021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0DD956-5D0F-4ADF-A018-E2085DD44B96}" type="slidenum">
              <a:rPr lang="en-US" smtClean="0"/>
              <a:t>‹#›</a:t>
            </a:fld>
            <a:endParaRPr lang="en-US"/>
          </a:p>
        </p:txBody>
      </p:sp>
    </p:spTree>
    <p:extLst>
      <p:ext uri="{BB962C8B-B14F-4D97-AF65-F5344CB8AC3E}">
        <p14:creationId xmlns:p14="http://schemas.microsoft.com/office/powerpoint/2010/main" val="9091249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815A889-3821-44C2-8F62-C3FA7C8451CA}" type="datetimeFigureOut">
              <a:rPr lang="en-US" smtClean="0"/>
              <a:t>3/24/2021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0DD956-5D0F-4ADF-A018-E2085DD44B96}" type="slidenum">
              <a:rPr lang="en-US" smtClean="0"/>
              <a:t>‹#›</a:t>
            </a:fld>
            <a:endParaRPr lang="en-US"/>
          </a:p>
        </p:txBody>
      </p:sp>
    </p:spTree>
    <p:extLst>
      <p:ext uri="{BB962C8B-B14F-4D97-AF65-F5344CB8AC3E}">
        <p14:creationId xmlns:p14="http://schemas.microsoft.com/office/powerpoint/2010/main" val="5000685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815A889-3821-44C2-8F62-C3FA7C8451CA}" type="datetimeFigureOut">
              <a:rPr lang="en-US" smtClean="0"/>
              <a:t>3/24/2021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0DD956-5D0F-4ADF-A018-E2085DD44B96}" type="slidenum">
              <a:rPr lang="en-US" smtClean="0"/>
              <a:t>‹#›</a:t>
            </a:fld>
            <a:endParaRPr lang="en-US"/>
          </a:p>
        </p:txBody>
      </p:sp>
    </p:spTree>
    <p:extLst>
      <p:ext uri="{BB962C8B-B14F-4D97-AF65-F5344CB8AC3E}">
        <p14:creationId xmlns:p14="http://schemas.microsoft.com/office/powerpoint/2010/main" val="13013533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15A889-3821-44C2-8F62-C3FA7C8451CA}" type="datetimeFigureOut">
              <a:rPr lang="en-US" smtClean="0"/>
              <a:t>3/24/2021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D0DD956-5D0F-4ADF-A018-E2085DD44B96}" type="slidenum">
              <a:rPr lang="en-US" smtClean="0"/>
              <a:t>‹#›</a:t>
            </a:fld>
            <a:endParaRPr lang="en-US"/>
          </a:p>
        </p:txBody>
      </p:sp>
    </p:spTree>
    <p:extLst>
      <p:ext uri="{BB962C8B-B14F-4D97-AF65-F5344CB8AC3E}">
        <p14:creationId xmlns:p14="http://schemas.microsoft.com/office/powerpoint/2010/main" val="2923399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815A889-3821-44C2-8F62-C3FA7C8451CA}" type="datetimeFigureOut">
              <a:rPr lang="en-US" smtClean="0"/>
              <a:t>3/24/2021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0DD956-5D0F-4ADF-A018-E2085DD44B96}" type="slidenum">
              <a:rPr lang="en-US" smtClean="0"/>
              <a:t>‹#›</a:t>
            </a:fld>
            <a:endParaRPr lang="en-US"/>
          </a:p>
        </p:txBody>
      </p:sp>
    </p:spTree>
    <p:extLst>
      <p:ext uri="{BB962C8B-B14F-4D97-AF65-F5344CB8AC3E}">
        <p14:creationId xmlns:p14="http://schemas.microsoft.com/office/powerpoint/2010/main" val="8672672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815A889-3821-44C2-8F62-C3FA7C8451CA}" type="datetimeFigureOut">
              <a:rPr lang="en-US" smtClean="0"/>
              <a:t>3/24/2021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0DD956-5D0F-4ADF-A018-E2085DD44B96}" type="slidenum">
              <a:rPr lang="en-US" smtClean="0"/>
              <a:t>‹#›</a:t>
            </a:fld>
            <a:endParaRPr lang="en-US"/>
          </a:p>
        </p:txBody>
      </p:sp>
    </p:spTree>
    <p:extLst>
      <p:ext uri="{BB962C8B-B14F-4D97-AF65-F5344CB8AC3E}">
        <p14:creationId xmlns:p14="http://schemas.microsoft.com/office/powerpoint/2010/main" val="32077259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15A889-3821-44C2-8F62-C3FA7C8451CA}" type="datetimeFigureOut">
              <a:rPr lang="en-US" smtClean="0"/>
              <a:t>3/24/2021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0DD956-5D0F-4ADF-A018-E2085DD44B96}" type="slidenum">
              <a:rPr lang="en-US" smtClean="0"/>
              <a:t>‹#›</a:t>
            </a:fld>
            <a:endParaRPr lang="en-US"/>
          </a:p>
        </p:txBody>
      </p:sp>
    </p:spTree>
    <p:extLst>
      <p:ext uri="{BB962C8B-B14F-4D97-AF65-F5344CB8AC3E}">
        <p14:creationId xmlns:p14="http://schemas.microsoft.com/office/powerpoint/2010/main" val="12563456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24387"/>
            <a:ext cx="12192000" cy="6882388"/>
          </a:xfrm>
          <a:prstGeom prst="rect">
            <a:avLst/>
          </a:prstGeom>
          <a:pattFill prst="dkUpDiag">
            <a:fgClr>
              <a:srgbClr val="391123"/>
            </a:fgClr>
            <a:bgClr>
              <a:srgbClr val="663148"/>
            </a:bgClr>
          </a:pattFill>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346075"/>
            <a:r>
              <a:rPr lang="en-US" sz="3000" b="1" dirty="0">
                <a:solidFill>
                  <a:schemeClr val="bg1"/>
                </a:solidFill>
                <a:latin typeface="Helvetica" panose="020B0604020202020204" pitchFamily="34" charset="0"/>
                <a:cs typeface="Segoe UI" panose="020B0502040204020203" pitchFamily="34" charset="0"/>
              </a:rPr>
              <a:t> </a:t>
            </a:r>
          </a:p>
        </p:txBody>
      </p:sp>
      <p:pic>
        <p:nvPicPr>
          <p:cNvPr id="5" name="Picture 4">
            <a:extLst>
              <a:ext uri="{FF2B5EF4-FFF2-40B4-BE49-F238E27FC236}">
                <a16:creationId xmlns:a16="http://schemas.microsoft.com/office/drawing/2014/main" id="{A8B094DE-286B-264F-9212-7B145CA69279}"/>
              </a:ext>
            </a:extLst>
          </p:cNvPr>
          <p:cNvPicPr>
            <a:picLocks noChangeAspect="1"/>
          </p:cNvPicPr>
          <p:nvPr/>
        </p:nvPicPr>
        <p:blipFill>
          <a:blip r:embed="rId2"/>
          <a:stretch>
            <a:fillRect/>
          </a:stretch>
        </p:blipFill>
        <p:spPr>
          <a:xfrm>
            <a:off x="3755253" y="4801416"/>
            <a:ext cx="4466133" cy="2154987"/>
          </a:xfrm>
          <a:prstGeom prst="rect">
            <a:avLst/>
          </a:prstGeom>
          <a:noFill/>
        </p:spPr>
      </p:pic>
      <p:pic>
        <p:nvPicPr>
          <p:cNvPr id="8" name="Picture 7">
            <a:extLst>
              <a:ext uri="{FF2B5EF4-FFF2-40B4-BE49-F238E27FC236}">
                <a16:creationId xmlns:a16="http://schemas.microsoft.com/office/drawing/2014/main" id="{A8B094DE-286B-264F-9212-7B145CA69279}"/>
              </a:ext>
            </a:extLst>
          </p:cNvPr>
          <p:cNvPicPr>
            <a:picLocks noChangeAspect="1"/>
          </p:cNvPicPr>
          <p:nvPr/>
        </p:nvPicPr>
        <p:blipFill>
          <a:blip r:embed="rId2"/>
          <a:stretch>
            <a:fillRect/>
          </a:stretch>
        </p:blipFill>
        <p:spPr>
          <a:xfrm>
            <a:off x="10571812" y="48716"/>
            <a:ext cx="1620188" cy="781769"/>
          </a:xfrm>
          <a:prstGeom prst="rect">
            <a:avLst/>
          </a:prstGeom>
        </p:spPr>
      </p:pic>
      <p:sp>
        <p:nvSpPr>
          <p:cNvPr id="9" name="Title 1">
            <a:extLst>
              <a:ext uri="{FF2B5EF4-FFF2-40B4-BE49-F238E27FC236}">
                <a16:creationId xmlns:a16="http://schemas.microsoft.com/office/drawing/2014/main" id="{E8908CFC-5FDA-4EAD-B6C9-8E066BA220B2}"/>
              </a:ext>
            </a:extLst>
          </p:cNvPr>
          <p:cNvSpPr txBox="1">
            <a:spLocks/>
          </p:cNvSpPr>
          <p:nvPr/>
        </p:nvSpPr>
        <p:spPr>
          <a:xfrm>
            <a:off x="1206726" y="2079884"/>
            <a:ext cx="9563186" cy="117623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nSpc>
                <a:spcPct val="107000"/>
              </a:lnSpc>
              <a:spcAft>
                <a:spcPts val="800"/>
              </a:spcAft>
            </a:pPr>
            <a:r>
              <a:rPr lang="en-US" sz="2800" b="1" dirty="0">
                <a:solidFill>
                  <a:schemeClr val="bg1"/>
                </a:solidFill>
                <a:latin typeface="Segoe UI" panose="020B0502040204020203" pitchFamily="34" charset="0"/>
                <a:cs typeface="Segoe UI" panose="020B0502040204020203" pitchFamily="34" charset="0"/>
              </a:rPr>
              <a:t>SUPPORT AND MECHANISMS </a:t>
            </a:r>
          </a:p>
          <a:p>
            <a:pPr>
              <a:lnSpc>
                <a:spcPct val="107000"/>
              </a:lnSpc>
              <a:spcAft>
                <a:spcPts val="800"/>
              </a:spcAft>
            </a:pPr>
            <a:r>
              <a:rPr lang="en-US" sz="2800" b="1" dirty="0">
                <a:solidFill>
                  <a:schemeClr val="bg1"/>
                </a:solidFill>
                <a:latin typeface="Segoe UI" panose="020B0502040204020203" pitchFamily="34" charset="0"/>
                <a:cs typeface="Segoe UI" panose="020B0502040204020203" pitchFamily="34" charset="0"/>
              </a:rPr>
              <a:t>ON THE IMPLEMENTATION OF AGENDA 2063</a:t>
            </a:r>
          </a:p>
        </p:txBody>
      </p:sp>
    </p:spTree>
    <p:extLst>
      <p:ext uri="{BB962C8B-B14F-4D97-AF65-F5344CB8AC3E}">
        <p14:creationId xmlns:p14="http://schemas.microsoft.com/office/powerpoint/2010/main" val="37841008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0" y="6100619"/>
            <a:ext cx="12192000" cy="757381"/>
          </a:xfrm>
          <a:prstGeom prst="rect">
            <a:avLst/>
          </a:prstGeom>
          <a:pattFill prst="dkUpDiag">
            <a:fgClr>
              <a:srgbClr val="391123"/>
            </a:fgClr>
            <a:bgClr>
              <a:srgbClr val="663148"/>
            </a:bgClr>
          </a:patt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6075"/>
            <a:r>
              <a:rPr lang="en-US" sz="3000" b="1">
                <a:solidFill>
                  <a:schemeClr val="bg1"/>
                </a:solidFill>
                <a:latin typeface="Helvetica" panose="020B0604020202020204" pitchFamily="34" charset="0"/>
                <a:cs typeface="Segoe UI" panose="020B0502040204020203" pitchFamily="34" charset="0"/>
              </a:rPr>
              <a:t> </a:t>
            </a:r>
            <a:endParaRPr lang="en-US" sz="3000" b="1" dirty="0">
              <a:solidFill>
                <a:schemeClr val="bg1"/>
              </a:solidFill>
              <a:latin typeface="Helvetica" panose="020B0604020202020204" pitchFamily="34" charset="0"/>
              <a:cs typeface="Segoe UI" panose="020B0502040204020203" pitchFamily="34" charset="0"/>
            </a:endParaRPr>
          </a:p>
        </p:txBody>
      </p:sp>
      <p:sp>
        <p:nvSpPr>
          <p:cNvPr id="3" name="Content Placeholder 2"/>
          <p:cNvSpPr>
            <a:spLocks noGrp="1"/>
          </p:cNvSpPr>
          <p:nvPr>
            <p:ph idx="1"/>
          </p:nvPr>
        </p:nvSpPr>
        <p:spPr>
          <a:xfrm>
            <a:off x="2131494" y="1184103"/>
            <a:ext cx="9531587" cy="4777425"/>
          </a:xfrm>
        </p:spPr>
        <p:txBody>
          <a:bodyPr>
            <a:noAutofit/>
          </a:bodyPr>
          <a:lstStyle/>
          <a:p>
            <a:pPr marL="460375" indent="-342900">
              <a:lnSpc>
                <a:spcPct val="100000"/>
              </a:lnSpc>
              <a:spcBef>
                <a:spcPts val="600"/>
              </a:spcBef>
              <a:spcAft>
                <a:spcPts val="600"/>
              </a:spcAft>
              <a:buClr>
                <a:srgbClr val="1E8035"/>
              </a:buClr>
              <a:buSzPct val="125000"/>
            </a:pPr>
            <a:r>
              <a:rPr lang="en-GB" sz="2000" dirty="0">
                <a:solidFill>
                  <a:schemeClr val="accent5">
                    <a:lumMod val="50000"/>
                  </a:schemeClr>
                </a:solidFill>
                <a:latin typeface="Segoe UI" panose="020B0502040204020203" pitchFamily="34" charset="0"/>
                <a:cs typeface="Segoe UI" panose="020B0502040204020203" pitchFamily="34" charset="0"/>
              </a:rPr>
              <a:t>The technical working group (TWG) composing of AUC, AUDA , AfDB, UNECA, APRM, JSSO, AU Organs, ACBF and RECs; as and when is necessary Member states through National Statistics  Office and Ministries of planning; </a:t>
            </a:r>
          </a:p>
          <a:p>
            <a:pPr marL="460375" indent="-342900">
              <a:lnSpc>
                <a:spcPct val="100000"/>
              </a:lnSpc>
              <a:spcBef>
                <a:spcPts val="600"/>
              </a:spcBef>
              <a:spcAft>
                <a:spcPts val="600"/>
              </a:spcAft>
              <a:buClr>
                <a:srgbClr val="1E8035"/>
              </a:buClr>
              <a:buSzPct val="125000"/>
            </a:pPr>
            <a:r>
              <a:rPr lang="en-GB" sz="2000" b="1" dirty="0">
                <a:solidFill>
                  <a:schemeClr val="accent5">
                    <a:lumMod val="50000"/>
                  </a:schemeClr>
                </a:solidFill>
                <a:latin typeface="Segoe UI" panose="020B0502040204020203" pitchFamily="34" charset="0"/>
                <a:cs typeface="Segoe UI" panose="020B0502040204020203" pitchFamily="34" charset="0"/>
              </a:rPr>
              <a:t>The functions of  the TWG are:</a:t>
            </a:r>
          </a:p>
          <a:p>
            <a:pPr marL="460375" indent="-342900">
              <a:lnSpc>
                <a:spcPct val="100000"/>
              </a:lnSpc>
              <a:spcBef>
                <a:spcPts val="600"/>
              </a:spcBef>
              <a:spcAft>
                <a:spcPts val="600"/>
              </a:spcAft>
              <a:buClr>
                <a:srgbClr val="1E8035"/>
              </a:buClr>
              <a:buSzPct val="125000"/>
            </a:pPr>
            <a:r>
              <a:rPr lang="en-GB" sz="2000" dirty="0">
                <a:solidFill>
                  <a:schemeClr val="accent5">
                    <a:lumMod val="50000"/>
                  </a:schemeClr>
                </a:solidFill>
                <a:latin typeface="Segoe UI" panose="020B0502040204020203" pitchFamily="34" charset="0"/>
                <a:cs typeface="Segoe UI" panose="020B0502040204020203" pitchFamily="34" charset="0"/>
              </a:rPr>
              <a:t>the development of the M&amp;E framework and the indicator handbook;</a:t>
            </a:r>
          </a:p>
          <a:p>
            <a:pPr marL="460375" indent="-342900">
              <a:lnSpc>
                <a:spcPct val="100000"/>
              </a:lnSpc>
              <a:spcBef>
                <a:spcPts val="600"/>
              </a:spcBef>
              <a:spcAft>
                <a:spcPts val="600"/>
              </a:spcAft>
              <a:buClr>
                <a:srgbClr val="1E8035"/>
              </a:buClr>
              <a:buSzPct val="125000"/>
            </a:pPr>
            <a:r>
              <a:rPr lang="en-GB" sz="2000" dirty="0">
                <a:solidFill>
                  <a:schemeClr val="accent5">
                    <a:lumMod val="50000"/>
                  </a:schemeClr>
                </a:solidFill>
                <a:latin typeface="Segoe UI" panose="020B0502040204020203" pitchFamily="34" charset="0"/>
                <a:cs typeface="Segoe UI" panose="020B0502040204020203" pitchFamily="34" charset="0"/>
              </a:rPr>
              <a:t>Engaging Member States and RECs officials for the ownership of Agenda 2063 performance management processes in their respective countries and regions</a:t>
            </a:r>
          </a:p>
          <a:p>
            <a:pPr marL="460375" indent="-342900">
              <a:lnSpc>
                <a:spcPct val="100000"/>
              </a:lnSpc>
              <a:spcBef>
                <a:spcPts val="600"/>
              </a:spcBef>
              <a:spcAft>
                <a:spcPts val="600"/>
              </a:spcAft>
              <a:buClr>
                <a:srgbClr val="1E8035"/>
              </a:buClr>
              <a:buSzPct val="125000"/>
            </a:pPr>
            <a:r>
              <a:rPr lang="en-GB" sz="2000" dirty="0">
                <a:solidFill>
                  <a:schemeClr val="accent5">
                    <a:lumMod val="50000"/>
                  </a:schemeClr>
                </a:solidFill>
                <a:latin typeface="Segoe UI" panose="020B0502040204020203" pitchFamily="34" charset="0"/>
                <a:cs typeface="Segoe UI" panose="020B0502040204020203" pitchFamily="34" charset="0"/>
              </a:rPr>
              <a:t>Ensuring well-established structures with clear mandate and strategy to oversee the monitoring, evaluation and reporting of Agenda 2063 in the Member States and RECs</a:t>
            </a:r>
          </a:p>
          <a:p>
            <a:pPr marL="460375" indent="-342900">
              <a:lnSpc>
                <a:spcPct val="100000"/>
              </a:lnSpc>
              <a:spcBef>
                <a:spcPts val="600"/>
              </a:spcBef>
              <a:spcAft>
                <a:spcPts val="600"/>
              </a:spcAft>
              <a:buClr>
                <a:srgbClr val="1E8035"/>
              </a:buClr>
              <a:buSzPct val="125000"/>
            </a:pPr>
            <a:r>
              <a:rPr lang="en-GB" sz="2000" dirty="0">
                <a:solidFill>
                  <a:schemeClr val="accent5">
                    <a:lumMod val="50000"/>
                  </a:schemeClr>
                </a:solidFill>
                <a:latin typeface="Segoe UI" panose="020B0502040204020203" pitchFamily="34" charset="0"/>
                <a:cs typeface="Segoe UI" panose="020B0502040204020203" pitchFamily="34" charset="0"/>
              </a:rPr>
              <a:t>Securing necessary financial and technical resources required for undertaking Agenda 2063 M&amp;E activities in the Member States and RECs</a:t>
            </a:r>
          </a:p>
          <a:p>
            <a:pPr marL="460375" indent="-342900">
              <a:lnSpc>
                <a:spcPct val="100000"/>
              </a:lnSpc>
              <a:spcBef>
                <a:spcPts val="600"/>
              </a:spcBef>
              <a:spcAft>
                <a:spcPts val="600"/>
              </a:spcAft>
              <a:buClr>
                <a:srgbClr val="1E8035"/>
              </a:buClr>
              <a:buSzPct val="125000"/>
            </a:pPr>
            <a:endParaRPr lang="en-GB" sz="2000" dirty="0">
              <a:solidFill>
                <a:schemeClr val="accent5">
                  <a:lumMod val="50000"/>
                </a:schemeClr>
              </a:solidFill>
              <a:latin typeface="Segoe UI" panose="020B0502040204020203" pitchFamily="34" charset="0"/>
              <a:cs typeface="Segoe UI" panose="020B0502040204020203" pitchFamily="34" charset="0"/>
            </a:endParaRPr>
          </a:p>
          <a:p>
            <a:pPr marL="460375" indent="-342900">
              <a:lnSpc>
                <a:spcPct val="100000"/>
              </a:lnSpc>
              <a:spcBef>
                <a:spcPts val="600"/>
              </a:spcBef>
              <a:spcAft>
                <a:spcPts val="600"/>
              </a:spcAft>
              <a:buClr>
                <a:srgbClr val="1E8035"/>
              </a:buClr>
              <a:buSzPct val="125000"/>
            </a:pPr>
            <a:endParaRPr lang="en-GB" sz="2000" dirty="0">
              <a:solidFill>
                <a:schemeClr val="accent5">
                  <a:lumMod val="50000"/>
                </a:schemeClr>
              </a:solidFill>
              <a:latin typeface="Segoe UI" panose="020B0502040204020203" pitchFamily="34" charset="0"/>
              <a:cs typeface="Segoe UI" panose="020B0502040204020203" pitchFamily="34" charset="0"/>
            </a:endParaRPr>
          </a:p>
          <a:p>
            <a:pPr marL="460375" indent="-342900">
              <a:lnSpc>
                <a:spcPct val="100000"/>
              </a:lnSpc>
              <a:spcBef>
                <a:spcPts val="600"/>
              </a:spcBef>
              <a:spcAft>
                <a:spcPts val="600"/>
              </a:spcAft>
              <a:buClr>
                <a:srgbClr val="1E8035"/>
              </a:buClr>
              <a:buSzPct val="125000"/>
            </a:pPr>
            <a:endParaRPr lang="en-GB" sz="2000" dirty="0">
              <a:solidFill>
                <a:schemeClr val="accent5">
                  <a:lumMod val="50000"/>
                </a:schemeClr>
              </a:solidFill>
              <a:latin typeface="Segoe UI" panose="020B0502040204020203" pitchFamily="34" charset="0"/>
              <a:cs typeface="Segoe UI" panose="020B0502040204020203" pitchFamily="34" charset="0"/>
            </a:endParaRPr>
          </a:p>
        </p:txBody>
      </p:sp>
      <p:pic>
        <p:nvPicPr>
          <p:cNvPr id="4" name="Picture 3">
            <a:extLst>
              <a:ext uri="{FF2B5EF4-FFF2-40B4-BE49-F238E27FC236}">
                <a16:creationId xmlns:a16="http://schemas.microsoft.com/office/drawing/2014/main" id="{A8B094DE-286B-264F-9212-7B145CA69279}"/>
              </a:ext>
            </a:extLst>
          </p:cNvPr>
          <p:cNvPicPr>
            <a:picLocks noChangeAspect="1"/>
          </p:cNvPicPr>
          <p:nvPr/>
        </p:nvPicPr>
        <p:blipFill>
          <a:blip r:embed="rId2"/>
          <a:stretch>
            <a:fillRect/>
          </a:stretch>
        </p:blipFill>
        <p:spPr>
          <a:xfrm>
            <a:off x="10571812" y="6100619"/>
            <a:ext cx="1620188" cy="781769"/>
          </a:xfrm>
          <a:prstGeom prst="rect">
            <a:avLst/>
          </a:prstGeom>
        </p:spPr>
      </p:pic>
      <p:cxnSp>
        <p:nvCxnSpPr>
          <p:cNvPr id="6" name="Straight Connector 5"/>
          <p:cNvCxnSpPr/>
          <p:nvPr/>
        </p:nvCxnSpPr>
        <p:spPr>
          <a:xfrm>
            <a:off x="0" y="1175480"/>
            <a:ext cx="12192000" cy="0"/>
          </a:xfrm>
          <a:prstGeom prst="line">
            <a:avLst/>
          </a:prstGeom>
          <a:ln w="38100">
            <a:solidFill>
              <a:srgbClr val="29AD48"/>
            </a:solidFill>
          </a:ln>
          <a:effectLst>
            <a:reflection blurRad="6350" stA="50000" endA="300" endPos="90000" dir="5400000" sy="-100000" algn="bl" rotWithShape="0"/>
          </a:effectLst>
        </p:spPr>
        <p:style>
          <a:lnRef idx="3">
            <a:schemeClr val="accent6"/>
          </a:lnRef>
          <a:fillRef idx="0">
            <a:schemeClr val="accent6"/>
          </a:fillRef>
          <a:effectRef idx="2">
            <a:schemeClr val="accent6"/>
          </a:effectRef>
          <a:fontRef idx="minor">
            <a:schemeClr val="tx1"/>
          </a:fontRef>
        </p:style>
      </p:cxnSp>
      <p:sp>
        <p:nvSpPr>
          <p:cNvPr id="7" name="Rectangle 6"/>
          <p:cNvSpPr/>
          <p:nvPr/>
        </p:nvSpPr>
        <p:spPr>
          <a:xfrm>
            <a:off x="2131495" y="383621"/>
            <a:ext cx="9325399" cy="584775"/>
          </a:xfrm>
          <a:prstGeom prst="rect">
            <a:avLst/>
          </a:prstGeom>
        </p:spPr>
        <p:txBody>
          <a:bodyPr wrap="square">
            <a:spAutoFit/>
          </a:bodyPr>
          <a:lstStyle/>
          <a:p>
            <a:r>
              <a:rPr lang="fr-FR" sz="3200" b="1" dirty="0" err="1">
                <a:solidFill>
                  <a:srgbClr val="1E8035"/>
                </a:solidFill>
                <a:latin typeface="Segoe UI" panose="020B0502040204020203" pitchFamily="34" charset="0"/>
                <a:cs typeface="Segoe UI" panose="020B0502040204020203" pitchFamily="34" charset="0"/>
              </a:rPr>
              <a:t>Technical</a:t>
            </a:r>
            <a:r>
              <a:rPr lang="fr-FR" sz="3200" b="1" dirty="0">
                <a:solidFill>
                  <a:srgbClr val="1E8035"/>
                </a:solidFill>
                <a:latin typeface="Segoe UI" panose="020B0502040204020203" pitchFamily="34" charset="0"/>
                <a:cs typeface="Segoe UI" panose="020B0502040204020203" pitchFamily="34" charset="0"/>
              </a:rPr>
              <a:t> </a:t>
            </a:r>
            <a:r>
              <a:rPr lang="fr-FR" sz="3200" b="1" dirty="0" err="1">
                <a:solidFill>
                  <a:srgbClr val="1E8035"/>
                </a:solidFill>
                <a:latin typeface="Segoe UI" panose="020B0502040204020203" pitchFamily="34" charset="0"/>
                <a:cs typeface="Segoe UI" panose="020B0502040204020203" pitchFamily="34" charset="0"/>
              </a:rPr>
              <a:t>Working</a:t>
            </a:r>
            <a:r>
              <a:rPr lang="fr-FR" sz="3200" b="1" dirty="0">
                <a:solidFill>
                  <a:srgbClr val="1E8035"/>
                </a:solidFill>
                <a:latin typeface="Segoe UI" panose="020B0502040204020203" pitchFamily="34" charset="0"/>
                <a:cs typeface="Segoe UI" panose="020B0502040204020203" pitchFamily="34" charset="0"/>
              </a:rPr>
              <a:t> Group</a:t>
            </a:r>
            <a:endParaRPr lang="en-US" sz="3200" b="1" dirty="0">
              <a:solidFill>
                <a:srgbClr val="1E8035"/>
              </a:solidFill>
              <a:latin typeface="Segoe UI" panose="020B0502040204020203" pitchFamily="34" charset="0"/>
              <a:cs typeface="Segoe UI" panose="020B0502040204020203" pitchFamily="34" charset="0"/>
            </a:endParaRPr>
          </a:p>
        </p:txBody>
      </p:sp>
      <p:pic>
        <p:nvPicPr>
          <p:cNvPr id="8" name="Picture 7">
            <a:extLst>
              <a:ext uri="{FF2B5EF4-FFF2-40B4-BE49-F238E27FC236}">
                <a16:creationId xmlns:a16="http://schemas.microsoft.com/office/drawing/2014/main" id="{A087E0A6-E78E-514E-8106-25687A19693B}"/>
              </a:ext>
            </a:extLst>
          </p:cNvPr>
          <p:cNvPicPr>
            <a:picLocks noChangeAspect="1"/>
          </p:cNvPicPr>
          <p:nvPr/>
        </p:nvPicPr>
        <p:blipFill>
          <a:blip r:embed="rId3"/>
          <a:stretch>
            <a:fillRect/>
          </a:stretch>
        </p:blipFill>
        <p:spPr>
          <a:xfrm>
            <a:off x="344130" y="2562403"/>
            <a:ext cx="1475054" cy="1398793"/>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5706" y="235824"/>
            <a:ext cx="793325" cy="711348"/>
          </a:xfrm>
          <a:prstGeom prst="rect">
            <a:avLst/>
          </a:prstGeom>
        </p:spPr>
      </p:pic>
    </p:spTree>
    <p:extLst>
      <p:ext uri="{BB962C8B-B14F-4D97-AF65-F5344CB8AC3E}">
        <p14:creationId xmlns:p14="http://schemas.microsoft.com/office/powerpoint/2010/main" val="28005344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0" y="6100619"/>
            <a:ext cx="12192000" cy="757381"/>
          </a:xfrm>
          <a:prstGeom prst="rect">
            <a:avLst/>
          </a:prstGeom>
          <a:pattFill prst="dkUpDiag">
            <a:fgClr>
              <a:srgbClr val="391123"/>
            </a:fgClr>
            <a:bgClr>
              <a:srgbClr val="663148"/>
            </a:bgClr>
          </a:patt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6075"/>
            <a:r>
              <a:rPr lang="en-US" sz="3000" b="1">
                <a:solidFill>
                  <a:schemeClr val="bg1"/>
                </a:solidFill>
                <a:latin typeface="Helvetica" panose="020B0604020202020204" pitchFamily="34" charset="0"/>
                <a:cs typeface="Segoe UI" panose="020B0502040204020203" pitchFamily="34" charset="0"/>
              </a:rPr>
              <a:t> </a:t>
            </a:r>
            <a:endParaRPr lang="en-US" sz="3000" b="1" dirty="0">
              <a:solidFill>
                <a:schemeClr val="bg1"/>
              </a:solidFill>
              <a:latin typeface="Helvetica" panose="020B0604020202020204" pitchFamily="34" charset="0"/>
              <a:cs typeface="Segoe UI" panose="020B0502040204020203" pitchFamily="34" charset="0"/>
            </a:endParaRPr>
          </a:p>
        </p:txBody>
      </p:sp>
      <p:sp>
        <p:nvSpPr>
          <p:cNvPr id="3" name="Content Placeholder 2"/>
          <p:cNvSpPr>
            <a:spLocks noGrp="1"/>
          </p:cNvSpPr>
          <p:nvPr>
            <p:ph idx="1"/>
          </p:nvPr>
        </p:nvSpPr>
        <p:spPr>
          <a:xfrm>
            <a:off x="2131494" y="1184103"/>
            <a:ext cx="9531587" cy="4777425"/>
          </a:xfrm>
        </p:spPr>
        <p:txBody>
          <a:bodyPr>
            <a:noAutofit/>
          </a:bodyPr>
          <a:lstStyle/>
          <a:p>
            <a:pPr marL="460375" indent="-342900">
              <a:lnSpc>
                <a:spcPct val="100000"/>
              </a:lnSpc>
              <a:spcBef>
                <a:spcPts val="600"/>
              </a:spcBef>
              <a:spcAft>
                <a:spcPts val="600"/>
              </a:spcAft>
              <a:buClr>
                <a:srgbClr val="1E8035"/>
              </a:buClr>
              <a:buSzPct val="125000"/>
            </a:pPr>
            <a:r>
              <a:rPr lang="en-GB" sz="2000" dirty="0">
                <a:solidFill>
                  <a:schemeClr val="accent5">
                    <a:lumMod val="50000"/>
                  </a:schemeClr>
                </a:solidFill>
                <a:latin typeface="Segoe UI" panose="020B0502040204020203" pitchFamily="34" charset="0"/>
                <a:cs typeface="Segoe UI" panose="020B0502040204020203" pitchFamily="34" charset="0"/>
              </a:rPr>
              <a:t>The TWG operates through the following </a:t>
            </a:r>
            <a:r>
              <a:rPr lang="en-GB" sz="2000" b="1" dirty="0">
                <a:solidFill>
                  <a:schemeClr val="accent5">
                    <a:lumMod val="50000"/>
                  </a:schemeClr>
                </a:solidFill>
                <a:latin typeface="Segoe UI" panose="020B0502040204020203" pitchFamily="34" charset="0"/>
                <a:cs typeface="Segoe UI" panose="020B0502040204020203" pitchFamily="34" charset="0"/>
              </a:rPr>
              <a:t>three level-structures</a:t>
            </a:r>
            <a:r>
              <a:rPr lang="en-GB" sz="2000" dirty="0">
                <a:solidFill>
                  <a:schemeClr val="accent5">
                    <a:lumMod val="50000"/>
                  </a:schemeClr>
                </a:solidFill>
                <a:latin typeface="Segoe UI" panose="020B0502040204020203" pitchFamily="34" charset="0"/>
                <a:cs typeface="Segoe UI" panose="020B0502040204020203" pitchFamily="34" charset="0"/>
              </a:rPr>
              <a:t>: </a:t>
            </a:r>
          </a:p>
          <a:p>
            <a:pPr marL="460375" indent="-342900">
              <a:lnSpc>
                <a:spcPct val="100000"/>
              </a:lnSpc>
              <a:spcBef>
                <a:spcPts val="600"/>
              </a:spcBef>
              <a:spcAft>
                <a:spcPts val="600"/>
              </a:spcAft>
              <a:buClr>
                <a:srgbClr val="1E8035"/>
              </a:buClr>
              <a:buSzPct val="125000"/>
            </a:pPr>
            <a:r>
              <a:rPr lang="en-GB" sz="2000" b="1" dirty="0">
                <a:solidFill>
                  <a:schemeClr val="accent5">
                    <a:lumMod val="50000"/>
                  </a:schemeClr>
                </a:solidFill>
                <a:latin typeface="Segoe UI" panose="020B0502040204020203" pitchFamily="34" charset="0"/>
                <a:cs typeface="Segoe UI" panose="020B0502040204020203" pitchFamily="34" charset="0"/>
              </a:rPr>
              <a:t>Continental Technical Working Group (TWG)</a:t>
            </a:r>
            <a:r>
              <a:rPr lang="en-GB" sz="2000" dirty="0">
                <a:solidFill>
                  <a:schemeClr val="accent5">
                    <a:lumMod val="50000"/>
                  </a:schemeClr>
                </a:solidFill>
                <a:latin typeface="Segoe UI" panose="020B0502040204020203" pitchFamily="34" charset="0"/>
                <a:cs typeface="Segoe UI" panose="020B0502040204020203" pitchFamily="34" charset="0"/>
              </a:rPr>
              <a:t> mainly to deal with issues related to:</a:t>
            </a:r>
          </a:p>
          <a:p>
            <a:pPr marL="917575" lvl="1" indent="-342900">
              <a:lnSpc>
                <a:spcPct val="100000"/>
              </a:lnSpc>
              <a:spcBef>
                <a:spcPts val="600"/>
              </a:spcBef>
              <a:spcAft>
                <a:spcPts val="600"/>
              </a:spcAft>
              <a:buClr>
                <a:srgbClr val="1E8035"/>
              </a:buClr>
              <a:buSzPct val="125000"/>
            </a:pPr>
            <a:r>
              <a:rPr lang="en-GB" sz="1600" dirty="0">
                <a:solidFill>
                  <a:schemeClr val="accent5">
                    <a:lumMod val="50000"/>
                  </a:schemeClr>
                </a:solidFill>
                <a:latin typeface="Segoe UI" panose="020B0502040204020203" pitchFamily="34" charset="0"/>
                <a:cs typeface="Segoe UI" panose="020B0502040204020203" pitchFamily="34" charset="0"/>
              </a:rPr>
              <a:t>Overall Coordination Technical Guidance</a:t>
            </a:r>
          </a:p>
          <a:p>
            <a:pPr marL="917575" lvl="1" indent="-342900">
              <a:lnSpc>
                <a:spcPct val="100000"/>
              </a:lnSpc>
              <a:spcBef>
                <a:spcPts val="600"/>
              </a:spcBef>
              <a:spcAft>
                <a:spcPts val="600"/>
              </a:spcAft>
              <a:buClr>
                <a:srgbClr val="1E8035"/>
              </a:buClr>
              <a:buSzPct val="125000"/>
            </a:pPr>
            <a:r>
              <a:rPr lang="en-GB" sz="1600" dirty="0">
                <a:solidFill>
                  <a:schemeClr val="accent5">
                    <a:lumMod val="50000"/>
                  </a:schemeClr>
                </a:solidFill>
                <a:latin typeface="Segoe UI" panose="020B0502040204020203" pitchFamily="34" charset="0"/>
                <a:cs typeface="Segoe UI" panose="020B0502040204020203" pitchFamily="34" charset="0"/>
              </a:rPr>
              <a:t>Continental-level Report Consolidation</a:t>
            </a:r>
          </a:p>
          <a:p>
            <a:pPr marL="917575" lvl="1" indent="-342900">
              <a:lnSpc>
                <a:spcPct val="100000"/>
              </a:lnSpc>
              <a:spcBef>
                <a:spcPts val="600"/>
              </a:spcBef>
              <a:spcAft>
                <a:spcPts val="600"/>
              </a:spcAft>
              <a:buClr>
                <a:srgbClr val="1E8035"/>
              </a:buClr>
              <a:buSzPct val="125000"/>
            </a:pPr>
            <a:r>
              <a:rPr lang="en-GB" sz="1600" dirty="0">
                <a:solidFill>
                  <a:schemeClr val="accent5">
                    <a:lumMod val="50000"/>
                  </a:schemeClr>
                </a:solidFill>
                <a:latin typeface="Segoe UI" panose="020B0502040204020203" pitchFamily="34" charset="0"/>
                <a:cs typeface="Segoe UI" panose="020B0502040204020203" pitchFamily="34" charset="0"/>
              </a:rPr>
              <a:t>Quality Assurance Peer Review and Knowledge Exchange</a:t>
            </a:r>
          </a:p>
          <a:p>
            <a:pPr marL="460375" indent="-342900">
              <a:lnSpc>
                <a:spcPct val="100000"/>
              </a:lnSpc>
              <a:spcBef>
                <a:spcPts val="600"/>
              </a:spcBef>
              <a:spcAft>
                <a:spcPts val="600"/>
              </a:spcAft>
              <a:buClr>
                <a:srgbClr val="1E8035"/>
              </a:buClr>
              <a:buSzPct val="125000"/>
            </a:pPr>
            <a:r>
              <a:rPr lang="en-GB" sz="2000" b="1" dirty="0">
                <a:solidFill>
                  <a:schemeClr val="accent5">
                    <a:lumMod val="50000"/>
                  </a:schemeClr>
                </a:solidFill>
                <a:latin typeface="Segoe UI" panose="020B0502040204020203" pitchFamily="34" charset="0"/>
                <a:cs typeface="Segoe UI" panose="020B0502040204020203" pitchFamily="34" charset="0"/>
              </a:rPr>
              <a:t>Regional Implementation Support Team (IST)</a:t>
            </a:r>
            <a:r>
              <a:rPr lang="en-GB" sz="2000" dirty="0">
                <a:solidFill>
                  <a:schemeClr val="accent5">
                    <a:lumMod val="50000"/>
                  </a:schemeClr>
                </a:solidFill>
                <a:latin typeface="Segoe UI" panose="020B0502040204020203" pitchFamily="34" charset="0"/>
                <a:cs typeface="Segoe UI" panose="020B0502040204020203" pitchFamily="34" charset="0"/>
              </a:rPr>
              <a:t> deal with issues related to Facilitation within a region as:</a:t>
            </a:r>
          </a:p>
          <a:p>
            <a:pPr marL="917575" lvl="1" indent="-342900">
              <a:lnSpc>
                <a:spcPct val="100000"/>
              </a:lnSpc>
              <a:spcBef>
                <a:spcPts val="600"/>
              </a:spcBef>
              <a:spcAft>
                <a:spcPts val="600"/>
              </a:spcAft>
              <a:buClr>
                <a:srgbClr val="1E8035"/>
              </a:buClr>
              <a:buSzPct val="125000"/>
            </a:pPr>
            <a:r>
              <a:rPr lang="en-GB" sz="1600" dirty="0">
                <a:solidFill>
                  <a:schemeClr val="accent5">
                    <a:lumMod val="50000"/>
                  </a:schemeClr>
                </a:solidFill>
                <a:latin typeface="Segoe UI" panose="020B0502040204020203" pitchFamily="34" charset="0"/>
                <a:cs typeface="Segoe UI" panose="020B0502040204020203" pitchFamily="34" charset="0"/>
              </a:rPr>
              <a:t>Technical Support REC-level Report Preparation </a:t>
            </a:r>
          </a:p>
          <a:p>
            <a:pPr marL="917575" lvl="1" indent="-342900">
              <a:lnSpc>
                <a:spcPct val="100000"/>
              </a:lnSpc>
              <a:spcBef>
                <a:spcPts val="600"/>
              </a:spcBef>
              <a:spcAft>
                <a:spcPts val="600"/>
              </a:spcAft>
              <a:buClr>
                <a:srgbClr val="1E8035"/>
              </a:buClr>
              <a:buSzPct val="125000"/>
            </a:pPr>
            <a:r>
              <a:rPr lang="en-GB" sz="1600" dirty="0">
                <a:solidFill>
                  <a:schemeClr val="accent5">
                    <a:lumMod val="50000"/>
                  </a:schemeClr>
                </a:solidFill>
                <a:latin typeface="Segoe UI" panose="020B0502040204020203" pitchFamily="34" charset="0"/>
                <a:cs typeface="Segoe UI" panose="020B0502040204020203" pitchFamily="34" charset="0"/>
              </a:rPr>
              <a:t>Regional-level Report Consolidation  </a:t>
            </a:r>
          </a:p>
          <a:p>
            <a:pPr marL="917575" lvl="1" indent="-342900">
              <a:lnSpc>
                <a:spcPct val="100000"/>
              </a:lnSpc>
              <a:spcBef>
                <a:spcPts val="600"/>
              </a:spcBef>
              <a:spcAft>
                <a:spcPts val="600"/>
              </a:spcAft>
              <a:buClr>
                <a:srgbClr val="1E8035"/>
              </a:buClr>
              <a:buSzPct val="125000"/>
            </a:pPr>
            <a:r>
              <a:rPr lang="en-GB" sz="1600" dirty="0">
                <a:solidFill>
                  <a:schemeClr val="accent5">
                    <a:lumMod val="50000"/>
                  </a:schemeClr>
                </a:solidFill>
                <a:latin typeface="Segoe UI" panose="020B0502040204020203" pitchFamily="34" charset="0"/>
                <a:cs typeface="Segoe UI" panose="020B0502040204020203" pitchFamily="34" charset="0"/>
              </a:rPr>
              <a:t>Quality Assurance Peer Review and Knowledge Exchange</a:t>
            </a:r>
          </a:p>
          <a:p>
            <a:pPr marL="460375" indent="-342900">
              <a:lnSpc>
                <a:spcPct val="100000"/>
              </a:lnSpc>
              <a:spcBef>
                <a:spcPts val="600"/>
              </a:spcBef>
              <a:spcAft>
                <a:spcPts val="600"/>
              </a:spcAft>
              <a:buClr>
                <a:srgbClr val="1E8035"/>
              </a:buClr>
              <a:buSzPct val="125000"/>
            </a:pPr>
            <a:endParaRPr lang="en-GB" sz="2000" dirty="0">
              <a:solidFill>
                <a:schemeClr val="accent5">
                  <a:lumMod val="50000"/>
                </a:schemeClr>
              </a:solidFill>
              <a:latin typeface="Segoe UI" panose="020B0502040204020203" pitchFamily="34" charset="0"/>
              <a:cs typeface="Segoe UI" panose="020B0502040204020203" pitchFamily="34" charset="0"/>
            </a:endParaRPr>
          </a:p>
          <a:p>
            <a:pPr marL="460375" indent="-342900">
              <a:lnSpc>
                <a:spcPct val="100000"/>
              </a:lnSpc>
              <a:spcBef>
                <a:spcPts val="600"/>
              </a:spcBef>
              <a:spcAft>
                <a:spcPts val="600"/>
              </a:spcAft>
              <a:buClr>
                <a:srgbClr val="1E8035"/>
              </a:buClr>
              <a:buSzPct val="125000"/>
            </a:pPr>
            <a:endParaRPr lang="en-GB" sz="2000" dirty="0">
              <a:solidFill>
                <a:schemeClr val="accent5">
                  <a:lumMod val="50000"/>
                </a:schemeClr>
              </a:solidFill>
              <a:latin typeface="Segoe UI" panose="020B0502040204020203" pitchFamily="34" charset="0"/>
              <a:cs typeface="Segoe UI" panose="020B0502040204020203" pitchFamily="34" charset="0"/>
            </a:endParaRPr>
          </a:p>
          <a:p>
            <a:pPr marL="460375" indent="-342900">
              <a:lnSpc>
                <a:spcPct val="100000"/>
              </a:lnSpc>
              <a:spcBef>
                <a:spcPts val="600"/>
              </a:spcBef>
              <a:spcAft>
                <a:spcPts val="600"/>
              </a:spcAft>
              <a:buClr>
                <a:srgbClr val="1E8035"/>
              </a:buClr>
              <a:buSzPct val="125000"/>
            </a:pPr>
            <a:endParaRPr lang="en-GB" sz="2000" dirty="0">
              <a:solidFill>
                <a:schemeClr val="accent5">
                  <a:lumMod val="50000"/>
                </a:schemeClr>
              </a:solidFill>
              <a:latin typeface="Segoe UI" panose="020B0502040204020203" pitchFamily="34" charset="0"/>
              <a:cs typeface="Segoe UI" panose="020B0502040204020203" pitchFamily="34" charset="0"/>
            </a:endParaRPr>
          </a:p>
        </p:txBody>
      </p:sp>
      <p:pic>
        <p:nvPicPr>
          <p:cNvPr id="4" name="Picture 3">
            <a:extLst>
              <a:ext uri="{FF2B5EF4-FFF2-40B4-BE49-F238E27FC236}">
                <a16:creationId xmlns:a16="http://schemas.microsoft.com/office/drawing/2014/main" id="{A8B094DE-286B-264F-9212-7B145CA69279}"/>
              </a:ext>
            </a:extLst>
          </p:cNvPr>
          <p:cNvPicPr>
            <a:picLocks noChangeAspect="1"/>
          </p:cNvPicPr>
          <p:nvPr/>
        </p:nvPicPr>
        <p:blipFill>
          <a:blip r:embed="rId2"/>
          <a:stretch>
            <a:fillRect/>
          </a:stretch>
        </p:blipFill>
        <p:spPr>
          <a:xfrm>
            <a:off x="10571812" y="6100619"/>
            <a:ext cx="1620188" cy="781769"/>
          </a:xfrm>
          <a:prstGeom prst="rect">
            <a:avLst/>
          </a:prstGeom>
        </p:spPr>
      </p:pic>
      <p:cxnSp>
        <p:nvCxnSpPr>
          <p:cNvPr id="6" name="Straight Connector 5"/>
          <p:cNvCxnSpPr/>
          <p:nvPr/>
        </p:nvCxnSpPr>
        <p:spPr>
          <a:xfrm>
            <a:off x="0" y="1175480"/>
            <a:ext cx="12192000" cy="0"/>
          </a:xfrm>
          <a:prstGeom prst="line">
            <a:avLst/>
          </a:prstGeom>
          <a:ln w="38100">
            <a:solidFill>
              <a:srgbClr val="29AD48"/>
            </a:solidFill>
          </a:ln>
          <a:effectLst>
            <a:reflection blurRad="6350" stA="50000" endA="300" endPos="90000" dir="5400000" sy="-100000" algn="bl" rotWithShape="0"/>
          </a:effectLst>
        </p:spPr>
        <p:style>
          <a:lnRef idx="3">
            <a:schemeClr val="accent6"/>
          </a:lnRef>
          <a:fillRef idx="0">
            <a:schemeClr val="accent6"/>
          </a:fillRef>
          <a:effectRef idx="2">
            <a:schemeClr val="accent6"/>
          </a:effectRef>
          <a:fontRef idx="minor">
            <a:schemeClr val="tx1"/>
          </a:fontRef>
        </p:style>
      </p:cxnSp>
      <p:sp>
        <p:nvSpPr>
          <p:cNvPr id="7" name="Rectangle 6"/>
          <p:cNvSpPr/>
          <p:nvPr/>
        </p:nvSpPr>
        <p:spPr>
          <a:xfrm>
            <a:off x="2131495" y="383621"/>
            <a:ext cx="9325399" cy="584775"/>
          </a:xfrm>
          <a:prstGeom prst="rect">
            <a:avLst/>
          </a:prstGeom>
        </p:spPr>
        <p:txBody>
          <a:bodyPr wrap="square">
            <a:spAutoFit/>
          </a:bodyPr>
          <a:lstStyle/>
          <a:p>
            <a:r>
              <a:rPr lang="fr-FR" sz="3200" b="1" dirty="0" err="1">
                <a:solidFill>
                  <a:srgbClr val="1E8035"/>
                </a:solidFill>
                <a:latin typeface="Segoe UI" panose="020B0502040204020203" pitchFamily="34" charset="0"/>
                <a:cs typeface="Segoe UI" panose="020B0502040204020203" pitchFamily="34" charset="0"/>
              </a:rPr>
              <a:t>Technical</a:t>
            </a:r>
            <a:r>
              <a:rPr lang="fr-FR" sz="3200" b="1" dirty="0">
                <a:solidFill>
                  <a:srgbClr val="1E8035"/>
                </a:solidFill>
                <a:latin typeface="Segoe UI" panose="020B0502040204020203" pitchFamily="34" charset="0"/>
                <a:cs typeface="Segoe UI" panose="020B0502040204020203" pitchFamily="34" charset="0"/>
              </a:rPr>
              <a:t> </a:t>
            </a:r>
            <a:r>
              <a:rPr lang="fr-FR" sz="3200" b="1" dirty="0" err="1">
                <a:solidFill>
                  <a:srgbClr val="1E8035"/>
                </a:solidFill>
                <a:latin typeface="Segoe UI" panose="020B0502040204020203" pitchFamily="34" charset="0"/>
                <a:cs typeface="Segoe UI" panose="020B0502040204020203" pitchFamily="34" charset="0"/>
              </a:rPr>
              <a:t>Working</a:t>
            </a:r>
            <a:r>
              <a:rPr lang="fr-FR" sz="3200" b="1" dirty="0">
                <a:solidFill>
                  <a:srgbClr val="1E8035"/>
                </a:solidFill>
                <a:latin typeface="Segoe UI" panose="020B0502040204020203" pitchFamily="34" charset="0"/>
                <a:cs typeface="Segoe UI" panose="020B0502040204020203" pitchFamily="34" charset="0"/>
              </a:rPr>
              <a:t> Group</a:t>
            </a:r>
            <a:endParaRPr lang="en-US" sz="3200" b="1" dirty="0">
              <a:solidFill>
                <a:srgbClr val="1E8035"/>
              </a:solidFill>
              <a:latin typeface="Segoe UI" panose="020B0502040204020203" pitchFamily="34" charset="0"/>
              <a:cs typeface="Segoe UI" panose="020B0502040204020203" pitchFamily="34" charset="0"/>
            </a:endParaRPr>
          </a:p>
        </p:txBody>
      </p:sp>
      <p:pic>
        <p:nvPicPr>
          <p:cNvPr id="8" name="Picture 7">
            <a:extLst>
              <a:ext uri="{FF2B5EF4-FFF2-40B4-BE49-F238E27FC236}">
                <a16:creationId xmlns:a16="http://schemas.microsoft.com/office/drawing/2014/main" id="{A087E0A6-E78E-514E-8106-25687A19693B}"/>
              </a:ext>
            </a:extLst>
          </p:cNvPr>
          <p:cNvPicPr>
            <a:picLocks noChangeAspect="1"/>
          </p:cNvPicPr>
          <p:nvPr/>
        </p:nvPicPr>
        <p:blipFill>
          <a:blip r:embed="rId3"/>
          <a:stretch>
            <a:fillRect/>
          </a:stretch>
        </p:blipFill>
        <p:spPr>
          <a:xfrm>
            <a:off x="344130" y="2562403"/>
            <a:ext cx="1475054" cy="1398793"/>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5706" y="235824"/>
            <a:ext cx="793325" cy="711348"/>
          </a:xfrm>
          <a:prstGeom prst="rect">
            <a:avLst/>
          </a:prstGeom>
        </p:spPr>
      </p:pic>
    </p:spTree>
    <p:extLst>
      <p:ext uri="{BB962C8B-B14F-4D97-AF65-F5344CB8AC3E}">
        <p14:creationId xmlns:p14="http://schemas.microsoft.com/office/powerpoint/2010/main" val="23332214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0" y="6100619"/>
            <a:ext cx="12192000" cy="757381"/>
          </a:xfrm>
          <a:prstGeom prst="rect">
            <a:avLst/>
          </a:prstGeom>
          <a:pattFill prst="dkUpDiag">
            <a:fgClr>
              <a:srgbClr val="391123"/>
            </a:fgClr>
            <a:bgClr>
              <a:srgbClr val="663148"/>
            </a:bgClr>
          </a:patt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6075"/>
            <a:r>
              <a:rPr lang="en-US" sz="3000" b="1">
                <a:solidFill>
                  <a:schemeClr val="bg1"/>
                </a:solidFill>
                <a:latin typeface="Helvetica" panose="020B0604020202020204" pitchFamily="34" charset="0"/>
                <a:cs typeface="Segoe UI" panose="020B0502040204020203" pitchFamily="34" charset="0"/>
              </a:rPr>
              <a:t> </a:t>
            </a:r>
            <a:endParaRPr lang="en-US" sz="3000" b="1" dirty="0">
              <a:solidFill>
                <a:schemeClr val="bg1"/>
              </a:solidFill>
              <a:latin typeface="Helvetica" panose="020B0604020202020204" pitchFamily="34" charset="0"/>
              <a:cs typeface="Segoe UI" panose="020B0502040204020203" pitchFamily="34" charset="0"/>
            </a:endParaRPr>
          </a:p>
        </p:txBody>
      </p:sp>
      <p:sp>
        <p:nvSpPr>
          <p:cNvPr id="3" name="Content Placeholder 2"/>
          <p:cNvSpPr>
            <a:spLocks noGrp="1"/>
          </p:cNvSpPr>
          <p:nvPr>
            <p:ph idx="1"/>
          </p:nvPr>
        </p:nvSpPr>
        <p:spPr>
          <a:xfrm>
            <a:off x="2131494" y="1184103"/>
            <a:ext cx="9531587" cy="4777425"/>
          </a:xfrm>
        </p:spPr>
        <p:txBody>
          <a:bodyPr>
            <a:noAutofit/>
          </a:bodyPr>
          <a:lstStyle/>
          <a:p>
            <a:pPr marL="460375" indent="-342900">
              <a:lnSpc>
                <a:spcPct val="100000"/>
              </a:lnSpc>
              <a:spcBef>
                <a:spcPts val="600"/>
              </a:spcBef>
              <a:spcAft>
                <a:spcPts val="600"/>
              </a:spcAft>
              <a:buClr>
                <a:srgbClr val="1E8035"/>
              </a:buClr>
              <a:buSzPct val="125000"/>
            </a:pPr>
            <a:r>
              <a:rPr lang="en-GB" sz="2000" b="1" dirty="0">
                <a:solidFill>
                  <a:schemeClr val="accent5">
                    <a:lumMod val="50000"/>
                  </a:schemeClr>
                </a:solidFill>
                <a:latin typeface="Segoe UI" panose="020B0502040204020203" pitchFamily="34" charset="0"/>
                <a:cs typeface="Segoe UI" panose="020B0502040204020203" pitchFamily="34" charset="0"/>
              </a:rPr>
              <a:t>National Focal Point Unit (FPU)</a:t>
            </a:r>
            <a:r>
              <a:rPr lang="en-GB" sz="2000" dirty="0">
                <a:solidFill>
                  <a:schemeClr val="accent5">
                    <a:lumMod val="50000"/>
                  </a:schemeClr>
                </a:solidFill>
                <a:latin typeface="Segoe UI" panose="020B0502040204020203" pitchFamily="34" charset="0"/>
                <a:cs typeface="Segoe UI" panose="020B0502040204020203" pitchFamily="34" charset="0"/>
              </a:rPr>
              <a:t> deal with issues related to implementation in the country as:</a:t>
            </a:r>
          </a:p>
          <a:p>
            <a:pPr marL="917575" lvl="1" indent="-342900">
              <a:lnSpc>
                <a:spcPct val="100000"/>
              </a:lnSpc>
              <a:spcBef>
                <a:spcPts val="600"/>
              </a:spcBef>
              <a:spcAft>
                <a:spcPts val="600"/>
              </a:spcAft>
              <a:buClr>
                <a:srgbClr val="1E8035"/>
              </a:buClr>
              <a:buSzPct val="125000"/>
            </a:pPr>
            <a:r>
              <a:rPr lang="en-GB" sz="1600" dirty="0">
                <a:solidFill>
                  <a:schemeClr val="accent5">
                    <a:lumMod val="50000"/>
                  </a:schemeClr>
                </a:solidFill>
                <a:latin typeface="Segoe UI" panose="020B0502040204020203" pitchFamily="34" charset="0"/>
                <a:cs typeface="Segoe UI" panose="020B0502040204020203" pitchFamily="34" charset="0"/>
              </a:rPr>
              <a:t>Multi-sectors Platform Facilitation </a:t>
            </a:r>
          </a:p>
          <a:p>
            <a:pPr marL="917575" lvl="1" indent="-342900">
              <a:lnSpc>
                <a:spcPct val="100000"/>
              </a:lnSpc>
              <a:spcBef>
                <a:spcPts val="600"/>
              </a:spcBef>
              <a:spcAft>
                <a:spcPts val="600"/>
              </a:spcAft>
              <a:buClr>
                <a:srgbClr val="1E8035"/>
              </a:buClr>
              <a:buSzPct val="125000"/>
            </a:pPr>
            <a:r>
              <a:rPr lang="en-GB" sz="1600" dirty="0">
                <a:solidFill>
                  <a:schemeClr val="accent5">
                    <a:lumMod val="50000"/>
                  </a:schemeClr>
                </a:solidFill>
                <a:latin typeface="Segoe UI" panose="020B0502040204020203" pitchFamily="34" charset="0"/>
                <a:cs typeface="Segoe UI" panose="020B0502040204020203" pitchFamily="34" charset="0"/>
              </a:rPr>
              <a:t>Data Gathering, Analysis and Validation </a:t>
            </a:r>
          </a:p>
          <a:p>
            <a:pPr marL="917575" lvl="1" indent="-342900">
              <a:lnSpc>
                <a:spcPct val="100000"/>
              </a:lnSpc>
              <a:spcBef>
                <a:spcPts val="600"/>
              </a:spcBef>
              <a:spcAft>
                <a:spcPts val="600"/>
              </a:spcAft>
              <a:buClr>
                <a:srgbClr val="1E8035"/>
              </a:buClr>
              <a:buSzPct val="125000"/>
            </a:pPr>
            <a:r>
              <a:rPr lang="en-GB" sz="1600" dirty="0">
                <a:solidFill>
                  <a:schemeClr val="accent5">
                    <a:lumMod val="50000"/>
                  </a:schemeClr>
                </a:solidFill>
                <a:latin typeface="Segoe UI" panose="020B0502040204020203" pitchFamily="34" charset="0"/>
                <a:cs typeface="Segoe UI" panose="020B0502040204020203" pitchFamily="34" charset="0"/>
              </a:rPr>
              <a:t>Country-level Report Preparation </a:t>
            </a:r>
          </a:p>
          <a:p>
            <a:pPr marL="917575" lvl="1" indent="-342900">
              <a:lnSpc>
                <a:spcPct val="100000"/>
              </a:lnSpc>
              <a:spcBef>
                <a:spcPts val="600"/>
              </a:spcBef>
              <a:spcAft>
                <a:spcPts val="600"/>
              </a:spcAft>
              <a:buClr>
                <a:srgbClr val="1E8035"/>
              </a:buClr>
              <a:buSzPct val="125000"/>
            </a:pPr>
            <a:endParaRPr lang="en-GB" sz="1600" dirty="0">
              <a:solidFill>
                <a:schemeClr val="accent5">
                  <a:lumMod val="50000"/>
                </a:schemeClr>
              </a:solidFill>
              <a:latin typeface="Segoe UI" panose="020B0502040204020203" pitchFamily="34" charset="0"/>
              <a:cs typeface="Segoe UI" panose="020B0502040204020203" pitchFamily="34" charset="0"/>
            </a:endParaRPr>
          </a:p>
          <a:p>
            <a:pPr marL="460375" indent="-342900">
              <a:lnSpc>
                <a:spcPct val="100000"/>
              </a:lnSpc>
              <a:spcBef>
                <a:spcPts val="600"/>
              </a:spcBef>
              <a:spcAft>
                <a:spcPts val="600"/>
              </a:spcAft>
              <a:buClr>
                <a:srgbClr val="1E8035"/>
              </a:buClr>
              <a:buSzPct val="125000"/>
            </a:pPr>
            <a:endParaRPr lang="en-GB" sz="2000" dirty="0">
              <a:solidFill>
                <a:schemeClr val="accent5">
                  <a:lumMod val="50000"/>
                </a:schemeClr>
              </a:solidFill>
              <a:latin typeface="Segoe UI" panose="020B0502040204020203" pitchFamily="34" charset="0"/>
              <a:cs typeface="Segoe UI" panose="020B0502040204020203" pitchFamily="34" charset="0"/>
            </a:endParaRPr>
          </a:p>
          <a:p>
            <a:pPr marL="460375" indent="-342900">
              <a:lnSpc>
                <a:spcPct val="100000"/>
              </a:lnSpc>
              <a:spcBef>
                <a:spcPts val="600"/>
              </a:spcBef>
              <a:spcAft>
                <a:spcPts val="600"/>
              </a:spcAft>
              <a:buClr>
                <a:srgbClr val="1E8035"/>
              </a:buClr>
              <a:buSzPct val="125000"/>
            </a:pPr>
            <a:endParaRPr lang="en-GB" sz="2000" dirty="0">
              <a:solidFill>
                <a:schemeClr val="accent5">
                  <a:lumMod val="50000"/>
                </a:schemeClr>
              </a:solidFill>
              <a:latin typeface="Segoe UI" panose="020B0502040204020203" pitchFamily="34" charset="0"/>
              <a:cs typeface="Segoe UI" panose="020B0502040204020203" pitchFamily="34" charset="0"/>
            </a:endParaRPr>
          </a:p>
        </p:txBody>
      </p:sp>
      <p:pic>
        <p:nvPicPr>
          <p:cNvPr id="4" name="Picture 3">
            <a:extLst>
              <a:ext uri="{FF2B5EF4-FFF2-40B4-BE49-F238E27FC236}">
                <a16:creationId xmlns:a16="http://schemas.microsoft.com/office/drawing/2014/main" id="{A8B094DE-286B-264F-9212-7B145CA69279}"/>
              </a:ext>
            </a:extLst>
          </p:cNvPr>
          <p:cNvPicPr>
            <a:picLocks noChangeAspect="1"/>
          </p:cNvPicPr>
          <p:nvPr/>
        </p:nvPicPr>
        <p:blipFill>
          <a:blip r:embed="rId2"/>
          <a:stretch>
            <a:fillRect/>
          </a:stretch>
        </p:blipFill>
        <p:spPr>
          <a:xfrm>
            <a:off x="10571812" y="6100619"/>
            <a:ext cx="1620188" cy="781769"/>
          </a:xfrm>
          <a:prstGeom prst="rect">
            <a:avLst/>
          </a:prstGeom>
        </p:spPr>
      </p:pic>
      <p:cxnSp>
        <p:nvCxnSpPr>
          <p:cNvPr id="6" name="Straight Connector 5"/>
          <p:cNvCxnSpPr/>
          <p:nvPr/>
        </p:nvCxnSpPr>
        <p:spPr>
          <a:xfrm>
            <a:off x="0" y="1175480"/>
            <a:ext cx="12192000" cy="0"/>
          </a:xfrm>
          <a:prstGeom prst="line">
            <a:avLst/>
          </a:prstGeom>
          <a:ln w="38100">
            <a:solidFill>
              <a:srgbClr val="29AD48"/>
            </a:solidFill>
          </a:ln>
          <a:effectLst>
            <a:reflection blurRad="6350" stA="50000" endA="300" endPos="90000" dir="5400000" sy="-100000" algn="bl" rotWithShape="0"/>
          </a:effectLst>
        </p:spPr>
        <p:style>
          <a:lnRef idx="3">
            <a:schemeClr val="accent6"/>
          </a:lnRef>
          <a:fillRef idx="0">
            <a:schemeClr val="accent6"/>
          </a:fillRef>
          <a:effectRef idx="2">
            <a:schemeClr val="accent6"/>
          </a:effectRef>
          <a:fontRef idx="minor">
            <a:schemeClr val="tx1"/>
          </a:fontRef>
        </p:style>
      </p:cxnSp>
      <p:sp>
        <p:nvSpPr>
          <p:cNvPr id="7" name="Rectangle 6"/>
          <p:cNvSpPr/>
          <p:nvPr/>
        </p:nvSpPr>
        <p:spPr>
          <a:xfrm>
            <a:off x="2131495" y="383621"/>
            <a:ext cx="9325399" cy="584775"/>
          </a:xfrm>
          <a:prstGeom prst="rect">
            <a:avLst/>
          </a:prstGeom>
        </p:spPr>
        <p:txBody>
          <a:bodyPr wrap="square">
            <a:spAutoFit/>
          </a:bodyPr>
          <a:lstStyle/>
          <a:p>
            <a:r>
              <a:rPr lang="fr-FR" sz="3200" b="1" dirty="0" err="1">
                <a:solidFill>
                  <a:srgbClr val="1E8035"/>
                </a:solidFill>
                <a:latin typeface="Segoe UI" panose="020B0502040204020203" pitchFamily="34" charset="0"/>
                <a:cs typeface="Segoe UI" panose="020B0502040204020203" pitchFamily="34" charset="0"/>
              </a:rPr>
              <a:t>Technical</a:t>
            </a:r>
            <a:r>
              <a:rPr lang="fr-FR" sz="3200" b="1" dirty="0">
                <a:solidFill>
                  <a:srgbClr val="1E8035"/>
                </a:solidFill>
                <a:latin typeface="Segoe UI" panose="020B0502040204020203" pitchFamily="34" charset="0"/>
                <a:cs typeface="Segoe UI" panose="020B0502040204020203" pitchFamily="34" charset="0"/>
              </a:rPr>
              <a:t> </a:t>
            </a:r>
            <a:r>
              <a:rPr lang="fr-FR" sz="3200" b="1" dirty="0" err="1">
                <a:solidFill>
                  <a:srgbClr val="1E8035"/>
                </a:solidFill>
                <a:latin typeface="Segoe UI" panose="020B0502040204020203" pitchFamily="34" charset="0"/>
                <a:cs typeface="Segoe UI" panose="020B0502040204020203" pitchFamily="34" charset="0"/>
              </a:rPr>
              <a:t>Working</a:t>
            </a:r>
            <a:r>
              <a:rPr lang="fr-FR" sz="3200" b="1" dirty="0">
                <a:solidFill>
                  <a:srgbClr val="1E8035"/>
                </a:solidFill>
                <a:latin typeface="Segoe UI" panose="020B0502040204020203" pitchFamily="34" charset="0"/>
                <a:cs typeface="Segoe UI" panose="020B0502040204020203" pitchFamily="34" charset="0"/>
              </a:rPr>
              <a:t> Group</a:t>
            </a:r>
            <a:endParaRPr lang="en-US" sz="3200" b="1" dirty="0">
              <a:solidFill>
                <a:srgbClr val="1E8035"/>
              </a:solidFill>
              <a:latin typeface="Segoe UI" panose="020B0502040204020203" pitchFamily="34" charset="0"/>
              <a:cs typeface="Segoe UI" panose="020B0502040204020203" pitchFamily="34" charset="0"/>
            </a:endParaRPr>
          </a:p>
        </p:txBody>
      </p:sp>
      <p:pic>
        <p:nvPicPr>
          <p:cNvPr id="8" name="Picture 7">
            <a:extLst>
              <a:ext uri="{FF2B5EF4-FFF2-40B4-BE49-F238E27FC236}">
                <a16:creationId xmlns:a16="http://schemas.microsoft.com/office/drawing/2014/main" id="{A087E0A6-E78E-514E-8106-25687A19693B}"/>
              </a:ext>
            </a:extLst>
          </p:cNvPr>
          <p:cNvPicPr>
            <a:picLocks noChangeAspect="1"/>
          </p:cNvPicPr>
          <p:nvPr/>
        </p:nvPicPr>
        <p:blipFill>
          <a:blip r:embed="rId3"/>
          <a:stretch>
            <a:fillRect/>
          </a:stretch>
        </p:blipFill>
        <p:spPr>
          <a:xfrm>
            <a:off x="344130" y="2562403"/>
            <a:ext cx="1475054" cy="1398793"/>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5706" y="235824"/>
            <a:ext cx="793325" cy="711348"/>
          </a:xfrm>
          <a:prstGeom prst="rect">
            <a:avLst/>
          </a:prstGeom>
        </p:spPr>
      </p:pic>
    </p:spTree>
    <p:extLst>
      <p:ext uri="{BB962C8B-B14F-4D97-AF65-F5344CB8AC3E}">
        <p14:creationId xmlns:p14="http://schemas.microsoft.com/office/powerpoint/2010/main" val="3597234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0" y="6100619"/>
            <a:ext cx="12192000" cy="757381"/>
          </a:xfrm>
          <a:prstGeom prst="rect">
            <a:avLst/>
          </a:prstGeom>
          <a:pattFill prst="dkUpDiag">
            <a:fgClr>
              <a:srgbClr val="391123"/>
            </a:fgClr>
            <a:bgClr>
              <a:srgbClr val="663148"/>
            </a:bgClr>
          </a:patt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6075"/>
            <a:r>
              <a:rPr lang="en-US" sz="3000" b="1">
                <a:solidFill>
                  <a:schemeClr val="bg1"/>
                </a:solidFill>
                <a:latin typeface="Helvetica" panose="020B0604020202020204" pitchFamily="34" charset="0"/>
                <a:cs typeface="Segoe UI" panose="020B0502040204020203" pitchFamily="34" charset="0"/>
              </a:rPr>
              <a:t> </a:t>
            </a:r>
            <a:endParaRPr lang="en-US" sz="3000" b="1" dirty="0">
              <a:solidFill>
                <a:schemeClr val="bg1"/>
              </a:solidFill>
              <a:latin typeface="Helvetica" panose="020B0604020202020204" pitchFamily="34" charset="0"/>
              <a:cs typeface="Segoe UI" panose="020B0502040204020203" pitchFamily="34" charset="0"/>
            </a:endParaRPr>
          </a:p>
        </p:txBody>
      </p:sp>
      <p:pic>
        <p:nvPicPr>
          <p:cNvPr id="4" name="Picture 3">
            <a:extLst>
              <a:ext uri="{FF2B5EF4-FFF2-40B4-BE49-F238E27FC236}">
                <a16:creationId xmlns:a16="http://schemas.microsoft.com/office/drawing/2014/main" id="{A8B094DE-286B-264F-9212-7B145CA69279}"/>
              </a:ext>
            </a:extLst>
          </p:cNvPr>
          <p:cNvPicPr>
            <a:picLocks noChangeAspect="1"/>
          </p:cNvPicPr>
          <p:nvPr/>
        </p:nvPicPr>
        <p:blipFill>
          <a:blip r:embed="rId2"/>
          <a:stretch>
            <a:fillRect/>
          </a:stretch>
        </p:blipFill>
        <p:spPr>
          <a:xfrm>
            <a:off x="10571812" y="6100619"/>
            <a:ext cx="1620188" cy="781769"/>
          </a:xfrm>
          <a:prstGeom prst="rect">
            <a:avLst/>
          </a:prstGeom>
        </p:spPr>
      </p:pic>
      <p:cxnSp>
        <p:nvCxnSpPr>
          <p:cNvPr id="6" name="Straight Connector 5"/>
          <p:cNvCxnSpPr/>
          <p:nvPr/>
        </p:nvCxnSpPr>
        <p:spPr>
          <a:xfrm>
            <a:off x="0" y="1175480"/>
            <a:ext cx="12192000" cy="0"/>
          </a:xfrm>
          <a:prstGeom prst="line">
            <a:avLst/>
          </a:prstGeom>
          <a:ln w="38100">
            <a:solidFill>
              <a:srgbClr val="29AD48"/>
            </a:solidFill>
          </a:ln>
          <a:effectLst>
            <a:reflection blurRad="6350" stA="50000" endA="300" endPos="90000" dir="5400000" sy="-100000" algn="bl" rotWithShape="0"/>
          </a:effectLst>
        </p:spPr>
        <p:style>
          <a:lnRef idx="3">
            <a:schemeClr val="accent6"/>
          </a:lnRef>
          <a:fillRef idx="0">
            <a:schemeClr val="accent6"/>
          </a:fillRef>
          <a:effectRef idx="2">
            <a:schemeClr val="accent6"/>
          </a:effectRef>
          <a:fontRef idx="minor">
            <a:schemeClr val="tx1"/>
          </a:fontRef>
        </p:style>
      </p:cxnSp>
      <p:sp>
        <p:nvSpPr>
          <p:cNvPr id="7" name="Rectangle 6"/>
          <p:cNvSpPr/>
          <p:nvPr/>
        </p:nvSpPr>
        <p:spPr>
          <a:xfrm>
            <a:off x="2131495" y="383621"/>
            <a:ext cx="9325399" cy="461665"/>
          </a:xfrm>
          <a:prstGeom prst="rect">
            <a:avLst/>
          </a:prstGeom>
        </p:spPr>
        <p:txBody>
          <a:bodyPr wrap="square">
            <a:spAutoFit/>
          </a:bodyPr>
          <a:lstStyle/>
          <a:p>
            <a:r>
              <a:rPr lang="en-US" sz="2400" b="1" dirty="0">
                <a:solidFill>
                  <a:srgbClr val="1E8035"/>
                </a:solidFill>
                <a:latin typeface="Segoe UI" panose="020B0502040204020203" pitchFamily="34" charset="0"/>
                <a:cs typeface="Segoe UI" panose="020B0502040204020203" pitchFamily="34" charset="0"/>
              </a:rPr>
              <a:t>Domestication of Agenda 2063</a:t>
            </a:r>
          </a:p>
        </p:txBody>
      </p:sp>
      <p:pic>
        <p:nvPicPr>
          <p:cNvPr id="8" name="Picture 7">
            <a:extLst>
              <a:ext uri="{FF2B5EF4-FFF2-40B4-BE49-F238E27FC236}">
                <a16:creationId xmlns:a16="http://schemas.microsoft.com/office/drawing/2014/main" id="{A087E0A6-E78E-514E-8106-25687A19693B}"/>
              </a:ext>
            </a:extLst>
          </p:cNvPr>
          <p:cNvPicPr>
            <a:picLocks noChangeAspect="1"/>
          </p:cNvPicPr>
          <p:nvPr/>
        </p:nvPicPr>
        <p:blipFill>
          <a:blip r:embed="rId3"/>
          <a:stretch>
            <a:fillRect/>
          </a:stretch>
        </p:blipFill>
        <p:spPr>
          <a:xfrm>
            <a:off x="344130" y="2562403"/>
            <a:ext cx="1475054" cy="1398793"/>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5706" y="235824"/>
            <a:ext cx="793325" cy="711348"/>
          </a:xfrm>
          <a:prstGeom prst="rect">
            <a:avLst/>
          </a:prstGeom>
        </p:spPr>
      </p:pic>
      <p:sp>
        <p:nvSpPr>
          <p:cNvPr id="2" name="Rectangle 1"/>
          <p:cNvSpPr/>
          <p:nvPr/>
        </p:nvSpPr>
        <p:spPr>
          <a:xfrm>
            <a:off x="2131495" y="1175479"/>
            <a:ext cx="10060505" cy="400110"/>
          </a:xfrm>
          <a:prstGeom prst="rect">
            <a:avLst/>
          </a:prstGeom>
        </p:spPr>
        <p:txBody>
          <a:bodyPr wrap="square">
            <a:spAutoFit/>
          </a:bodyPr>
          <a:lstStyle/>
          <a:p>
            <a:r>
              <a:rPr lang="en-GB" sz="2000" dirty="0">
                <a:solidFill>
                  <a:schemeClr val="accent5">
                    <a:lumMod val="50000"/>
                  </a:schemeClr>
                </a:solidFill>
                <a:latin typeface="Segoe UI" panose="020B0502040204020203" pitchFamily="34" charset="0"/>
                <a:cs typeface="Segoe UI" panose="020B0502040204020203" pitchFamily="34" charset="0"/>
              </a:rPr>
              <a:t>The Objectives Of Domestication Missions:</a:t>
            </a:r>
          </a:p>
        </p:txBody>
      </p:sp>
      <p:pic>
        <p:nvPicPr>
          <p:cNvPr id="3" name="Picture 2">
            <a:extLst>
              <a:ext uri="{FF2B5EF4-FFF2-40B4-BE49-F238E27FC236}">
                <a16:creationId xmlns:a16="http://schemas.microsoft.com/office/drawing/2014/main" id="{5C5FC864-5842-46FC-A3C6-0CA63949F676}"/>
              </a:ext>
            </a:extLst>
          </p:cNvPr>
          <p:cNvPicPr>
            <a:picLocks noChangeAspect="1"/>
          </p:cNvPicPr>
          <p:nvPr/>
        </p:nvPicPr>
        <p:blipFill>
          <a:blip r:embed="rId5"/>
          <a:stretch>
            <a:fillRect/>
          </a:stretch>
        </p:blipFill>
        <p:spPr>
          <a:xfrm>
            <a:off x="401842" y="1700634"/>
            <a:ext cx="11388315" cy="3456732"/>
          </a:xfrm>
          <a:prstGeom prst="rect">
            <a:avLst/>
          </a:prstGeom>
        </p:spPr>
      </p:pic>
    </p:spTree>
    <p:extLst>
      <p:ext uri="{BB962C8B-B14F-4D97-AF65-F5344CB8AC3E}">
        <p14:creationId xmlns:p14="http://schemas.microsoft.com/office/powerpoint/2010/main" val="34038031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0" y="6100619"/>
            <a:ext cx="12192000" cy="757381"/>
          </a:xfrm>
          <a:prstGeom prst="rect">
            <a:avLst/>
          </a:prstGeom>
          <a:pattFill prst="dkUpDiag">
            <a:fgClr>
              <a:srgbClr val="391123"/>
            </a:fgClr>
            <a:bgClr>
              <a:srgbClr val="663148"/>
            </a:bgClr>
          </a:patt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6075"/>
            <a:r>
              <a:rPr lang="en-US" sz="3000" b="1">
                <a:solidFill>
                  <a:schemeClr val="bg1"/>
                </a:solidFill>
                <a:latin typeface="Helvetica" panose="020B0604020202020204" pitchFamily="34" charset="0"/>
                <a:cs typeface="Segoe UI" panose="020B0502040204020203" pitchFamily="34" charset="0"/>
              </a:rPr>
              <a:t> </a:t>
            </a:r>
            <a:endParaRPr lang="en-US" sz="3000" b="1" dirty="0">
              <a:solidFill>
                <a:schemeClr val="bg1"/>
              </a:solidFill>
              <a:latin typeface="Helvetica" panose="020B0604020202020204" pitchFamily="34" charset="0"/>
              <a:cs typeface="Segoe UI" panose="020B0502040204020203" pitchFamily="34" charset="0"/>
            </a:endParaRPr>
          </a:p>
        </p:txBody>
      </p:sp>
      <p:pic>
        <p:nvPicPr>
          <p:cNvPr id="4" name="Picture 3">
            <a:extLst>
              <a:ext uri="{FF2B5EF4-FFF2-40B4-BE49-F238E27FC236}">
                <a16:creationId xmlns:a16="http://schemas.microsoft.com/office/drawing/2014/main" id="{A8B094DE-286B-264F-9212-7B145CA69279}"/>
              </a:ext>
            </a:extLst>
          </p:cNvPr>
          <p:cNvPicPr>
            <a:picLocks noChangeAspect="1"/>
          </p:cNvPicPr>
          <p:nvPr/>
        </p:nvPicPr>
        <p:blipFill>
          <a:blip r:embed="rId2"/>
          <a:stretch>
            <a:fillRect/>
          </a:stretch>
        </p:blipFill>
        <p:spPr>
          <a:xfrm>
            <a:off x="10571812" y="6100619"/>
            <a:ext cx="1620188" cy="781769"/>
          </a:xfrm>
          <a:prstGeom prst="rect">
            <a:avLst/>
          </a:prstGeom>
        </p:spPr>
      </p:pic>
      <p:cxnSp>
        <p:nvCxnSpPr>
          <p:cNvPr id="6" name="Straight Connector 5"/>
          <p:cNvCxnSpPr/>
          <p:nvPr/>
        </p:nvCxnSpPr>
        <p:spPr>
          <a:xfrm>
            <a:off x="0" y="1175480"/>
            <a:ext cx="12192000" cy="0"/>
          </a:xfrm>
          <a:prstGeom prst="line">
            <a:avLst/>
          </a:prstGeom>
          <a:ln w="38100">
            <a:solidFill>
              <a:srgbClr val="29AD48"/>
            </a:solidFill>
          </a:ln>
          <a:effectLst>
            <a:reflection blurRad="6350" stA="50000" endA="300" endPos="90000" dir="5400000" sy="-100000" algn="bl" rotWithShape="0"/>
          </a:effectLst>
        </p:spPr>
        <p:style>
          <a:lnRef idx="3">
            <a:schemeClr val="accent6"/>
          </a:lnRef>
          <a:fillRef idx="0">
            <a:schemeClr val="accent6"/>
          </a:fillRef>
          <a:effectRef idx="2">
            <a:schemeClr val="accent6"/>
          </a:effectRef>
          <a:fontRef idx="minor">
            <a:schemeClr val="tx1"/>
          </a:fontRef>
        </p:style>
      </p:cxnSp>
      <p:sp>
        <p:nvSpPr>
          <p:cNvPr id="7" name="Rectangle 6"/>
          <p:cNvSpPr/>
          <p:nvPr/>
        </p:nvSpPr>
        <p:spPr>
          <a:xfrm>
            <a:off x="2131495" y="383621"/>
            <a:ext cx="9325399" cy="461665"/>
          </a:xfrm>
          <a:prstGeom prst="rect">
            <a:avLst/>
          </a:prstGeom>
        </p:spPr>
        <p:txBody>
          <a:bodyPr wrap="square">
            <a:spAutoFit/>
          </a:bodyPr>
          <a:lstStyle/>
          <a:p>
            <a:r>
              <a:rPr lang="en-US" sz="2400" b="1" dirty="0">
                <a:solidFill>
                  <a:srgbClr val="1E8035"/>
                </a:solidFill>
                <a:latin typeface="Segoe UI" panose="020B0502040204020203" pitchFamily="34" charset="0"/>
                <a:cs typeface="Segoe UI" panose="020B0502040204020203" pitchFamily="34" charset="0"/>
              </a:rPr>
              <a:t>Domestication of Agenda 2063</a:t>
            </a:r>
          </a:p>
        </p:txBody>
      </p:sp>
      <p:pic>
        <p:nvPicPr>
          <p:cNvPr id="8" name="Picture 7">
            <a:extLst>
              <a:ext uri="{FF2B5EF4-FFF2-40B4-BE49-F238E27FC236}">
                <a16:creationId xmlns:a16="http://schemas.microsoft.com/office/drawing/2014/main" id="{A087E0A6-E78E-514E-8106-25687A19693B}"/>
              </a:ext>
            </a:extLst>
          </p:cNvPr>
          <p:cNvPicPr>
            <a:picLocks noChangeAspect="1"/>
          </p:cNvPicPr>
          <p:nvPr/>
        </p:nvPicPr>
        <p:blipFill>
          <a:blip r:embed="rId3"/>
          <a:stretch>
            <a:fillRect/>
          </a:stretch>
        </p:blipFill>
        <p:spPr>
          <a:xfrm>
            <a:off x="344130" y="2562403"/>
            <a:ext cx="1475054" cy="1398793"/>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5706" y="235824"/>
            <a:ext cx="793325" cy="711348"/>
          </a:xfrm>
          <a:prstGeom prst="rect">
            <a:avLst/>
          </a:prstGeom>
        </p:spPr>
      </p:pic>
      <p:sp>
        <p:nvSpPr>
          <p:cNvPr id="2" name="Rectangle 1"/>
          <p:cNvSpPr/>
          <p:nvPr/>
        </p:nvSpPr>
        <p:spPr>
          <a:xfrm>
            <a:off x="401843" y="1175479"/>
            <a:ext cx="11790158" cy="923330"/>
          </a:xfrm>
          <a:prstGeom prst="rect">
            <a:avLst/>
          </a:prstGeom>
        </p:spPr>
        <p:txBody>
          <a:bodyPr wrap="square">
            <a:spAutoFit/>
          </a:bodyPr>
          <a:lstStyle/>
          <a:p>
            <a:r>
              <a:rPr lang="en-US" dirty="0">
                <a:solidFill>
                  <a:schemeClr val="accent5">
                    <a:lumMod val="50000"/>
                  </a:schemeClr>
                </a:solidFill>
                <a:latin typeface="Segoe UI" panose="020B0502040204020203" pitchFamily="34" charset="0"/>
                <a:cs typeface="Segoe UI" panose="020B0502040204020203" pitchFamily="34" charset="0"/>
              </a:rPr>
              <a:t>Awareness to enable Member States to begin the process of integrating the goals, priorities and targets of FTYIP has been ongoing in 42 countries, 4 RECS. some with the support from the AU Commission; while others are undertaking it on their own. The 42 countries are:</a:t>
            </a:r>
          </a:p>
        </p:txBody>
      </p:sp>
      <p:pic>
        <p:nvPicPr>
          <p:cNvPr id="5" name="Picture 4">
            <a:extLst>
              <a:ext uri="{FF2B5EF4-FFF2-40B4-BE49-F238E27FC236}">
                <a16:creationId xmlns:a16="http://schemas.microsoft.com/office/drawing/2014/main" id="{17E0F668-D091-407D-9938-26EC98A3D0B1}"/>
              </a:ext>
            </a:extLst>
          </p:cNvPr>
          <p:cNvPicPr>
            <a:picLocks noChangeAspect="1"/>
          </p:cNvPicPr>
          <p:nvPr/>
        </p:nvPicPr>
        <p:blipFill>
          <a:blip r:embed="rId5"/>
          <a:stretch>
            <a:fillRect/>
          </a:stretch>
        </p:blipFill>
        <p:spPr>
          <a:xfrm>
            <a:off x="401842" y="2027587"/>
            <a:ext cx="11388315" cy="4038161"/>
          </a:xfrm>
          <a:prstGeom prst="rect">
            <a:avLst/>
          </a:prstGeom>
        </p:spPr>
      </p:pic>
    </p:spTree>
    <p:extLst>
      <p:ext uri="{BB962C8B-B14F-4D97-AF65-F5344CB8AC3E}">
        <p14:creationId xmlns:p14="http://schemas.microsoft.com/office/powerpoint/2010/main" val="17096132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0" y="6100619"/>
            <a:ext cx="12192000" cy="757381"/>
          </a:xfrm>
          <a:prstGeom prst="rect">
            <a:avLst/>
          </a:prstGeom>
          <a:pattFill prst="dkUpDiag">
            <a:fgClr>
              <a:srgbClr val="391123"/>
            </a:fgClr>
            <a:bgClr>
              <a:srgbClr val="663148"/>
            </a:bgClr>
          </a:patt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6075"/>
            <a:r>
              <a:rPr lang="en-US" sz="3000" b="1">
                <a:solidFill>
                  <a:schemeClr val="bg1"/>
                </a:solidFill>
                <a:latin typeface="Helvetica" panose="020B0604020202020204" pitchFamily="34" charset="0"/>
                <a:cs typeface="Segoe UI" panose="020B0502040204020203" pitchFamily="34" charset="0"/>
              </a:rPr>
              <a:t> </a:t>
            </a:r>
            <a:endParaRPr lang="en-US" sz="3000" b="1" dirty="0">
              <a:solidFill>
                <a:schemeClr val="bg1"/>
              </a:solidFill>
              <a:latin typeface="Helvetica" panose="020B0604020202020204" pitchFamily="34" charset="0"/>
              <a:cs typeface="Segoe UI" panose="020B0502040204020203" pitchFamily="34" charset="0"/>
            </a:endParaRPr>
          </a:p>
        </p:txBody>
      </p:sp>
      <p:pic>
        <p:nvPicPr>
          <p:cNvPr id="4" name="Picture 3">
            <a:extLst>
              <a:ext uri="{FF2B5EF4-FFF2-40B4-BE49-F238E27FC236}">
                <a16:creationId xmlns:a16="http://schemas.microsoft.com/office/drawing/2014/main" id="{A8B094DE-286B-264F-9212-7B145CA69279}"/>
              </a:ext>
            </a:extLst>
          </p:cNvPr>
          <p:cNvPicPr>
            <a:picLocks noChangeAspect="1"/>
          </p:cNvPicPr>
          <p:nvPr/>
        </p:nvPicPr>
        <p:blipFill>
          <a:blip r:embed="rId2"/>
          <a:stretch>
            <a:fillRect/>
          </a:stretch>
        </p:blipFill>
        <p:spPr>
          <a:xfrm>
            <a:off x="10571812" y="6100619"/>
            <a:ext cx="1620188" cy="781769"/>
          </a:xfrm>
          <a:prstGeom prst="rect">
            <a:avLst/>
          </a:prstGeom>
        </p:spPr>
      </p:pic>
      <p:cxnSp>
        <p:nvCxnSpPr>
          <p:cNvPr id="6" name="Straight Connector 5"/>
          <p:cNvCxnSpPr/>
          <p:nvPr/>
        </p:nvCxnSpPr>
        <p:spPr>
          <a:xfrm>
            <a:off x="0" y="1175480"/>
            <a:ext cx="12192000" cy="0"/>
          </a:xfrm>
          <a:prstGeom prst="line">
            <a:avLst/>
          </a:prstGeom>
          <a:ln w="38100">
            <a:solidFill>
              <a:srgbClr val="29AD48"/>
            </a:solidFill>
          </a:ln>
          <a:effectLst>
            <a:reflection blurRad="6350" stA="50000" endA="300" endPos="90000" dir="5400000" sy="-100000" algn="bl" rotWithShape="0"/>
          </a:effectLst>
        </p:spPr>
        <p:style>
          <a:lnRef idx="3">
            <a:schemeClr val="accent6"/>
          </a:lnRef>
          <a:fillRef idx="0">
            <a:schemeClr val="accent6"/>
          </a:fillRef>
          <a:effectRef idx="2">
            <a:schemeClr val="accent6"/>
          </a:effectRef>
          <a:fontRef idx="minor">
            <a:schemeClr val="tx1"/>
          </a:fontRef>
        </p:style>
      </p:cxnSp>
      <p:sp>
        <p:nvSpPr>
          <p:cNvPr id="7" name="Rectangle 6"/>
          <p:cNvSpPr/>
          <p:nvPr/>
        </p:nvSpPr>
        <p:spPr>
          <a:xfrm>
            <a:off x="2131495" y="383621"/>
            <a:ext cx="9325399" cy="461665"/>
          </a:xfrm>
          <a:prstGeom prst="rect">
            <a:avLst/>
          </a:prstGeom>
        </p:spPr>
        <p:txBody>
          <a:bodyPr wrap="square">
            <a:spAutoFit/>
          </a:bodyPr>
          <a:lstStyle/>
          <a:p>
            <a:r>
              <a:rPr lang="en-US" sz="2400" b="1" dirty="0">
                <a:solidFill>
                  <a:srgbClr val="1E8035"/>
                </a:solidFill>
                <a:latin typeface="Segoe UI" panose="020B0502040204020203" pitchFamily="34" charset="0"/>
                <a:cs typeface="Segoe UI" panose="020B0502040204020203" pitchFamily="34" charset="0"/>
              </a:rPr>
              <a:t>Reporting on Agenda 2063 Implementation </a:t>
            </a:r>
          </a:p>
        </p:txBody>
      </p:sp>
      <p:pic>
        <p:nvPicPr>
          <p:cNvPr id="8" name="Picture 7">
            <a:extLst>
              <a:ext uri="{FF2B5EF4-FFF2-40B4-BE49-F238E27FC236}">
                <a16:creationId xmlns:a16="http://schemas.microsoft.com/office/drawing/2014/main" id="{A087E0A6-E78E-514E-8106-25687A19693B}"/>
              </a:ext>
            </a:extLst>
          </p:cNvPr>
          <p:cNvPicPr>
            <a:picLocks noChangeAspect="1"/>
          </p:cNvPicPr>
          <p:nvPr/>
        </p:nvPicPr>
        <p:blipFill>
          <a:blip r:embed="rId3"/>
          <a:stretch>
            <a:fillRect/>
          </a:stretch>
        </p:blipFill>
        <p:spPr>
          <a:xfrm>
            <a:off x="344130" y="2562403"/>
            <a:ext cx="1475054" cy="1398793"/>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5706" y="235824"/>
            <a:ext cx="793325" cy="711348"/>
          </a:xfrm>
          <a:prstGeom prst="rect">
            <a:avLst/>
          </a:prstGeom>
        </p:spPr>
      </p:pic>
      <p:sp>
        <p:nvSpPr>
          <p:cNvPr id="11" name="Content Placeholder 2">
            <a:extLst>
              <a:ext uri="{FF2B5EF4-FFF2-40B4-BE49-F238E27FC236}">
                <a16:creationId xmlns:a16="http://schemas.microsoft.com/office/drawing/2014/main" id="{68FA2B9B-A23B-40E8-9C62-64D4E82DB691}"/>
              </a:ext>
            </a:extLst>
          </p:cNvPr>
          <p:cNvSpPr>
            <a:spLocks noGrp="1"/>
          </p:cNvSpPr>
          <p:nvPr>
            <p:ph idx="1"/>
          </p:nvPr>
        </p:nvSpPr>
        <p:spPr>
          <a:xfrm>
            <a:off x="1601984" y="1282605"/>
            <a:ext cx="10364729" cy="4495340"/>
          </a:xfrm>
        </p:spPr>
        <p:txBody>
          <a:bodyPr>
            <a:noAutofit/>
          </a:bodyPr>
          <a:lstStyle/>
          <a:p>
            <a:pPr marL="460375" indent="-342900" algn="just">
              <a:lnSpc>
                <a:spcPct val="100000"/>
              </a:lnSpc>
              <a:spcBef>
                <a:spcPts val="1200"/>
              </a:spcBef>
              <a:spcAft>
                <a:spcPts val="1200"/>
              </a:spcAft>
              <a:buClr>
                <a:srgbClr val="1E8035"/>
              </a:buClr>
              <a:buSzPct val="125000"/>
            </a:pPr>
            <a:r>
              <a:rPr lang="en-GB" sz="1800" dirty="0">
                <a:solidFill>
                  <a:schemeClr val="accent5">
                    <a:lumMod val="50000"/>
                  </a:schemeClr>
                </a:solidFill>
                <a:latin typeface="Segoe UI" panose="020B0502040204020203" pitchFamily="34" charset="0"/>
                <a:cs typeface="Segoe UI" panose="020B0502040204020203" pitchFamily="34" charset="0"/>
              </a:rPr>
              <a:t>The African Union Commission and the African Union Development Agency (AUDA-NEPAD) with the support of ACBF embarked on providing support to the A.U Member States and Regional Economic Communities (RECs) to prepare country-level reports on the progress of implementation of Agenda 2063. </a:t>
            </a:r>
          </a:p>
          <a:p>
            <a:pPr marL="460375" indent="-342900" algn="just">
              <a:lnSpc>
                <a:spcPct val="100000"/>
              </a:lnSpc>
              <a:spcBef>
                <a:spcPts val="1200"/>
              </a:spcBef>
              <a:spcAft>
                <a:spcPts val="1200"/>
              </a:spcAft>
              <a:buClr>
                <a:srgbClr val="1E8035"/>
              </a:buClr>
              <a:buSzPct val="125000"/>
            </a:pPr>
            <a:r>
              <a:rPr lang="en-GB" sz="1800" dirty="0">
                <a:solidFill>
                  <a:schemeClr val="accent5">
                    <a:lumMod val="50000"/>
                  </a:schemeClr>
                </a:solidFill>
                <a:latin typeface="Segoe UI" panose="020B0502040204020203" pitchFamily="34" charset="0"/>
                <a:cs typeface="Segoe UI" panose="020B0502040204020203" pitchFamily="34" charset="0"/>
              </a:rPr>
              <a:t>To enable regular reviews on countries' implementation of Agenda 2063 country-level reports on the implementation of the Continent's development agenda are submitted to the Union on a biennial</a:t>
            </a:r>
          </a:p>
          <a:p>
            <a:pPr marL="460375" indent="-342900" algn="just">
              <a:lnSpc>
                <a:spcPct val="100000"/>
              </a:lnSpc>
              <a:spcBef>
                <a:spcPts val="1200"/>
              </a:spcBef>
              <a:spcAft>
                <a:spcPts val="1200"/>
              </a:spcAft>
              <a:buClr>
                <a:srgbClr val="1E8035"/>
              </a:buClr>
              <a:buSzPct val="125000"/>
            </a:pPr>
            <a:r>
              <a:rPr lang="en-GB" sz="1800" dirty="0">
                <a:solidFill>
                  <a:schemeClr val="accent5">
                    <a:lumMod val="50000"/>
                  </a:schemeClr>
                </a:solidFill>
                <a:latin typeface="Segoe UI" panose="020B0502040204020203" pitchFamily="34" charset="0"/>
                <a:cs typeface="Segoe UI" panose="020B0502040204020203" pitchFamily="34" charset="0"/>
              </a:rPr>
              <a:t>Continental report on the implementation of Agenda 2063 was presented for the first time to the February 2020 Assembly</a:t>
            </a:r>
          </a:p>
          <a:p>
            <a:pPr marL="460375" indent="-342900" algn="just">
              <a:lnSpc>
                <a:spcPct val="100000"/>
              </a:lnSpc>
              <a:spcBef>
                <a:spcPts val="1200"/>
              </a:spcBef>
              <a:spcAft>
                <a:spcPts val="1200"/>
              </a:spcAft>
              <a:buClr>
                <a:srgbClr val="1E8035"/>
              </a:buClr>
              <a:buSzPct val="125000"/>
            </a:pPr>
            <a:r>
              <a:rPr lang="en-GB" sz="1800" dirty="0">
                <a:solidFill>
                  <a:schemeClr val="accent5">
                    <a:lumMod val="50000"/>
                  </a:schemeClr>
                </a:solidFill>
                <a:latin typeface="Segoe UI" panose="020B0502040204020203" pitchFamily="34" charset="0"/>
                <a:cs typeface="Segoe UI" panose="020B0502040204020203" pitchFamily="34" charset="0"/>
              </a:rPr>
              <a:t>In collaboration with AUDA and ACBF, the Commission continued its support to member states through the Rollout of the M&amp;E and placed some at the continental, regional and national levels to ensure smooth implementation and reporting on Agenda 2063.</a:t>
            </a:r>
          </a:p>
        </p:txBody>
      </p:sp>
    </p:spTree>
    <p:extLst>
      <p:ext uri="{BB962C8B-B14F-4D97-AF65-F5344CB8AC3E}">
        <p14:creationId xmlns:p14="http://schemas.microsoft.com/office/powerpoint/2010/main" val="40352840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0" y="6100619"/>
            <a:ext cx="12192000" cy="757381"/>
          </a:xfrm>
          <a:prstGeom prst="rect">
            <a:avLst/>
          </a:prstGeom>
          <a:pattFill prst="dkUpDiag">
            <a:fgClr>
              <a:srgbClr val="391123"/>
            </a:fgClr>
            <a:bgClr>
              <a:srgbClr val="663148"/>
            </a:bgClr>
          </a:patt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6075"/>
            <a:r>
              <a:rPr lang="en-US" sz="3000" b="1">
                <a:solidFill>
                  <a:schemeClr val="bg1"/>
                </a:solidFill>
                <a:latin typeface="Helvetica" panose="020B0604020202020204" pitchFamily="34" charset="0"/>
                <a:cs typeface="Segoe UI" panose="020B0502040204020203" pitchFamily="34" charset="0"/>
              </a:rPr>
              <a:t> </a:t>
            </a:r>
            <a:endParaRPr lang="en-US" sz="3000" b="1" dirty="0">
              <a:solidFill>
                <a:schemeClr val="bg1"/>
              </a:solidFill>
              <a:latin typeface="Helvetica" panose="020B0604020202020204" pitchFamily="34" charset="0"/>
              <a:cs typeface="Segoe UI" panose="020B0502040204020203" pitchFamily="34" charset="0"/>
            </a:endParaRPr>
          </a:p>
        </p:txBody>
      </p:sp>
      <p:pic>
        <p:nvPicPr>
          <p:cNvPr id="4" name="Picture 3">
            <a:extLst>
              <a:ext uri="{FF2B5EF4-FFF2-40B4-BE49-F238E27FC236}">
                <a16:creationId xmlns:a16="http://schemas.microsoft.com/office/drawing/2014/main" id="{A8B094DE-286B-264F-9212-7B145CA69279}"/>
              </a:ext>
            </a:extLst>
          </p:cNvPr>
          <p:cNvPicPr>
            <a:picLocks noChangeAspect="1"/>
          </p:cNvPicPr>
          <p:nvPr/>
        </p:nvPicPr>
        <p:blipFill>
          <a:blip r:embed="rId2"/>
          <a:stretch>
            <a:fillRect/>
          </a:stretch>
        </p:blipFill>
        <p:spPr>
          <a:xfrm>
            <a:off x="10571812" y="6100619"/>
            <a:ext cx="1620188" cy="781769"/>
          </a:xfrm>
          <a:prstGeom prst="rect">
            <a:avLst/>
          </a:prstGeom>
        </p:spPr>
      </p:pic>
      <p:cxnSp>
        <p:nvCxnSpPr>
          <p:cNvPr id="6" name="Straight Connector 5"/>
          <p:cNvCxnSpPr/>
          <p:nvPr/>
        </p:nvCxnSpPr>
        <p:spPr>
          <a:xfrm>
            <a:off x="0" y="1175480"/>
            <a:ext cx="12192000" cy="0"/>
          </a:xfrm>
          <a:prstGeom prst="line">
            <a:avLst/>
          </a:prstGeom>
          <a:ln w="38100">
            <a:solidFill>
              <a:srgbClr val="29AD48"/>
            </a:solidFill>
          </a:ln>
          <a:effectLst>
            <a:reflection blurRad="6350" stA="50000" endA="300" endPos="90000" dir="5400000" sy="-100000" algn="bl" rotWithShape="0"/>
          </a:effectLst>
        </p:spPr>
        <p:style>
          <a:lnRef idx="3">
            <a:schemeClr val="accent6"/>
          </a:lnRef>
          <a:fillRef idx="0">
            <a:schemeClr val="accent6"/>
          </a:fillRef>
          <a:effectRef idx="2">
            <a:schemeClr val="accent6"/>
          </a:effectRef>
          <a:fontRef idx="minor">
            <a:schemeClr val="tx1"/>
          </a:fontRef>
        </p:style>
      </p:cxnSp>
      <p:sp>
        <p:nvSpPr>
          <p:cNvPr id="7" name="Rectangle 6"/>
          <p:cNvSpPr/>
          <p:nvPr/>
        </p:nvSpPr>
        <p:spPr>
          <a:xfrm>
            <a:off x="2131495" y="383621"/>
            <a:ext cx="9325399" cy="461665"/>
          </a:xfrm>
          <a:prstGeom prst="rect">
            <a:avLst/>
          </a:prstGeom>
        </p:spPr>
        <p:txBody>
          <a:bodyPr wrap="square">
            <a:spAutoFit/>
          </a:bodyPr>
          <a:lstStyle/>
          <a:p>
            <a:r>
              <a:rPr lang="en-US" sz="2400" b="1" kern="1200" dirty="0">
                <a:solidFill>
                  <a:srgbClr val="00B050"/>
                </a:solidFill>
                <a:latin typeface="+mj-lt"/>
                <a:ea typeface="+mj-ea"/>
                <a:cs typeface="+mj-cs"/>
              </a:rPr>
              <a:t>Agenda 2063 Coordination Unit - OSPD</a:t>
            </a:r>
            <a:endParaRPr lang="en-US" sz="2400" b="1" dirty="0">
              <a:solidFill>
                <a:srgbClr val="1E8035"/>
              </a:solidFill>
              <a:latin typeface="Segoe UI" panose="020B0502040204020203" pitchFamily="34" charset="0"/>
              <a:cs typeface="Segoe UI" panose="020B0502040204020203" pitchFamily="34" charset="0"/>
            </a:endParaRPr>
          </a:p>
        </p:txBody>
      </p:sp>
      <p:pic>
        <p:nvPicPr>
          <p:cNvPr id="8" name="Picture 7">
            <a:extLst>
              <a:ext uri="{FF2B5EF4-FFF2-40B4-BE49-F238E27FC236}">
                <a16:creationId xmlns:a16="http://schemas.microsoft.com/office/drawing/2014/main" id="{A087E0A6-E78E-514E-8106-25687A19693B}"/>
              </a:ext>
            </a:extLst>
          </p:cNvPr>
          <p:cNvPicPr>
            <a:picLocks noChangeAspect="1"/>
          </p:cNvPicPr>
          <p:nvPr/>
        </p:nvPicPr>
        <p:blipFill>
          <a:blip r:embed="rId3"/>
          <a:stretch>
            <a:fillRect/>
          </a:stretch>
        </p:blipFill>
        <p:spPr>
          <a:xfrm>
            <a:off x="344130" y="2562403"/>
            <a:ext cx="1475054" cy="1398793"/>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5706" y="235824"/>
            <a:ext cx="793325" cy="711348"/>
          </a:xfrm>
          <a:prstGeom prst="rect">
            <a:avLst/>
          </a:prstGeom>
        </p:spPr>
      </p:pic>
      <p:sp>
        <p:nvSpPr>
          <p:cNvPr id="11" name="Content Placeholder 2">
            <a:extLst>
              <a:ext uri="{FF2B5EF4-FFF2-40B4-BE49-F238E27FC236}">
                <a16:creationId xmlns:a16="http://schemas.microsoft.com/office/drawing/2014/main" id="{68FA2B9B-A23B-40E8-9C62-64D4E82DB691}"/>
              </a:ext>
            </a:extLst>
          </p:cNvPr>
          <p:cNvSpPr>
            <a:spLocks noGrp="1"/>
          </p:cNvSpPr>
          <p:nvPr>
            <p:ph idx="1"/>
          </p:nvPr>
        </p:nvSpPr>
        <p:spPr>
          <a:xfrm>
            <a:off x="1601984" y="1282605"/>
            <a:ext cx="10364729" cy="2573776"/>
          </a:xfrm>
        </p:spPr>
        <p:txBody>
          <a:bodyPr>
            <a:noAutofit/>
          </a:bodyPr>
          <a:lstStyle/>
          <a:p>
            <a:pPr marL="460375" indent="-342900" algn="just">
              <a:lnSpc>
                <a:spcPct val="100000"/>
              </a:lnSpc>
              <a:spcBef>
                <a:spcPts val="1200"/>
              </a:spcBef>
              <a:spcAft>
                <a:spcPts val="1200"/>
              </a:spcAft>
              <a:buClr>
                <a:srgbClr val="1E8035"/>
              </a:buClr>
              <a:buSzPct val="125000"/>
            </a:pPr>
            <a:r>
              <a:rPr lang="en-GB" sz="1800" dirty="0">
                <a:solidFill>
                  <a:schemeClr val="accent5">
                    <a:lumMod val="50000"/>
                  </a:schemeClr>
                </a:solidFill>
                <a:latin typeface="Segoe UI" panose="020B0502040204020203" pitchFamily="34" charset="0"/>
                <a:cs typeface="Segoe UI" panose="020B0502040204020203" pitchFamily="34" charset="0"/>
              </a:rPr>
              <a:t>Under the supervision of SPPMERM Director, the Agenda 2063 coordination unit was established to oversee the formulation of Agenda 2063 in 2013. The Unit was institutionalized in 2019 during the current Union reforms and upgraded to a full Division.</a:t>
            </a:r>
          </a:p>
          <a:p>
            <a:pPr marL="460375" indent="-342900" algn="just">
              <a:lnSpc>
                <a:spcPct val="100000"/>
              </a:lnSpc>
              <a:spcBef>
                <a:spcPts val="1200"/>
              </a:spcBef>
              <a:spcAft>
                <a:spcPts val="1200"/>
              </a:spcAft>
              <a:buClr>
                <a:srgbClr val="1E8035"/>
              </a:buClr>
              <a:buSzPct val="125000"/>
            </a:pPr>
            <a:r>
              <a:rPr lang="en-GB" sz="1800" dirty="0">
                <a:solidFill>
                  <a:schemeClr val="accent5">
                    <a:lumMod val="50000"/>
                  </a:schemeClr>
                </a:solidFill>
                <a:latin typeface="Segoe UI" panose="020B0502040204020203" pitchFamily="34" charset="0"/>
                <a:cs typeface="Segoe UI" panose="020B0502040204020203" pitchFamily="34" charset="0"/>
              </a:rPr>
              <a:t>The mandate of the Division is to coordinate Agenda 2063 activities within the Union.</a:t>
            </a:r>
          </a:p>
        </p:txBody>
      </p:sp>
    </p:spTree>
    <p:extLst>
      <p:ext uri="{BB962C8B-B14F-4D97-AF65-F5344CB8AC3E}">
        <p14:creationId xmlns:p14="http://schemas.microsoft.com/office/powerpoint/2010/main" val="5887302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0"/>
            <a:ext cx="12192000" cy="6862917"/>
          </a:xfrm>
          <a:prstGeom prst="rect">
            <a:avLst/>
          </a:prstGeom>
          <a:pattFill prst="dkUpDiag">
            <a:fgClr>
              <a:srgbClr val="391123"/>
            </a:fgClr>
            <a:bgClr>
              <a:srgbClr val="663148"/>
            </a:bgClr>
          </a:patt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6075"/>
            <a:r>
              <a:rPr lang="en-US" sz="3000" b="1">
                <a:solidFill>
                  <a:schemeClr val="bg1"/>
                </a:solidFill>
                <a:latin typeface="Helvetica" panose="020B0604020202020204" pitchFamily="34" charset="0"/>
                <a:cs typeface="Segoe UI" panose="020B0502040204020203" pitchFamily="34" charset="0"/>
              </a:rPr>
              <a:t> </a:t>
            </a:r>
            <a:endParaRPr lang="en-US" sz="3000" b="1" dirty="0">
              <a:solidFill>
                <a:schemeClr val="bg1"/>
              </a:solidFill>
              <a:latin typeface="Helvetica" panose="020B0604020202020204" pitchFamily="34" charset="0"/>
              <a:cs typeface="Segoe UI" panose="020B0502040204020203" pitchFamily="34" charset="0"/>
            </a:endParaRPr>
          </a:p>
        </p:txBody>
      </p:sp>
      <p:sp>
        <p:nvSpPr>
          <p:cNvPr id="9" name="Rectangle 8"/>
          <p:cNvSpPr/>
          <p:nvPr/>
        </p:nvSpPr>
        <p:spPr>
          <a:xfrm>
            <a:off x="1498196" y="5875070"/>
            <a:ext cx="9144000" cy="657872"/>
          </a:xfrm>
          <a:prstGeom prst="rect">
            <a:avLst/>
          </a:prstGeom>
          <a:ln>
            <a:noFill/>
          </a:ln>
          <a:effectLst>
            <a:glow rad="63500">
              <a:schemeClr val="accent6">
                <a:satMod val="175000"/>
                <a:alpha val="40000"/>
              </a:schemeClr>
            </a:glow>
          </a:effectLst>
          <a:scene3d>
            <a:camera prst="orthographicFront">
              <a:rot lat="0" lon="0" rev="0"/>
            </a:camera>
            <a:lightRig rig="glow" dir="t">
              <a:rot lat="0" lon="0" rev="4800000"/>
            </a:lightRig>
          </a:scene3d>
          <a:sp3d prstMaterial="matte">
            <a:bevelT w="127000" h="63500"/>
          </a:sp3d>
        </p:spPr>
        <p:txBody>
          <a:bodyPr>
            <a:spAutoFit/>
            <a:scene3d>
              <a:camera prst="orthographicFront"/>
              <a:lightRig rig="soft" dir="t">
                <a:rot lat="0" lon="0" rev="15600000"/>
              </a:lightRig>
            </a:scene3d>
            <a:sp3d extrusionH="57150" prstMaterial="softEdge">
              <a:bevelT w="25400" h="38100"/>
            </a:sp3d>
          </a:bodyPr>
          <a:lstStyle/>
          <a:p>
            <a:pPr algn="ctr" eaLnBrk="1" fontAlgn="auto" hangingPunct="1">
              <a:spcBef>
                <a:spcPts val="0"/>
              </a:spcBef>
              <a:spcAft>
                <a:spcPts val="0"/>
              </a:spcAft>
              <a:defRPr/>
            </a:pPr>
            <a:r>
              <a:rPr lang="en-US" sz="3675" b="1" dirty="0">
                <a:ln/>
                <a:solidFill>
                  <a:schemeClr val="bg1"/>
                </a:solidFill>
                <a:latin typeface="Segoe UI" panose="020B0502040204020203" pitchFamily="34" charset="0"/>
                <a:cs typeface="Segoe UI" panose="020B0502040204020203" pitchFamily="34" charset="0"/>
              </a:rPr>
              <a:t>Thank You • </a:t>
            </a:r>
            <a:r>
              <a:rPr lang="ar-EG" sz="3675" b="1" dirty="0">
                <a:ln/>
                <a:solidFill>
                  <a:schemeClr val="bg1"/>
                </a:solidFill>
                <a:latin typeface="Segoe UI" panose="020B0502040204020203" pitchFamily="34" charset="0"/>
                <a:cs typeface="Segoe UI" panose="020B0502040204020203" pitchFamily="34" charset="0"/>
              </a:rPr>
              <a:t>شكرا </a:t>
            </a:r>
            <a:r>
              <a:rPr lang="en-US" sz="3675" b="1" dirty="0">
                <a:ln/>
                <a:solidFill>
                  <a:schemeClr val="bg1"/>
                </a:solidFill>
                <a:latin typeface="Segoe UI" panose="020B0502040204020203" pitchFamily="34" charset="0"/>
                <a:cs typeface="Segoe UI" panose="020B0502040204020203" pitchFamily="34" charset="0"/>
              </a:rPr>
              <a:t> • Merci • Obrigado</a:t>
            </a:r>
          </a:p>
        </p:txBody>
      </p:sp>
      <p:pic>
        <p:nvPicPr>
          <p:cNvPr id="14" name="Pictur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78313" y="512248"/>
            <a:ext cx="5983767" cy="5677157"/>
          </a:xfrm>
          <a:prstGeom prst="rect">
            <a:avLst/>
          </a:prstGeom>
        </p:spPr>
      </p:pic>
    </p:spTree>
    <p:extLst>
      <p:ext uri="{BB962C8B-B14F-4D97-AF65-F5344CB8AC3E}">
        <p14:creationId xmlns:p14="http://schemas.microsoft.com/office/powerpoint/2010/main" val="38930093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4" name="Straight Connector 23"/>
          <p:cNvCxnSpPr/>
          <p:nvPr/>
        </p:nvCxnSpPr>
        <p:spPr>
          <a:xfrm>
            <a:off x="3200264" y="1571354"/>
            <a:ext cx="0" cy="4719918"/>
          </a:xfrm>
          <a:prstGeom prst="line">
            <a:avLst/>
          </a:prstGeom>
          <a:ln w="38100">
            <a:solidFill>
              <a:schemeClr val="tx1">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0" name="Title 1"/>
          <p:cNvSpPr txBox="1">
            <a:spLocks/>
          </p:cNvSpPr>
          <p:nvPr/>
        </p:nvSpPr>
        <p:spPr>
          <a:xfrm>
            <a:off x="0" y="6100619"/>
            <a:ext cx="12192000" cy="757381"/>
          </a:xfrm>
          <a:prstGeom prst="rect">
            <a:avLst/>
          </a:prstGeom>
          <a:pattFill prst="dkUpDiag">
            <a:fgClr>
              <a:srgbClr val="391123"/>
            </a:fgClr>
            <a:bgClr>
              <a:srgbClr val="663148"/>
            </a:bgClr>
          </a:patt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6075"/>
            <a:r>
              <a:rPr lang="en-US" sz="3000" b="1">
                <a:solidFill>
                  <a:schemeClr val="bg1"/>
                </a:solidFill>
                <a:latin typeface="Helvetica" panose="020B0604020202020204" pitchFamily="34" charset="0"/>
                <a:cs typeface="Segoe UI" panose="020B0502040204020203" pitchFamily="34" charset="0"/>
              </a:rPr>
              <a:t> </a:t>
            </a:r>
            <a:endParaRPr lang="en-US" sz="3000" b="1" dirty="0">
              <a:solidFill>
                <a:schemeClr val="bg1"/>
              </a:solidFill>
              <a:latin typeface="Helvetica" panose="020B0604020202020204" pitchFamily="34" charset="0"/>
              <a:cs typeface="Segoe UI" panose="020B0502040204020203" pitchFamily="34" charset="0"/>
            </a:endParaRPr>
          </a:p>
        </p:txBody>
      </p:sp>
      <p:pic>
        <p:nvPicPr>
          <p:cNvPr id="4" name="Picture 3">
            <a:extLst>
              <a:ext uri="{FF2B5EF4-FFF2-40B4-BE49-F238E27FC236}">
                <a16:creationId xmlns:a16="http://schemas.microsoft.com/office/drawing/2014/main" id="{A8B094DE-286B-264F-9212-7B145CA69279}"/>
              </a:ext>
            </a:extLst>
          </p:cNvPr>
          <p:cNvPicPr>
            <a:picLocks noChangeAspect="1"/>
          </p:cNvPicPr>
          <p:nvPr/>
        </p:nvPicPr>
        <p:blipFill>
          <a:blip r:embed="rId2"/>
          <a:stretch>
            <a:fillRect/>
          </a:stretch>
        </p:blipFill>
        <p:spPr>
          <a:xfrm>
            <a:off x="10571812" y="6100619"/>
            <a:ext cx="1620188" cy="781769"/>
          </a:xfrm>
          <a:prstGeom prst="rect">
            <a:avLst/>
          </a:prstGeom>
        </p:spPr>
      </p:pic>
      <p:cxnSp>
        <p:nvCxnSpPr>
          <p:cNvPr id="6" name="Straight Connector 5"/>
          <p:cNvCxnSpPr/>
          <p:nvPr/>
        </p:nvCxnSpPr>
        <p:spPr>
          <a:xfrm>
            <a:off x="0" y="1175480"/>
            <a:ext cx="12192000" cy="0"/>
          </a:xfrm>
          <a:prstGeom prst="line">
            <a:avLst/>
          </a:prstGeom>
          <a:ln w="38100">
            <a:solidFill>
              <a:srgbClr val="29AD48"/>
            </a:solidFill>
          </a:ln>
          <a:effectLst>
            <a:reflection blurRad="6350" stA="50000" endA="300" endPos="90000" dir="5400000" sy="-100000" algn="bl" rotWithShape="0"/>
          </a:effectLst>
        </p:spPr>
        <p:style>
          <a:lnRef idx="3">
            <a:schemeClr val="accent6"/>
          </a:lnRef>
          <a:fillRef idx="0">
            <a:schemeClr val="accent6"/>
          </a:fillRef>
          <a:effectRef idx="2">
            <a:schemeClr val="accent6"/>
          </a:effectRef>
          <a:fontRef idx="minor">
            <a:schemeClr val="tx1"/>
          </a:fontRef>
        </p:style>
      </p:cxnSp>
      <p:sp>
        <p:nvSpPr>
          <p:cNvPr id="7" name="Rectangle 6"/>
          <p:cNvSpPr/>
          <p:nvPr/>
        </p:nvSpPr>
        <p:spPr>
          <a:xfrm>
            <a:off x="2534907" y="302938"/>
            <a:ext cx="4171335" cy="584775"/>
          </a:xfrm>
          <a:prstGeom prst="rect">
            <a:avLst/>
          </a:prstGeom>
        </p:spPr>
        <p:txBody>
          <a:bodyPr wrap="none">
            <a:spAutoFit/>
          </a:bodyPr>
          <a:lstStyle/>
          <a:p>
            <a:r>
              <a:rPr lang="en-US" sz="3200" b="1" dirty="0">
                <a:solidFill>
                  <a:srgbClr val="1E8035"/>
                </a:solidFill>
                <a:latin typeface="Segoe UI" panose="020B0502040204020203" pitchFamily="34" charset="0"/>
                <a:cs typeface="Segoe UI" panose="020B0502040204020203" pitchFamily="34" charset="0"/>
              </a:rPr>
              <a:t>Presentation Outline</a:t>
            </a: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5706" y="235824"/>
            <a:ext cx="793325" cy="711348"/>
          </a:xfrm>
          <a:prstGeom prst="rect">
            <a:avLst/>
          </a:prstGeom>
        </p:spPr>
      </p:pic>
      <p:sp>
        <p:nvSpPr>
          <p:cNvPr id="25" name="Oval 24"/>
          <p:cNvSpPr/>
          <p:nvPr/>
        </p:nvSpPr>
        <p:spPr>
          <a:xfrm>
            <a:off x="3138804" y="1992272"/>
            <a:ext cx="153043" cy="153043"/>
          </a:xfrm>
          <a:prstGeom prst="ellipse">
            <a:avLst/>
          </a:prstGeom>
          <a:solidFill>
            <a:schemeClr val="bg1"/>
          </a:solid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latin typeface="Segoe UI" panose="020B0502040204020203" pitchFamily="34" charset="0"/>
              <a:cs typeface="Segoe UI" panose="020B0502040204020203" pitchFamily="34" charset="0"/>
            </a:endParaRPr>
          </a:p>
        </p:txBody>
      </p:sp>
      <p:sp>
        <p:nvSpPr>
          <p:cNvPr id="27" name="Oval 26"/>
          <p:cNvSpPr/>
          <p:nvPr/>
        </p:nvSpPr>
        <p:spPr>
          <a:xfrm>
            <a:off x="3123740" y="2281989"/>
            <a:ext cx="153043" cy="153043"/>
          </a:xfrm>
          <a:prstGeom prst="ellipse">
            <a:avLst/>
          </a:prstGeom>
          <a:solidFill>
            <a:schemeClr val="bg1"/>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latin typeface="Segoe UI" panose="020B0502040204020203" pitchFamily="34" charset="0"/>
              <a:cs typeface="Segoe UI" panose="020B0502040204020203" pitchFamily="34" charset="0"/>
            </a:endParaRPr>
          </a:p>
        </p:txBody>
      </p:sp>
      <p:sp>
        <p:nvSpPr>
          <p:cNvPr id="28" name="Oval 27"/>
          <p:cNvSpPr/>
          <p:nvPr/>
        </p:nvSpPr>
        <p:spPr>
          <a:xfrm>
            <a:off x="3123740" y="2625504"/>
            <a:ext cx="153043" cy="153043"/>
          </a:xfrm>
          <a:prstGeom prst="ellipse">
            <a:avLst/>
          </a:prstGeom>
          <a:solidFill>
            <a:schemeClr val="bg1"/>
          </a:solid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latin typeface="Segoe UI" panose="020B0502040204020203" pitchFamily="34" charset="0"/>
              <a:cs typeface="Segoe UI" panose="020B0502040204020203" pitchFamily="34" charset="0"/>
            </a:endParaRPr>
          </a:p>
        </p:txBody>
      </p:sp>
      <p:sp>
        <p:nvSpPr>
          <p:cNvPr id="29" name="Oval 28"/>
          <p:cNvSpPr/>
          <p:nvPr/>
        </p:nvSpPr>
        <p:spPr>
          <a:xfrm>
            <a:off x="3123740" y="3255319"/>
            <a:ext cx="153043" cy="153043"/>
          </a:xfrm>
          <a:prstGeom prst="ellipse">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latin typeface="Segoe UI" panose="020B0502040204020203" pitchFamily="34" charset="0"/>
              <a:cs typeface="Segoe UI" panose="020B0502040204020203" pitchFamily="34" charset="0"/>
            </a:endParaRPr>
          </a:p>
        </p:txBody>
      </p:sp>
      <p:sp>
        <p:nvSpPr>
          <p:cNvPr id="30" name="Oval 29"/>
          <p:cNvSpPr/>
          <p:nvPr/>
        </p:nvSpPr>
        <p:spPr>
          <a:xfrm>
            <a:off x="3116716" y="4191304"/>
            <a:ext cx="153043" cy="153043"/>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latin typeface="Segoe UI" panose="020B0502040204020203" pitchFamily="34" charset="0"/>
              <a:cs typeface="Segoe UI" panose="020B0502040204020203" pitchFamily="34" charset="0"/>
            </a:endParaRPr>
          </a:p>
        </p:txBody>
      </p:sp>
      <p:sp>
        <p:nvSpPr>
          <p:cNvPr id="31" name="Title 11"/>
          <p:cNvSpPr txBox="1">
            <a:spLocks/>
          </p:cNvSpPr>
          <p:nvPr/>
        </p:nvSpPr>
        <p:spPr>
          <a:xfrm>
            <a:off x="3365137" y="1513263"/>
            <a:ext cx="8170223" cy="3610219"/>
          </a:xfrm>
          <a:prstGeom prst="rect">
            <a:avLst/>
          </a:prstGeom>
        </p:spPr>
        <p:txBody>
          <a:bodyPr vert="horz" wrap="square" lIns="91440" tIns="91440" rIns="91440" bIns="91440" rtlCol="0" anchor="ctr">
            <a:sp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spcBef>
                <a:spcPts val="0"/>
              </a:spcBef>
            </a:pPr>
            <a:r>
              <a:rPr lang="en-US" sz="2000" b="1" dirty="0">
                <a:solidFill>
                  <a:schemeClr val="tx1">
                    <a:lumMod val="75000"/>
                  </a:schemeClr>
                </a:solidFill>
                <a:latin typeface="Segoe UI" panose="020B0502040204020203" pitchFamily="34" charset="0"/>
                <a:ea typeface="Open Sans" panose="020B0606030504020204" pitchFamily="34" charset="0"/>
                <a:cs typeface="Segoe UI" panose="020B0502040204020203" pitchFamily="34" charset="0"/>
              </a:rPr>
              <a:t>Introduction</a:t>
            </a:r>
          </a:p>
          <a:p>
            <a:pPr algn="l">
              <a:lnSpc>
                <a:spcPct val="100000"/>
              </a:lnSpc>
              <a:spcBef>
                <a:spcPts val="0"/>
              </a:spcBef>
            </a:pPr>
            <a:r>
              <a:rPr lang="en-US" sz="2000" b="1" dirty="0">
                <a:solidFill>
                  <a:schemeClr val="tx1">
                    <a:lumMod val="75000"/>
                  </a:schemeClr>
                </a:solidFill>
                <a:latin typeface="Segoe UI" panose="020B0502040204020203" pitchFamily="34" charset="0"/>
                <a:ea typeface="Open Sans" panose="020B0606030504020204" pitchFamily="34" charset="0"/>
                <a:cs typeface="Segoe UI" panose="020B0502040204020203" pitchFamily="34" charset="0"/>
              </a:rPr>
              <a:t>Agenda 2063 and its Aspirations</a:t>
            </a:r>
          </a:p>
          <a:p>
            <a:pPr algn="l">
              <a:lnSpc>
                <a:spcPct val="100000"/>
              </a:lnSpc>
              <a:spcBef>
                <a:spcPts val="0"/>
              </a:spcBef>
            </a:pPr>
            <a:r>
              <a:rPr lang="en-US" sz="2000" b="1" dirty="0">
                <a:solidFill>
                  <a:schemeClr val="tx1">
                    <a:lumMod val="75000"/>
                  </a:schemeClr>
                </a:solidFill>
                <a:latin typeface="Segoe UI" panose="020B0502040204020203" pitchFamily="34" charset="0"/>
                <a:ea typeface="Open Sans" panose="020B0606030504020204" pitchFamily="34" charset="0"/>
                <a:cs typeface="Segoe UI" panose="020B0502040204020203" pitchFamily="34" charset="0"/>
              </a:rPr>
              <a:t>A63 Flagship projects</a:t>
            </a:r>
          </a:p>
          <a:p>
            <a:pPr algn="just"/>
            <a:r>
              <a:rPr lang="en-GB" sz="2000" b="1" dirty="0">
                <a:solidFill>
                  <a:schemeClr val="tx1">
                    <a:lumMod val="75000"/>
                  </a:schemeClr>
                </a:solidFill>
                <a:latin typeface="Segoe UI" panose="020B0502040204020203" pitchFamily="34" charset="0"/>
                <a:cs typeface="Segoe UI" panose="020B0502040204020203" pitchFamily="34" charset="0"/>
              </a:rPr>
              <a:t>Agenda 2063 implementation Mechanisms</a:t>
            </a:r>
          </a:p>
          <a:p>
            <a:pPr algn="l"/>
            <a:r>
              <a:rPr lang="en-US" sz="1800" b="1" dirty="0">
                <a:solidFill>
                  <a:schemeClr val="tx1">
                    <a:lumMod val="75000"/>
                  </a:schemeClr>
                </a:solidFill>
                <a:latin typeface="Segoe UI" panose="020B0502040204020203" pitchFamily="34" charset="0"/>
                <a:cs typeface="Segoe UI" panose="020B0502040204020203" pitchFamily="34" charset="0"/>
              </a:rPr>
              <a:t>The</a:t>
            </a:r>
            <a:r>
              <a:rPr lang="en-US" sz="2000" b="1" dirty="0">
                <a:solidFill>
                  <a:srgbClr val="00B050"/>
                </a:solidFill>
                <a:latin typeface="Arial" panose="020B0604020202020204" pitchFamily="34" charset="0"/>
                <a:cs typeface="Arial" panose="020B0604020202020204" pitchFamily="34" charset="0"/>
              </a:rPr>
              <a:t> </a:t>
            </a:r>
            <a:r>
              <a:rPr lang="en-US" sz="1800" b="1" dirty="0">
                <a:solidFill>
                  <a:schemeClr val="tx1">
                    <a:lumMod val="75000"/>
                  </a:schemeClr>
                </a:solidFill>
                <a:latin typeface="Segoe UI" panose="020B0502040204020203" pitchFamily="34" charset="0"/>
                <a:cs typeface="Segoe UI" panose="020B0502040204020203" pitchFamily="34" charset="0"/>
              </a:rPr>
              <a:t>Ministerial Follow–Up Committee on Agenda 2063</a:t>
            </a:r>
          </a:p>
          <a:p>
            <a:pPr algn="l"/>
            <a:r>
              <a:rPr lang="en-US" sz="1800" b="1" dirty="0">
                <a:solidFill>
                  <a:schemeClr val="tx1">
                    <a:lumMod val="75000"/>
                  </a:schemeClr>
                </a:solidFill>
                <a:latin typeface="Segoe UI" panose="020B0502040204020203" pitchFamily="34" charset="0"/>
                <a:ea typeface="+mj-ea"/>
                <a:cs typeface="Segoe UI" panose="020B0502040204020203" pitchFamily="34" charset="0"/>
              </a:rPr>
              <a:t>The Ambassadorial Committee</a:t>
            </a:r>
          </a:p>
          <a:p>
            <a:pPr algn="just"/>
            <a:r>
              <a:rPr lang="en-US" sz="1800" b="1" dirty="0">
                <a:solidFill>
                  <a:schemeClr val="tx1">
                    <a:lumMod val="75000"/>
                  </a:schemeClr>
                </a:solidFill>
                <a:latin typeface="Segoe UI" panose="020B0502040204020203" pitchFamily="34" charset="0"/>
                <a:ea typeface="+mj-ea"/>
                <a:cs typeface="Segoe UI" panose="020B0502040204020203" pitchFamily="34" charset="0"/>
              </a:rPr>
              <a:t>Champion for Agenda 2063</a:t>
            </a:r>
          </a:p>
          <a:p>
            <a:pPr algn="just"/>
            <a:r>
              <a:rPr lang="en-US" sz="1800" b="1" dirty="0">
                <a:solidFill>
                  <a:schemeClr val="tx1">
                    <a:lumMod val="75000"/>
                  </a:schemeClr>
                </a:solidFill>
                <a:latin typeface="Segoe UI" panose="020B0502040204020203" pitchFamily="34" charset="0"/>
                <a:ea typeface="+mj-ea"/>
                <a:cs typeface="Segoe UI" panose="020B0502040204020203" pitchFamily="34" charset="0"/>
              </a:rPr>
              <a:t>Technical Working Group</a:t>
            </a:r>
            <a:endParaRPr lang="en-US" sz="2000" b="1" dirty="0">
              <a:solidFill>
                <a:schemeClr val="tx1">
                  <a:lumMod val="75000"/>
                </a:schemeClr>
              </a:solidFill>
              <a:latin typeface="Segoe UI" panose="020B0502040204020203" pitchFamily="34" charset="0"/>
              <a:ea typeface="+mj-ea"/>
              <a:cs typeface="Segoe UI" panose="020B0502040204020203" pitchFamily="34" charset="0"/>
            </a:endParaRPr>
          </a:p>
          <a:p>
            <a:pPr algn="just"/>
            <a:r>
              <a:rPr lang="en-US" sz="2000" b="1" dirty="0">
                <a:solidFill>
                  <a:schemeClr val="tx1">
                    <a:lumMod val="75000"/>
                  </a:schemeClr>
                </a:solidFill>
                <a:latin typeface="Segoe UI" panose="020B0502040204020203" pitchFamily="34" charset="0"/>
                <a:cs typeface="Segoe UI" panose="020B0502040204020203" pitchFamily="34" charset="0"/>
              </a:rPr>
              <a:t>Domestication</a:t>
            </a:r>
          </a:p>
          <a:p>
            <a:pPr algn="just"/>
            <a:r>
              <a:rPr lang="en-US" sz="2000" b="1" dirty="0">
                <a:solidFill>
                  <a:schemeClr val="tx1">
                    <a:lumMod val="75000"/>
                  </a:schemeClr>
                </a:solidFill>
                <a:latin typeface="Segoe UI" panose="020B0502040204020203" pitchFamily="34" charset="0"/>
                <a:cs typeface="Segoe UI" panose="020B0502040204020203" pitchFamily="34" charset="0"/>
              </a:rPr>
              <a:t>Integrated M&amp;E and Reporting </a:t>
            </a:r>
          </a:p>
          <a:p>
            <a:pPr algn="just"/>
            <a:endParaRPr lang="en-US" sz="2000" b="1" dirty="0">
              <a:solidFill>
                <a:schemeClr val="tx1">
                  <a:lumMod val="75000"/>
                </a:schemeClr>
              </a:solidFill>
              <a:latin typeface="Segoe UI" panose="020B0502040204020203" pitchFamily="34" charset="0"/>
              <a:cs typeface="Segoe UI" panose="020B0502040204020203" pitchFamily="34" charset="0"/>
            </a:endParaRPr>
          </a:p>
          <a:p>
            <a:pPr algn="l">
              <a:lnSpc>
                <a:spcPct val="100000"/>
              </a:lnSpc>
              <a:spcBef>
                <a:spcPts val="0"/>
              </a:spcBef>
            </a:pPr>
            <a:endParaRPr lang="en-US" sz="2400" b="1" dirty="0">
              <a:solidFill>
                <a:schemeClr val="tx1">
                  <a:lumMod val="75000"/>
                </a:schemeClr>
              </a:solidFill>
              <a:latin typeface="Segoe UI" panose="020B0502040204020203" pitchFamily="34" charset="0"/>
              <a:ea typeface="Open Sans" panose="020B0606030504020204" pitchFamily="34" charset="0"/>
              <a:cs typeface="Segoe UI" panose="020B0502040204020203" pitchFamily="34" charset="0"/>
            </a:endParaRPr>
          </a:p>
        </p:txBody>
      </p:sp>
      <p:sp>
        <p:nvSpPr>
          <p:cNvPr id="40" name="Oval 39"/>
          <p:cNvSpPr/>
          <p:nvPr/>
        </p:nvSpPr>
        <p:spPr>
          <a:xfrm>
            <a:off x="3123602" y="4551189"/>
            <a:ext cx="153043" cy="153043"/>
          </a:xfrm>
          <a:prstGeom prst="ellipse">
            <a:avLst/>
          </a:prstGeom>
          <a:solidFill>
            <a:schemeClr val="bg1"/>
          </a:solid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latin typeface="Segoe UI" panose="020B0502040204020203" pitchFamily="34" charset="0"/>
              <a:cs typeface="Segoe UI" panose="020B0502040204020203" pitchFamily="34" charset="0"/>
            </a:endParaRPr>
          </a:p>
        </p:txBody>
      </p:sp>
      <p:pic>
        <p:nvPicPr>
          <p:cNvPr id="37" name="Picture 36">
            <a:extLst>
              <a:ext uri="{FF2B5EF4-FFF2-40B4-BE49-F238E27FC236}">
                <a16:creationId xmlns:a16="http://schemas.microsoft.com/office/drawing/2014/main" id="{A087E0A6-E78E-514E-8106-25687A19693B}"/>
              </a:ext>
            </a:extLst>
          </p:cNvPr>
          <p:cNvPicPr>
            <a:picLocks noChangeAspect="1"/>
          </p:cNvPicPr>
          <p:nvPr/>
        </p:nvPicPr>
        <p:blipFill>
          <a:blip r:embed="rId4"/>
          <a:stretch>
            <a:fillRect/>
          </a:stretch>
        </p:blipFill>
        <p:spPr>
          <a:xfrm>
            <a:off x="314632" y="2625504"/>
            <a:ext cx="1475054" cy="1398793"/>
          </a:xfrm>
          <a:prstGeom prst="rect">
            <a:avLst/>
          </a:prstGeom>
        </p:spPr>
      </p:pic>
      <p:sp>
        <p:nvSpPr>
          <p:cNvPr id="16" name="Oval 15"/>
          <p:cNvSpPr/>
          <p:nvPr/>
        </p:nvSpPr>
        <p:spPr>
          <a:xfrm>
            <a:off x="3123740" y="2956383"/>
            <a:ext cx="153043" cy="153043"/>
          </a:xfrm>
          <a:prstGeom prst="ellipse">
            <a:avLst/>
          </a:prstGeom>
          <a:solidFill>
            <a:schemeClr val="bg1"/>
          </a:solid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latin typeface="Segoe UI" panose="020B0502040204020203" pitchFamily="34" charset="0"/>
              <a:cs typeface="Segoe UI" panose="020B0502040204020203" pitchFamily="34" charset="0"/>
            </a:endParaRPr>
          </a:p>
        </p:txBody>
      </p:sp>
      <p:sp>
        <p:nvSpPr>
          <p:cNvPr id="17" name="Oval 16"/>
          <p:cNvSpPr/>
          <p:nvPr/>
        </p:nvSpPr>
        <p:spPr>
          <a:xfrm>
            <a:off x="3126973" y="3569190"/>
            <a:ext cx="153043" cy="153043"/>
          </a:xfrm>
          <a:prstGeom prst="ellipse">
            <a:avLst/>
          </a:prstGeom>
          <a:solidFill>
            <a:schemeClr val="bg1"/>
          </a:solid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latin typeface="Segoe UI" panose="020B0502040204020203" pitchFamily="34" charset="0"/>
              <a:cs typeface="Segoe UI" panose="020B0502040204020203" pitchFamily="34" charset="0"/>
            </a:endParaRPr>
          </a:p>
        </p:txBody>
      </p:sp>
      <p:sp>
        <p:nvSpPr>
          <p:cNvPr id="18" name="Oval 17"/>
          <p:cNvSpPr/>
          <p:nvPr/>
        </p:nvSpPr>
        <p:spPr>
          <a:xfrm>
            <a:off x="3123602" y="3852553"/>
            <a:ext cx="153043" cy="153043"/>
          </a:xfrm>
          <a:prstGeom prst="ellipse">
            <a:avLst/>
          </a:prstGeom>
          <a:solidFill>
            <a:schemeClr val="bg1"/>
          </a:solid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0475194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0" y="6100619"/>
            <a:ext cx="12192000" cy="757381"/>
          </a:xfrm>
          <a:prstGeom prst="rect">
            <a:avLst/>
          </a:prstGeom>
          <a:pattFill prst="dkUpDiag">
            <a:fgClr>
              <a:srgbClr val="391123"/>
            </a:fgClr>
            <a:bgClr>
              <a:srgbClr val="663148"/>
            </a:bgClr>
          </a:patt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6075"/>
            <a:r>
              <a:rPr lang="en-US" sz="3000" b="1">
                <a:solidFill>
                  <a:schemeClr val="bg1"/>
                </a:solidFill>
                <a:latin typeface="Helvetica" panose="020B0604020202020204" pitchFamily="34" charset="0"/>
                <a:cs typeface="Segoe UI" panose="020B0502040204020203" pitchFamily="34" charset="0"/>
              </a:rPr>
              <a:t> </a:t>
            </a:r>
            <a:endParaRPr lang="en-US" sz="3000" b="1" dirty="0">
              <a:solidFill>
                <a:schemeClr val="bg1"/>
              </a:solidFill>
              <a:latin typeface="Helvetica" panose="020B0604020202020204" pitchFamily="34" charset="0"/>
              <a:cs typeface="Segoe UI" panose="020B0502040204020203" pitchFamily="34" charset="0"/>
            </a:endParaRPr>
          </a:p>
        </p:txBody>
      </p:sp>
      <p:sp>
        <p:nvSpPr>
          <p:cNvPr id="3" name="Content Placeholder 2"/>
          <p:cNvSpPr>
            <a:spLocks noGrp="1"/>
          </p:cNvSpPr>
          <p:nvPr>
            <p:ph idx="1"/>
          </p:nvPr>
        </p:nvSpPr>
        <p:spPr>
          <a:xfrm>
            <a:off x="2012576" y="1461392"/>
            <a:ext cx="9920748" cy="4428420"/>
          </a:xfrm>
        </p:spPr>
        <p:txBody>
          <a:bodyPr>
            <a:noAutofit/>
          </a:bodyPr>
          <a:lstStyle/>
          <a:p>
            <a:pPr marL="460375" indent="-342900">
              <a:lnSpc>
                <a:spcPct val="100000"/>
              </a:lnSpc>
              <a:spcBef>
                <a:spcPts val="1200"/>
              </a:spcBef>
              <a:spcAft>
                <a:spcPts val="1200"/>
              </a:spcAft>
              <a:buClr>
                <a:srgbClr val="1E8035"/>
              </a:buClr>
              <a:buSzPct val="125000"/>
            </a:pPr>
            <a:r>
              <a:rPr lang="en-US" sz="1800" dirty="0">
                <a:solidFill>
                  <a:schemeClr val="accent5">
                    <a:lumMod val="50000"/>
                  </a:schemeClr>
                </a:solidFill>
                <a:latin typeface="Segoe UI" panose="020B0502040204020203" pitchFamily="34" charset="0"/>
                <a:cs typeface="Segoe UI" panose="020B0502040204020203" pitchFamily="34" charset="0"/>
              </a:rPr>
              <a:t>The objective of this presentation is to give an overview of Agenda 2063 and mechanisms that the AU has put in place to support and facilitate the effective implementation of  Continental, Regional and National level;</a:t>
            </a:r>
          </a:p>
          <a:p>
            <a:pPr marL="460375" indent="-342900">
              <a:lnSpc>
                <a:spcPct val="100000"/>
              </a:lnSpc>
              <a:spcBef>
                <a:spcPts val="1200"/>
              </a:spcBef>
              <a:spcAft>
                <a:spcPts val="1200"/>
              </a:spcAft>
              <a:buClr>
                <a:srgbClr val="1E8035"/>
              </a:buClr>
              <a:buSzPct val="125000"/>
            </a:pPr>
            <a:r>
              <a:rPr lang="en-GB" sz="1800" dirty="0">
                <a:solidFill>
                  <a:schemeClr val="accent5">
                    <a:lumMod val="50000"/>
                  </a:schemeClr>
                </a:solidFill>
                <a:latin typeface="Segoe UI" panose="020B0502040204020203" pitchFamily="34" charset="0"/>
                <a:cs typeface="Segoe UI" panose="020B0502040204020203" pitchFamily="34" charset="0"/>
              </a:rPr>
              <a:t>in June 2015 the African Union (AU) Summit adopted Agenda 2063 First Ten Year Implementation Plan to operationalize Africa's development blueprint; the solid foundation of the integration of Africa.</a:t>
            </a:r>
          </a:p>
          <a:p>
            <a:pPr marL="460375" indent="-342900">
              <a:lnSpc>
                <a:spcPct val="100000"/>
              </a:lnSpc>
              <a:spcBef>
                <a:spcPts val="1200"/>
              </a:spcBef>
              <a:spcAft>
                <a:spcPts val="1200"/>
              </a:spcAft>
              <a:buClr>
                <a:srgbClr val="1E8035"/>
              </a:buClr>
              <a:buSzPct val="125000"/>
            </a:pPr>
            <a:r>
              <a:rPr lang="en-GB" sz="1800" dirty="0">
                <a:solidFill>
                  <a:schemeClr val="accent5">
                    <a:lumMod val="50000"/>
                  </a:schemeClr>
                </a:solidFill>
                <a:latin typeface="Segoe UI" panose="020B0502040204020203" pitchFamily="34" charset="0"/>
                <a:cs typeface="Segoe UI" panose="020B0502040204020203" pitchFamily="34" charset="0"/>
              </a:rPr>
              <a:t>Several mechanisms have been put in place to ensure proper implementation of Agenda 2063;</a:t>
            </a:r>
          </a:p>
          <a:p>
            <a:pPr lvl="1" algn="just">
              <a:buFont typeface="Wingdings" panose="05000000000000000000" pitchFamily="2" charset="2"/>
              <a:buChar char="§"/>
            </a:pPr>
            <a:r>
              <a:rPr lang="en-US" sz="1800" dirty="0">
                <a:solidFill>
                  <a:schemeClr val="accent5">
                    <a:lumMod val="50000"/>
                  </a:schemeClr>
                </a:solidFill>
                <a:latin typeface="Segoe UI" panose="020B0502040204020203" pitchFamily="34" charset="0"/>
                <a:cs typeface="Segoe UI" panose="020B0502040204020203" pitchFamily="34" charset="0"/>
              </a:rPr>
              <a:t>The Ministerial Follow – Up Committee on the Implementation of Agenda 2063;</a:t>
            </a:r>
            <a:endParaRPr lang="en-GB" sz="1800" dirty="0">
              <a:solidFill>
                <a:schemeClr val="accent5">
                  <a:lumMod val="50000"/>
                </a:schemeClr>
              </a:solidFill>
              <a:latin typeface="Segoe UI" panose="020B0502040204020203" pitchFamily="34" charset="0"/>
              <a:cs typeface="Segoe UI" panose="020B0502040204020203" pitchFamily="34" charset="0"/>
            </a:endParaRPr>
          </a:p>
          <a:p>
            <a:pPr lvl="1" algn="just">
              <a:buFont typeface="Wingdings" panose="05000000000000000000" pitchFamily="2" charset="2"/>
              <a:buChar char="§"/>
            </a:pPr>
            <a:r>
              <a:rPr lang="en-US" sz="1800" dirty="0">
                <a:solidFill>
                  <a:schemeClr val="accent5">
                    <a:lumMod val="50000"/>
                  </a:schemeClr>
                </a:solidFill>
                <a:latin typeface="Segoe UI" panose="020B0502040204020203" pitchFamily="34" charset="0"/>
                <a:cs typeface="Segoe UI" panose="020B0502040204020203" pitchFamily="34" charset="0"/>
              </a:rPr>
              <a:t>Ambassadorial Committee</a:t>
            </a:r>
          </a:p>
          <a:p>
            <a:pPr lvl="1" algn="just">
              <a:buFont typeface="Wingdings" panose="05000000000000000000" pitchFamily="2" charset="2"/>
              <a:buChar char="§"/>
            </a:pPr>
            <a:r>
              <a:rPr lang="en-US" sz="1800" dirty="0">
                <a:solidFill>
                  <a:schemeClr val="accent5">
                    <a:lumMod val="50000"/>
                  </a:schemeClr>
                </a:solidFill>
                <a:latin typeface="Segoe UI" panose="020B0502040204020203" pitchFamily="34" charset="0"/>
                <a:cs typeface="Segoe UI" panose="020B0502040204020203" pitchFamily="34" charset="0"/>
              </a:rPr>
              <a:t>Agenda 2063 Champion</a:t>
            </a:r>
          </a:p>
          <a:p>
            <a:pPr lvl="1" algn="just">
              <a:buFont typeface="Wingdings" panose="05000000000000000000" pitchFamily="2" charset="2"/>
              <a:buChar char="§"/>
            </a:pPr>
            <a:r>
              <a:rPr lang="en-US" sz="1800" dirty="0">
                <a:solidFill>
                  <a:schemeClr val="accent5">
                    <a:lumMod val="50000"/>
                  </a:schemeClr>
                </a:solidFill>
                <a:latin typeface="Segoe UI" panose="020B0502040204020203" pitchFamily="34" charset="0"/>
                <a:cs typeface="Segoe UI" panose="020B0502040204020203" pitchFamily="34" charset="0"/>
              </a:rPr>
              <a:t>Technical Working Group</a:t>
            </a:r>
          </a:p>
          <a:p>
            <a:pPr lvl="1" algn="just">
              <a:buFont typeface="Wingdings" panose="05000000000000000000" pitchFamily="2" charset="2"/>
              <a:buChar char="§"/>
            </a:pPr>
            <a:r>
              <a:rPr lang="en-US" sz="1800" dirty="0">
                <a:solidFill>
                  <a:schemeClr val="accent5">
                    <a:lumMod val="50000"/>
                  </a:schemeClr>
                </a:solidFill>
                <a:latin typeface="Segoe UI" panose="020B0502040204020203" pitchFamily="34" charset="0"/>
                <a:cs typeface="Segoe UI" panose="020B0502040204020203" pitchFamily="34" charset="0"/>
              </a:rPr>
              <a:t>Agenda 2063 Coordination Unit in the Directorate of SPPMERM</a:t>
            </a:r>
          </a:p>
          <a:p>
            <a:pPr marL="460375" indent="-342900">
              <a:lnSpc>
                <a:spcPct val="100000"/>
              </a:lnSpc>
              <a:spcBef>
                <a:spcPts val="1200"/>
              </a:spcBef>
              <a:spcAft>
                <a:spcPts val="1200"/>
              </a:spcAft>
              <a:buClr>
                <a:srgbClr val="1E8035"/>
              </a:buClr>
              <a:buSzPct val="125000"/>
            </a:pPr>
            <a:endParaRPr lang="en-GB" sz="1800" dirty="0">
              <a:solidFill>
                <a:schemeClr val="accent5">
                  <a:lumMod val="50000"/>
                </a:schemeClr>
              </a:solidFill>
              <a:latin typeface="Segoe UI" panose="020B0502040204020203" pitchFamily="34" charset="0"/>
              <a:cs typeface="Segoe UI" panose="020B0502040204020203" pitchFamily="34" charset="0"/>
            </a:endParaRPr>
          </a:p>
          <a:p>
            <a:pPr marL="460375" indent="-342900">
              <a:lnSpc>
                <a:spcPct val="100000"/>
              </a:lnSpc>
              <a:spcBef>
                <a:spcPts val="1200"/>
              </a:spcBef>
              <a:spcAft>
                <a:spcPts val="1200"/>
              </a:spcAft>
              <a:buClr>
                <a:srgbClr val="1E8035"/>
              </a:buClr>
              <a:buSzPct val="125000"/>
            </a:pPr>
            <a:endParaRPr lang="en-GB" sz="1800" dirty="0">
              <a:solidFill>
                <a:schemeClr val="accent5">
                  <a:lumMod val="50000"/>
                </a:schemeClr>
              </a:solidFill>
              <a:latin typeface="Segoe UI" panose="020B0502040204020203" pitchFamily="34" charset="0"/>
              <a:cs typeface="Segoe UI" panose="020B0502040204020203" pitchFamily="34" charset="0"/>
            </a:endParaRPr>
          </a:p>
        </p:txBody>
      </p:sp>
      <p:pic>
        <p:nvPicPr>
          <p:cNvPr id="4" name="Picture 3">
            <a:extLst>
              <a:ext uri="{FF2B5EF4-FFF2-40B4-BE49-F238E27FC236}">
                <a16:creationId xmlns:a16="http://schemas.microsoft.com/office/drawing/2014/main" id="{A8B094DE-286B-264F-9212-7B145CA69279}"/>
              </a:ext>
            </a:extLst>
          </p:cNvPr>
          <p:cNvPicPr>
            <a:picLocks noChangeAspect="1"/>
          </p:cNvPicPr>
          <p:nvPr/>
        </p:nvPicPr>
        <p:blipFill>
          <a:blip r:embed="rId2"/>
          <a:stretch>
            <a:fillRect/>
          </a:stretch>
        </p:blipFill>
        <p:spPr>
          <a:xfrm>
            <a:off x="10571812" y="6100619"/>
            <a:ext cx="1620188" cy="781769"/>
          </a:xfrm>
          <a:prstGeom prst="rect">
            <a:avLst/>
          </a:prstGeom>
        </p:spPr>
      </p:pic>
      <p:cxnSp>
        <p:nvCxnSpPr>
          <p:cNvPr id="6" name="Straight Connector 5"/>
          <p:cNvCxnSpPr/>
          <p:nvPr/>
        </p:nvCxnSpPr>
        <p:spPr>
          <a:xfrm>
            <a:off x="0" y="1175480"/>
            <a:ext cx="12192000" cy="0"/>
          </a:xfrm>
          <a:prstGeom prst="line">
            <a:avLst/>
          </a:prstGeom>
          <a:ln w="38100">
            <a:solidFill>
              <a:srgbClr val="29AD48"/>
            </a:solidFill>
          </a:ln>
          <a:effectLst>
            <a:reflection blurRad="6350" stA="50000" endA="300" endPos="90000" dir="5400000" sy="-100000" algn="bl" rotWithShape="0"/>
          </a:effectLst>
        </p:spPr>
        <p:style>
          <a:lnRef idx="3">
            <a:schemeClr val="accent6"/>
          </a:lnRef>
          <a:fillRef idx="0">
            <a:schemeClr val="accent6"/>
          </a:fillRef>
          <a:effectRef idx="2">
            <a:schemeClr val="accent6"/>
          </a:effectRef>
          <a:fontRef idx="minor">
            <a:schemeClr val="tx1"/>
          </a:fontRef>
        </p:style>
      </p:cxnSp>
      <p:sp>
        <p:nvSpPr>
          <p:cNvPr id="7" name="Rectangle 6"/>
          <p:cNvSpPr/>
          <p:nvPr/>
        </p:nvSpPr>
        <p:spPr>
          <a:xfrm>
            <a:off x="2534907" y="302938"/>
            <a:ext cx="2614818" cy="584775"/>
          </a:xfrm>
          <a:prstGeom prst="rect">
            <a:avLst/>
          </a:prstGeom>
        </p:spPr>
        <p:txBody>
          <a:bodyPr wrap="none">
            <a:spAutoFit/>
          </a:bodyPr>
          <a:lstStyle/>
          <a:p>
            <a:r>
              <a:rPr lang="en-US" sz="3200" b="1" dirty="0">
                <a:solidFill>
                  <a:srgbClr val="1E8035"/>
                </a:solidFill>
                <a:latin typeface="Segoe UI" panose="020B0502040204020203" pitchFamily="34" charset="0"/>
                <a:cs typeface="Segoe UI" panose="020B0502040204020203" pitchFamily="34" charset="0"/>
              </a:rPr>
              <a:t>Introduction</a:t>
            </a:r>
          </a:p>
        </p:txBody>
      </p:sp>
      <p:pic>
        <p:nvPicPr>
          <p:cNvPr id="8" name="Picture 7">
            <a:extLst>
              <a:ext uri="{FF2B5EF4-FFF2-40B4-BE49-F238E27FC236}">
                <a16:creationId xmlns:a16="http://schemas.microsoft.com/office/drawing/2014/main" id="{A087E0A6-E78E-514E-8106-25687A19693B}"/>
              </a:ext>
            </a:extLst>
          </p:cNvPr>
          <p:cNvPicPr>
            <a:picLocks noChangeAspect="1"/>
          </p:cNvPicPr>
          <p:nvPr/>
        </p:nvPicPr>
        <p:blipFill>
          <a:blip r:embed="rId3"/>
          <a:stretch>
            <a:fillRect/>
          </a:stretch>
        </p:blipFill>
        <p:spPr>
          <a:xfrm>
            <a:off x="344130" y="2562403"/>
            <a:ext cx="1475054" cy="1398793"/>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5706" y="235824"/>
            <a:ext cx="793325" cy="711348"/>
          </a:xfrm>
          <a:prstGeom prst="rect">
            <a:avLst/>
          </a:prstGeom>
        </p:spPr>
      </p:pic>
    </p:spTree>
    <p:extLst>
      <p:ext uri="{BB962C8B-B14F-4D97-AF65-F5344CB8AC3E}">
        <p14:creationId xmlns:p14="http://schemas.microsoft.com/office/powerpoint/2010/main" val="9334273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8B698-DF5C-4AFC-A4FE-5F2D8649C935}"/>
              </a:ext>
            </a:extLst>
          </p:cNvPr>
          <p:cNvSpPr>
            <a:spLocks noGrp="1"/>
          </p:cNvSpPr>
          <p:nvPr>
            <p:ph type="title"/>
          </p:nvPr>
        </p:nvSpPr>
        <p:spPr>
          <a:xfrm>
            <a:off x="1251678" y="145774"/>
            <a:ext cx="10178322" cy="980661"/>
          </a:xfrm>
        </p:spPr>
        <p:txBody>
          <a:bodyPr>
            <a:normAutofit/>
          </a:bodyPr>
          <a:lstStyle/>
          <a:p>
            <a:pPr algn="ctr"/>
            <a:r>
              <a:rPr lang="en-SG" dirty="0"/>
              <a:t>What is Agenda 2063</a:t>
            </a:r>
          </a:p>
        </p:txBody>
      </p:sp>
      <p:sp>
        <p:nvSpPr>
          <p:cNvPr id="3" name="Content Placeholder 2">
            <a:extLst>
              <a:ext uri="{FF2B5EF4-FFF2-40B4-BE49-F238E27FC236}">
                <a16:creationId xmlns:a16="http://schemas.microsoft.com/office/drawing/2014/main" id="{7CF78C1C-FF2A-468C-8A4D-B1A25D672593}"/>
              </a:ext>
            </a:extLst>
          </p:cNvPr>
          <p:cNvSpPr>
            <a:spLocks noGrp="1"/>
          </p:cNvSpPr>
          <p:nvPr>
            <p:ph idx="1"/>
          </p:nvPr>
        </p:nvSpPr>
        <p:spPr>
          <a:xfrm>
            <a:off x="1251678" y="2040835"/>
            <a:ext cx="10178322" cy="4486574"/>
          </a:xfrm>
        </p:spPr>
        <p:txBody>
          <a:bodyPr>
            <a:normAutofit/>
          </a:bodyPr>
          <a:lstStyle/>
          <a:p>
            <a:r>
              <a:rPr lang="en-US" sz="2800" dirty="0">
                <a:solidFill>
                  <a:schemeClr val="accent6">
                    <a:lumMod val="50000"/>
                  </a:schemeClr>
                </a:solidFill>
                <a:latin typeface="+mj-lt"/>
                <a:cs typeface="Andalus" panose="02020603050405020304" pitchFamily="18" charset="-78"/>
              </a:rPr>
              <a:t>Agenda 2063 is a strategic framework for the socio-economic development and transformation of the continent within a period of 50 years. </a:t>
            </a:r>
          </a:p>
          <a:p>
            <a:r>
              <a:rPr lang="en-US" sz="2800" dirty="0">
                <a:solidFill>
                  <a:schemeClr val="accent6">
                    <a:lumMod val="50000"/>
                  </a:schemeClr>
                </a:solidFill>
                <a:latin typeface="+mj-lt"/>
                <a:cs typeface="Andalus" panose="02020603050405020304" pitchFamily="18" charset="-78"/>
              </a:rPr>
              <a:t>Its is a continuation of the pan-African drive over centuries for unity, self-determination, freedom, progress and collective prosperity pursued under Pan-Africanism and African Renaissance</a:t>
            </a:r>
            <a:r>
              <a:rPr lang="en-US" sz="2800" dirty="0">
                <a:latin typeface="+mj-lt"/>
                <a:cs typeface="Andalus" panose="02020603050405020304" pitchFamily="18" charset="-78"/>
              </a:rPr>
              <a:t>. </a:t>
            </a:r>
          </a:p>
          <a:p>
            <a:r>
              <a:rPr lang="en-US" sz="2800" dirty="0">
                <a:solidFill>
                  <a:schemeClr val="accent6">
                    <a:lumMod val="50000"/>
                  </a:schemeClr>
                </a:solidFill>
                <a:latin typeface="+mj-lt"/>
                <a:cs typeface="Andalus" panose="02020603050405020304" pitchFamily="18" charset="-78"/>
              </a:rPr>
              <a:t>It seeks to accelerate the execution of past and existing plans and strategic frameworks at national, regional and continental levels. </a:t>
            </a:r>
          </a:p>
          <a:p>
            <a:endParaRPr lang="en-US" sz="2800" dirty="0">
              <a:solidFill>
                <a:schemeClr val="accent6">
                  <a:lumMod val="50000"/>
                </a:schemeClr>
              </a:solidFill>
              <a:latin typeface="+mj-lt"/>
              <a:cs typeface="Andalus" panose="02020603050405020304" pitchFamily="18" charset="-78"/>
            </a:endParaRPr>
          </a:p>
          <a:p>
            <a:endParaRPr lang="en-SG" dirty="0"/>
          </a:p>
        </p:txBody>
      </p:sp>
    </p:spTree>
    <p:extLst>
      <p:ext uri="{BB962C8B-B14F-4D97-AF65-F5344CB8AC3E}">
        <p14:creationId xmlns:p14="http://schemas.microsoft.com/office/powerpoint/2010/main" val="34906870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89860" y="20"/>
            <a:ext cx="7673340" cy="1066780"/>
          </a:xfrm>
        </p:spPr>
        <p:txBody>
          <a:bodyPr>
            <a:normAutofit/>
          </a:bodyPr>
          <a:lstStyle/>
          <a:p>
            <a:pPr algn="ctr"/>
            <a:r>
              <a:rPr lang="en-US" sz="3200" b="1" kern="1200" dirty="0">
                <a:ln w="10541" cmpd="sng">
                  <a:solidFill>
                    <a:srgbClr val="5B9BD5">
                      <a:shade val="88000"/>
                      <a:satMod val="110000"/>
                    </a:srgbClr>
                  </a:solidFill>
                  <a:prstDash val="solid"/>
                </a:ln>
                <a:solidFill>
                  <a:schemeClr val="tx1">
                    <a:lumMod val="95000"/>
                    <a:lumOff val="5000"/>
                  </a:schemeClr>
                </a:solidFill>
                <a:latin typeface="Andalus" pitchFamily="18" charset="-78"/>
                <a:cs typeface="Andalus" pitchFamily="18" charset="-78"/>
              </a:rPr>
              <a:t>The Aspirations </a:t>
            </a:r>
          </a:p>
        </p:txBody>
      </p:sp>
      <p:sp>
        <p:nvSpPr>
          <p:cNvPr id="3" name="Content Placeholder 2"/>
          <p:cNvSpPr>
            <a:spLocks noGrp="1"/>
          </p:cNvSpPr>
          <p:nvPr>
            <p:ph idx="1"/>
          </p:nvPr>
        </p:nvSpPr>
        <p:spPr>
          <a:xfrm>
            <a:off x="2514600" y="893911"/>
            <a:ext cx="7772400" cy="5964090"/>
          </a:xfrm>
        </p:spPr>
        <p:txBody>
          <a:bodyPr>
            <a:noAutofit/>
          </a:bodyPr>
          <a:lstStyle/>
          <a:p>
            <a:pPr marL="0" indent="0" algn="just">
              <a:buSzPct val="80000"/>
              <a:buNone/>
            </a:pPr>
            <a:r>
              <a:rPr lang="en-US" sz="2150" b="1" dirty="0">
                <a:latin typeface="Andalus" panose="02020603050405020304" pitchFamily="18" charset="-78"/>
                <a:cs typeface="Andalus" panose="02020603050405020304" pitchFamily="18" charset="-78"/>
              </a:rPr>
              <a:t>Agenda 2063 has seven aspirations as a result of the consultations conducted during its preparation. </a:t>
            </a:r>
          </a:p>
          <a:p>
            <a:pPr marL="514350" indent="-457200" algn="just">
              <a:buAutoNum type="arabicPeriod"/>
            </a:pPr>
            <a:r>
              <a:rPr lang="en-US" sz="2150" dirty="0">
                <a:solidFill>
                  <a:schemeClr val="tx1">
                    <a:lumMod val="85000"/>
                    <a:lumOff val="15000"/>
                  </a:schemeClr>
                </a:solidFill>
                <a:latin typeface="Andalus" panose="02020603050405020304" pitchFamily="18" charset="-78"/>
                <a:cs typeface="Andalus" panose="02020603050405020304" pitchFamily="18" charset="-78"/>
              </a:rPr>
              <a:t>A prosperous Africa based on inclusive growth and sustainable development</a:t>
            </a:r>
          </a:p>
          <a:p>
            <a:pPr marL="514350" indent="-457200" algn="just">
              <a:buAutoNum type="arabicPeriod"/>
            </a:pPr>
            <a:r>
              <a:rPr lang="en-US" sz="2150" dirty="0">
                <a:solidFill>
                  <a:schemeClr val="tx1">
                    <a:lumMod val="85000"/>
                    <a:lumOff val="15000"/>
                  </a:schemeClr>
                </a:solidFill>
                <a:latin typeface="Andalus" panose="02020603050405020304" pitchFamily="18" charset="-78"/>
                <a:cs typeface="Andalus" panose="02020603050405020304" pitchFamily="18" charset="-78"/>
              </a:rPr>
              <a:t>An integrated continent, politically united and based on the ideals of Pan- Africanism and the vision of Africa’s Renaissance</a:t>
            </a:r>
          </a:p>
          <a:p>
            <a:pPr marL="514350" indent="-457200" algn="just">
              <a:buAutoNum type="arabicPeriod"/>
            </a:pPr>
            <a:r>
              <a:rPr lang="en-US" sz="2150" dirty="0">
                <a:solidFill>
                  <a:schemeClr val="tx1">
                    <a:lumMod val="85000"/>
                    <a:lumOff val="15000"/>
                  </a:schemeClr>
                </a:solidFill>
                <a:latin typeface="Andalus" panose="02020603050405020304" pitchFamily="18" charset="-78"/>
                <a:cs typeface="Andalus" panose="02020603050405020304" pitchFamily="18" charset="-78"/>
              </a:rPr>
              <a:t>An Africa of good governance, democracy, respect for human rights, justice and the rule of law</a:t>
            </a:r>
          </a:p>
          <a:p>
            <a:pPr marL="514350" indent="-457200" algn="just">
              <a:buAutoNum type="arabicPeriod"/>
            </a:pPr>
            <a:r>
              <a:rPr lang="en-US" sz="2150" dirty="0">
                <a:solidFill>
                  <a:schemeClr val="tx1">
                    <a:lumMod val="85000"/>
                    <a:lumOff val="15000"/>
                  </a:schemeClr>
                </a:solidFill>
                <a:latin typeface="Andalus" panose="02020603050405020304" pitchFamily="18" charset="-78"/>
                <a:cs typeface="Andalus" panose="02020603050405020304" pitchFamily="18" charset="-78"/>
              </a:rPr>
              <a:t>A peaceful and secure Africa</a:t>
            </a:r>
          </a:p>
          <a:p>
            <a:pPr marL="514350" indent="-457200" algn="just">
              <a:buAutoNum type="arabicPeriod"/>
            </a:pPr>
            <a:r>
              <a:rPr lang="en-US" sz="2150" dirty="0">
                <a:solidFill>
                  <a:schemeClr val="tx1">
                    <a:lumMod val="85000"/>
                    <a:lumOff val="15000"/>
                  </a:schemeClr>
                </a:solidFill>
                <a:latin typeface="Andalus" panose="02020603050405020304" pitchFamily="18" charset="-78"/>
                <a:cs typeface="Andalus" panose="02020603050405020304" pitchFamily="18" charset="-78"/>
              </a:rPr>
              <a:t>An Africa with a strong cultural identity, common heritage, shared values and ethics</a:t>
            </a:r>
          </a:p>
          <a:p>
            <a:pPr marL="514350" indent="-457200" algn="just">
              <a:buAutoNum type="arabicPeriod"/>
            </a:pPr>
            <a:r>
              <a:rPr lang="en-US" sz="2150" dirty="0">
                <a:solidFill>
                  <a:schemeClr val="tx1">
                    <a:lumMod val="85000"/>
                    <a:lumOff val="15000"/>
                  </a:schemeClr>
                </a:solidFill>
                <a:latin typeface="Andalus" panose="02020603050405020304" pitchFamily="18" charset="-78"/>
                <a:cs typeface="Andalus" panose="02020603050405020304" pitchFamily="18" charset="-78"/>
              </a:rPr>
              <a:t>An Africa where whose development is people-driven, relying on the potential of African people, especially its women and youth, and caring for children</a:t>
            </a:r>
          </a:p>
          <a:p>
            <a:pPr marL="514350" indent="-457200" algn="just">
              <a:buAutoNum type="arabicPeriod"/>
            </a:pPr>
            <a:r>
              <a:rPr lang="en-US" sz="2150" dirty="0">
                <a:solidFill>
                  <a:schemeClr val="tx1">
                    <a:lumMod val="85000"/>
                    <a:lumOff val="15000"/>
                  </a:schemeClr>
                </a:solidFill>
                <a:latin typeface="Andalus" panose="02020603050405020304" pitchFamily="18" charset="-78"/>
                <a:cs typeface="Andalus" panose="02020603050405020304" pitchFamily="18" charset="-78"/>
              </a:rPr>
              <a:t>Africa as a strong, united and influential global player and partner</a:t>
            </a:r>
          </a:p>
        </p:txBody>
      </p:sp>
    </p:spTree>
    <p:extLst>
      <p:ext uri="{BB962C8B-B14F-4D97-AF65-F5344CB8AC3E}">
        <p14:creationId xmlns:p14="http://schemas.microsoft.com/office/powerpoint/2010/main" val="1059268838"/>
      </p:ext>
    </p:extLst>
  </p:cSld>
  <p:clrMapOvr>
    <a:masterClrMapping/>
  </p:clrMapOvr>
  <p:transition spd="slow">
    <p:pull/>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00025"/>
            <a:ext cx="10515600" cy="790575"/>
          </a:xfrm>
        </p:spPr>
        <p:txBody>
          <a:bodyPr>
            <a:normAutofit fontScale="90000"/>
          </a:bodyPr>
          <a:lstStyle/>
          <a:p>
            <a:pPr algn="ctr"/>
            <a:br>
              <a:rPr lang="en-US" sz="2400" b="1" dirty="0">
                <a:ln w="10541" cmpd="sng">
                  <a:solidFill>
                    <a:srgbClr val="5B9BD5">
                      <a:shade val="88000"/>
                      <a:satMod val="110000"/>
                    </a:srgbClr>
                  </a:solidFill>
                  <a:prstDash val="solid"/>
                </a:ln>
                <a:gradFill>
                  <a:gsLst>
                    <a:gs pos="0">
                      <a:srgbClr val="5B9BD5">
                        <a:tint val="40000"/>
                        <a:satMod val="250000"/>
                      </a:srgbClr>
                    </a:gs>
                    <a:gs pos="9000">
                      <a:srgbClr val="5B9BD5">
                        <a:tint val="52000"/>
                        <a:satMod val="300000"/>
                      </a:srgbClr>
                    </a:gs>
                    <a:gs pos="50000">
                      <a:srgbClr val="5B9BD5">
                        <a:shade val="20000"/>
                        <a:satMod val="300000"/>
                      </a:srgbClr>
                    </a:gs>
                    <a:gs pos="79000">
                      <a:srgbClr val="5B9BD5">
                        <a:tint val="52000"/>
                        <a:satMod val="300000"/>
                      </a:srgbClr>
                    </a:gs>
                    <a:gs pos="100000">
                      <a:srgbClr val="5B9BD5">
                        <a:tint val="40000"/>
                        <a:satMod val="250000"/>
                      </a:srgbClr>
                    </a:gs>
                  </a:gsLst>
                  <a:lin ang="5400000"/>
                </a:gradFill>
                <a:latin typeface="Andalus" pitchFamily="18" charset="-78"/>
                <a:cs typeface="Andalus" pitchFamily="18" charset="-78"/>
              </a:rPr>
            </a:br>
            <a:r>
              <a:rPr lang="en-US" b="1" dirty="0">
                <a:ln w="10541" cmpd="sng">
                  <a:solidFill>
                    <a:srgbClr val="5B9BD5">
                      <a:shade val="88000"/>
                      <a:satMod val="110000"/>
                    </a:srgbClr>
                  </a:solidFill>
                  <a:prstDash val="solid"/>
                </a:ln>
                <a:gradFill>
                  <a:gsLst>
                    <a:gs pos="0">
                      <a:srgbClr val="5B9BD5">
                        <a:tint val="40000"/>
                        <a:satMod val="250000"/>
                      </a:srgbClr>
                    </a:gs>
                    <a:gs pos="9000">
                      <a:srgbClr val="5B9BD5">
                        <a:tint val="52000"/>
                        <a:satMod val="300000"/>
                      </a:srgbClr>
                    </a:gs>
                    <a:gs pos="50000">
                      <a:srgbClr val="5B9BD5">
                        <a:shade val="20000"/>
                        <a:satMod val="300000"/>
                      </a:srgbClr>
                    </a:gs>
                    <a:gs pos="79000">
                      <a:srgbClr val="5B9BD5">
                        <a:tint val="52000"/>
                        <a:satMod val="300000"/>
                      </a:srgbClr>
                    </a:gs>
                    <a:gs pos="100000">
                      <a:srgbClr val="5B9BD5">
                        <a:tint val="40000"/>
                        <a:satMod val="250000"/>
                      </a:srgbClr>
                    </a:gs>
                  </a:gsLst>
                  <a:lin ang="5400000"/>
                </a:gradFill>
                <a:latin typeface="Andalus" pitchFamily="18" charset="-78"/>
                <a:cs typeface="Andalus" pitchFamily="18" charset="-78"/>
              </a:rPr>
              <a:t>Fast Track (Flagship) Projects</a:t>
            </a:r>
            <a:br>
              <a:rPr lang="en-US" b="1" dirty="0">
                <a:ln w="10541" cmpd="sng">
                  <a:solidFill>
                    <a:srgbClr val="5B9BD5">
                      <a:shade val="88000"/>
                      <a:satMod val="110000"/>
                    </a:srgbClr>
                  </a:solidFill>
                  <a:prstDash val="solid"/>
                </a:ln>
                <a:gradFill>
                  <a:gsLst>
                    <a:gs pos="0">
                      <a:srgbClr val="5B9BD5">
                        <a:tint val="40000"/>
                        <a:satMod val="250000"/>
                      </a:srgbClr>
                    </a:gs>
                    <a:gs pos="9000">
                      <a:srgbClr val="5B9BD5">
                        <a:tint val="52000"/>
                        <a:satMod val="300000"/>
                      </a:srgbClr>
                    </a:gs>
                    <a:gs pos="50000">
                      <a:srgbClr val="5B9BD5">
                        <a:shade val="20000"/>
                        <a:satMod val="300000"/>
                      </a:srgbClr>
                    </a:gs>
                    <a:gs pos="79000">
                      <a:srgbClr val="5B9BD5">
                        <a:tint val="52000"/>
                        <a:satMod val="300000"/>
                      </a:srgbClr>
                    </a:gs>
                    <a:gs pos="100000">
                      <a:srgbClr val="5B9BD5">
                        <a:tint val="40000"/>
                        <a:satMod val="250000"/>
                      </a:srgbClr>
                    </a:gs>
                  </a:gsLst>
                  <a:lin ang="5400000"/>
                </a:gradFill>
                <a:latin typeface="Andalus" pitchFamily="18" charset="-78"/>
                <a:cs typeface="Andalus" pitchFamily="18" charset="-78"/>
              </a:rPr>
            </a:br>
            <a:endParaRPr lang="en-US" dirty="0"/>
          </a:p>
        </p:txBody>
      </p:sp>
      <p:sp>
        <p:nvSpPr>
          <p:cNvPr id="3" name="Content Placeholder 2"/>
          <p:cNvSpPr>
            <a:spLocks noGrp="1"/>
          </p:cNvSpPr>
          <p:nvPr>
            <p:ph idx="1"/>
          </p:nvPr>
        </p:nvSpPr>
        <p:spPr>
          <a:xfrm>
            <a:off x="1819275" y="777201"/>
            <a:ext cx="10372725" cy="5862844"/>
          </a:xfrm>
        </p:spPr>
        <p:txBody>
          <a:bodyPr>
            <a:normAutofit fontScale="85000" lnSpcReduction="20000"/>
          </a:bodyPr>
          <a:lstStyle/>
          <a:p>
            <a:pPr marL="0" indent="0">
              <a:buNone/>
            </a:pPr>
            <a:r>
              <a:rPr lang="en-GB" b="1" dirty="0"/>
              <a:t>1. Integrated High speed Train Network</a:t>
            </a:r>
            <a:endParaRPr lang="en-US" b="1" dirty="0"/>
          </a:p>
          <a:p>
            <a:pPr marL="0" indent="0">
              <a:buNone/>
            </a:pPr>
            <a:r>
              <a:rPr lang="en-GB" b="1" dirty="0"/>
              <a:t>2. Grand Inga Dam Project</a:t>
            </a:r>
            <a:endParaRPr lang="en-US" b="1" dirty="0"/>
          </a:p>
          <a:p>
            <a:pPr marL="0" indent="0">
              <a:buNone/>
            </a:pPr>
            <a:r>
              <a:rPr lang="en-GB" b="1" dirty="0"/>
              <a:t>3. African Continental Free Trade Area</a:t>
            </a:r>
            <a:endParaRPr lang="en-US" b="1" dirty="0"/>
          </a:p>
          <a:p>
            <a:pPr marL="0" indent="0">
              <a:buNone/>
            </a:pPr>
            <a:r>
              <a:rPr lang="en-GB" b="1" dirty="0"/>
              <a:t>4. Pan-African Virtual and e-University</a:t>
            </a:r>
            <a:endParaRPr lang="en-US" b="1" dirty="0"/>
          </a:p>
          <a:p>
            <a:pPr marL="0" indent="0">
              <a:buNone/>
            </a:pPr>
            <a:r>
              <a:rPr lang="en-GB" b="1" dirty="0"/>
              <a:t>5. African Commodity Strategy</a:t>
            </a:r>
            <a:endParaRPr lang="en-US" b="1" dirty="0"/>
          </a:p>
          <a:p>
            <a:pPr marL="0" indent="0">
              <a:buNone/>
            </a:pPr>
            <a:r>
              <a:rPr lang="en-GB" b="1" dirty="0"/>
              <a:t>6. African Economic Platform</a:t>
            </a:r>
            <a:endParaRPr lang="en-US" b="1" dirty="0"/>
          </a:p>
          <a:p>
            <a:pPr marL="0" indent="0">
              <a:buNone/>
            </a:pPr>
            <a:r>
              <a:rPr lang="en-GB" b="1" dirty="0"/>
              <a:t>7. </a:t>
            </a:r>
            <a:r>
              <a:rPr lang="en-US" b="1" dirty="0"/>
              <a:t>Single African Air/Aviation Transport Market (SAATM)</a:t>
            </a:r>
          </a:p>
          <a:p>
            <a:pPr marL="0" indent="0">
              <a:buNone/>
            </a:pPr>
            <a:r>
              <a:rPr lang="en-GB" b="1" dirty="0"/>
              <a:t>8. Free Movement of Persons and the African Passport</a:t>
            </a:r>
            <a:endParaRPr lang="en-US" b="1" dirty="0"/>
          </a:p>
          <a:p>
            <a:pPr marL="0" indent="0">
              <a:buNone/>
            </a:pPr>
            <a:r>
              <a:rPr lang="en-GB" b="1" dirty="0"/>
              <a:t>9. Continental Financial Institutions</a:t>
            </a:r>
            <a:endParaRPr lang="en-US" b="1" dirty="0"/>
          </a:p>
          <a:p>
            <a:pPr marL="0" indent="0">
              <a:buNone/>
            </a:pPr>
            <a:r>
              <a:rPr lang="en-GB" b="1" dirty="0"/>
              <a:t>10. Pan African e-Network</a:t>
            </a:r>
            <a:endParaRPr lang="en-US" b="1" dirty="0"/>
          </a:p>
          <a:p>
            <a:pPr marL="0" indent="0">
              <a:buNone/>
            </a:pPr>
            <a:r>
              <a:rPr lang="en-GB" b="1" dirty="0"/>
              <a:t>11. Silencing the Guns by 2020</a:t>
            </a:r>
            <a:endParaRPr lang="en-US" b="1" dirty="0"/>
          </a:p>
          <a:p>
            <a:pPr marL="0" indent="0">
              <a:buNone/>
            </a:pPr>
            <a:r>
              <a:rPr lang="en-GB" b="1" dirty="0"/>
              <a:t>12. African Space Policy and Strategy</a:t>
            </a:r>
            <a:endParaRPr lang="en-US" b="1" dirty="0"/>
          </a:p>
          <a:p>
            <a:pPr marL="0" indent="0">
              <a:buNone/>
            </a:pPr>
            <a:r>
              <a:rPr lang="en-GB" b="1" dirty="0"/>
              <a:t>13. Great Museum of Africa</a:t>
            </a:r>
          </a:p>
          <a:p>
            <a:pPr marL="0" indent="0">
              <a:buNone/>
            </a:pPr>
            <a:r>
              <a:rPr lang="en-GB" b="1" dirty="0"/>
              <a:t>14. Cyber Security</a:t>
            </a:r>
          </a:p>
          <a:p>
            <a:pPr marL="0" indent="0">
              <a:buNone/>
            </a:pPr>
            <a:r>
              <a:rPr lang="en-GB" b="1" dirty="0"/>
              <a:t>15. Encyclopaedia Africana</a:t>
            </a:r>
          </a:p>
          <a:p>
            <a:pPr marL="0" indent="0">
              <a:buNone/>
            </a:pPr>
            <a:endParaRPr lang="en-US" sz="4500" b="1" dirty="0">
              <a:solidFill>
                <a:srgbClr val="4472C4">
                  <a:lumMod val="50000"/>
                </a:srgbClr>
              </a:solidFill>
              <a:cs typeface="Andalus" panose="02020603050405020304" pitchFamily="18" charset="-78"/>
            </a:endParaRPr>
          </a:p>
          <a:p>
            <a:pPr marL="0" lvl="1" indent="0" algn="just" defTabSz="600075">
              <a:spcBef>
                <a:spcPct val="0"/>
              </a:spcBef>
              <a:spcAft>
                <a:spcPct val="15000"/>
              </a:spcAft>
              <a:buNone/>
            </a:pPr>
            <a:endParaRPr lang="en-US" b="1" dirty="0">
              <a:solidFill>
                <a:srgbClr val="4472C4">
                  <a:lumMod val="50000"/>
                </a:srgbClr>
              </a:solidFill>
              <a:cs typeface="Andalus" panose="02020603050405020304" pitchFamily="18" charset="-78"/>
            </a:endParaRPr>
          </a:p>
          <a:p>
            <a:endParaRPr lang="en-US" dirty="0"/>
          </a:p>
        </p:txBody>
      </p:sp>
    </p:spTree>
    <p:extLst>
      <p:ext uri="{BB962C8B-B14F-4D97-AF65-F5344CB8AC3E}">
        <p14:creationId xmlns:p14="http://schemas.microsoft.com/office/powerpoint/2010/main" val="10891515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0" y="6100619"/>
            <a:ext cx="12192000" cy="757381"/>
          </a:xfrm>
          <a:prstGeom prst="rect">
            <a:avLst/>
          </a:prstGeom>
          <a:pattFill prst="dkUpDiag">
            <a:fgClr>
              <a:srgbClr val="391123"/>
            </a:fgClr>
            <a:bgClr>
              <a:srgbClr val="663148"/>
            </a:bgClr>
          </a:patt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6075"/>
            <a:r>
              <a:rPr lang="en-US" sz="3000" b="1">
                <a:solidFill>
                  <a:schemeClr val="bg1"/>
                </a:solidFill>
                <a:latin typeface="Helvetica" panose="020B0604020202020204" pitchFamily="34" charset="0"/>
                <a:cs typeface="Segoe UI" panose="020B0502040204020203" pitchFamily="34" charset="0"/>
              </a:rPr>
              <a:t> </a:t>
            </a:r>
            <a:endParaRPr lang="en-US" sz="3000" b="1" dirty="0">
              <a:solidFill>
                <a:schemeClr val="bg1"/>
              </a:solidFill>
              <a:latin typeface="Helvetica" panose="020B0604020202020204" pitchFamily="34" charset="0"/>
              <a:cs typeface="Segoe UI" panose="020B0502040204020203" pitchFamily="34" charset="0"/>
            </a:endParaRPr>
          </a:p>
        </p:txBody>
      </p:sp>
      <p:sp>
        <p:nvSpPr>
          <p:cNvPr id="3" name="Content Placeholder 2"/>
          <p:cNvSpPr>
            <a:spLocks noGrp="1"/>
          </p:cNvSpPr>
          <p:nvPr>
            <p:ph idx="1"/>
          </p:nvPr>
        </p:nvSpPr>
        <p:spPr>
          <a:xfrm>
            <a:off x="2106705" y="1461392"/>
            <a:ext cx="9484660" cy="4293950"/>
          </a:xfrm>
        </p:spPr>
        <p:txBody>
          <a:bodyPr>
            <a:noAutofit/>
          </a:bodyPr>
          <a:lstStyle/>
          <a:p>
            <a:pPr marL="460375" indent="-342900">
              <a:lnSpc>
                <a:spcPct val="100000"/>
              </a:lnSpc>
              <a:spcBef>
                <a:spcPts val="600"/>
              </a:spcBef>
              <a:spcAft>
                <a:spcPts val="600"/>
              </a:spcAft>
              <a:buClr>
                <a:srgbClr val="1E8035"/>
              </a:buClr>
              <a:buSzPct val="125000"/>
            </a:pPr>
            <a:r>
              <a:rPr lang="en-GB" sz="2000" dirty="0">
                <a:solidFill>
                  <a:schemeClr val="accent5">
                    <a:lumMod val="50000"/>
                  </a:schemeClr>
                </a:solidFill>
                <a:latin typeface="Segoe UI" panose="020B0502040204020203" pitchFamily="34" charset="0"/>
                <a:cs typeface="Segoe UI" panose="020B0502040204020203" pitchFamily="34" charset="0"/>
              </a:rPr>
              <a:t>In line with relevant African Union Assembly and Executive Council Decisions, in particular EX. CL/Dec. 807 and 908, and relevant Ministerial Retreat outcomes, the Ministerial Follow – Up Committee on the Implementation of Agenda 2063 has four strategic roles, </a:t>
            </a:r>
            <a:r>
              <a:rPr lang="en-GB" sz="2000" b="1" dirty="0">
                <a:solidFill>
                  <a:schemeClr val="accent5">
                    <a:lumMod val="50000"/>
                  </a:schemeClr>
                </a:solidFill>
                <a:latin typeface="Segoe UI" panose="020B0502040204020203" pitchFamily="34" charset="0"/>
                <a:cs typeface="Segoe UI" panose="020B0502040204020203" pitchFamily="34" charset="0"/>
              </a:rPr>
              <a:t>namely</a:t>
            </a:r>
            <a:r>
              <a:rPr lang="en-GB" sz="2000" dirty="0">
                <a:solidFill>
                  <a:schemeClr val="accent5">
                    <a:lumMod val="50000"/>
                  </a:schemeClr>
                </a:solidFill>
                <a:latin typeface="Segoe UI" panose="020B0502040204020203" pitchFamily="34" charset="0"/>
                <a:cs typeface="Segoe UI" panose="020B0502040204020203" pitchFamily="34" charset="0"/>
              </a:rPr>
              <a:t>: </a:t>
            </a:r>
            <a:endParaRPr lang="en-US" sz="2000" dirty="0">
              <a:solidFill>
                <a:schemeClr val="accent5">
                  <a:lumMod val="50000"/>
                </a:schemeClr>
              </a:solidFill>
              <a:latin typeface="Segoe UI" panose="020B0502040204020203" pitchFamily="34" charset="0"/>
              <a:cs typeface="Segoe UI" panose="020B0502040204020203" pitchFamily="34" charset="0"/>
            </a:endParaRPr>
          </a:p>
          <a:p>
            <a:pPr marL="460375" indent="-342900">
              <a:lnSpc>
                <a:spcPct val="100000"/>
              </a:lnSpc>
              <a:spcBef>
                <a:spcPts val="600"/>
              </a:spcBef>
              <a:spcAft>
                <a:spcPts val="600"/>
              </a:spcAft>
              <a:buClr>
                <a:srgbClr val="1E8035"/>
              </a:buClr>
              <a:buSzPct val="125000"/>
            </a:pPr>
            <a:r>
              <a:rPr lang="en-GB" sz="2000" dirty="0">
                <a:solidFill>
                  <a:schemeClr val="accent5">
                    <a:lumMod val="50000"/>
                  </a:schemeClr>
                </a:solidFill>
                <a:latin typeface="Segoe UI" panose="020B0502040204020203" pitchFamily="34" charset="0"/>
                <a:cs typeface="Segoe UI" panose="020B0502040204020203" pitchFamily="34" charset="0"/>
              </a:rPr>
              <a:t>Strategic Orientation; </a:t>
            </a:r>
          </a:p>
          <a:p>
            <a:pPr marL="460375" indent="-342900">
              <a:lnSpc>
                <a:spcPct val="100000"/>
              </a:lnSpc>
              <a:spcBef>
                <a:spcPts val="600"/>
              </a:spcBef>
              <a:spcAft>
                <a:spcPts val="600"/>
              </a:spcAft>
              <a:buClr>
                <a:srgbClr val="1E8035"/>
              </a:buClr>
              <a:buSzPct val="125000"/>
            </a:pPr>
            <a:r>
              <a:rPr lang="en-GB" sz="2000" dirty="0">
                <a:solidFill>
                  <a:schemeClr val="accent5">
                    <a:lumMod val="50000"/>
                  </a:schemeClr>
                </a:solidFill>
                <a:latin typeface="Segoe UI" panose="020B0502040204020203" pitchFamily="34" charset="0"/>
                <a:cs typeface="Segoe UI" panose="020B0502040204020203" pitchFamily="34" charset="0"/>
              </a:rPr>
              <a:t>Ensuring Efficiency;</a:t>
            </a:r>
          </a:p>
          <a:p>
            <a:pPr marL="460375" indent="-342900">
              <a:lnSpc>
                <a:spcPct val="100000"/>
              </a:lnSpc>
              <a:spcBef>
                <a:spcPts val="600"/>
              </a:spcBef>
              <a:spcAft>
                <a:spcPts val="600"/>
              </a:spcAft>
              <a:buClr>
                <a:srgbClr val="1E8035"/>
              </a:buClr>
              <a:buSzPct val="125000"/>
            </a:pPr>
            <a:r>
              <a:rPr lang="en-GB" sz="2000" dirty="0">
                <a:solidFill>
                  <a:schemeClr val="accent5">
                    <a:lumMod val="50000"/>
                  </a:schemeClr>
                </a:solidFill>
                <a:latin typeface="Segoe UI" panose="020B0502040204020203" pitchFamily="34" charset="0"/>
                <a:cs typeface="Segoe UI" panose="020B0502040204020203" pitchFamily="34" charset="0"/>
              </a:rPr>
              <a:t> Financing; and</a:t>
            </a:r>
          </a:p>
          <a:p>
            <a:pPr marL="460375" indent="-342900">
              <a:lnSpc>
                <a:spcPct val="100000"/>
              </a:lnSpc>
              <a:spcBef>
                <a:spcPts val="600"/>
              </a:spcBef>
              <a:spcAft>
                <a:spcPts val="600"/>
              </a:spcAft>
              <a:buClr>
                <a:srgbClr val="1E8035"/>
              </a:buClr>
              <a:buSzPct val="125000"/>
            </a:pPr>
            <a:r>
              <a:rPr lang="en-GB" sz="2000" dirty="0">
                <a:solidFill>
                  <a:schemeClr val="accent5">
                    <a:lumMod val="50000"/>
                  </a:schemeClr>
                </a:solidFill>
                <a:latin typeface="Segoe UI" panose="020B0502040204020203" pitchFamily="34" charset="0"/>
                <a:cs typeface="Segoe UI" panose="020B0502040204020203" pitchFamily="34" charset="0"/>
              </a:rPr>
              <a:t>Accountability in the delivery of Agenda 2063, the First Ten-Year Implementation Plan and Successive Plans.</a:t>
            </a:r>
          </a:p>
          <a:p>
            <a:pPr marL="460375" indent="-342900">
              <a:lnSpc>
                <a:spcPct val="100000"/>
              </a:lnSpc>
              <a:spcBef>
                <a:spcPts val="600"/>
              </a:spcBef>
              <a:spcAft>
                <a:spcPts val="600"/>
              </a:spcAft>
              <a:buClr>
                <a:srgbClr val="1E8035"/>
              </a:buClr>
              <a:buSzPct val="125000"/>
            </a:pPr>
            <a:r>
              <a:rPr lang="en-US" sz="2000" dirty="0">
                <a:solidFill>
                  <a:schemeClr val="accent5">
                    <a:lumMod val="50000"/>
                  </a:schemeClr>
                </a:solidFill>
                <a:latin typeface="Segoe UI" panose="020B0502040204020203" pitchFamily="34" charset="0"/>
                <a:cs typeface="Segoe UI" panose="020B0502040204020203" pitchFamily="34" charset="0"/>
              </a:rPr>
              <a:t>The Ambassadorial Committee on the other hand was established in January 2018 to support the Ministerial Committee on its work</a:t>
            </a:r>
          </a:p>
          <a:p>
            <a:pPr marL="460375" indent="-342900">
              <a:lnSpc>
                <a:spcPct val="100000"/>
              </a:lnSpc>
              <a:spcBef>
                <a:spcPts val="600"/>
              </a:spcBef>
              <a:spcAft>
                <a:spcPts val="600"/>
              </a:spcAft>
              <a:buClr>
                <a:srgbClr val="1E8035"/>
              </a:buClr>
              <a:buSzPct val="125000"/>
            </a:pPr>
            <a:endParaRPr lang="en-GB" sz="2000" dirty="0">
              <a:solidFill>
                <a:schemeClr val="accent5">
                  <a:lumMod val="50000"/>
                </a:schemeClr>
              </a:solidFill>
              <a:latin typeface="Segoe UI" panose="020B0502040204020203" pitchFamily="34" charset="0"/>
              <a:cs typeface="Segoe UI" panose="020B0502040204020203" pitchFamily="34" charset="0"/>
            </a:endParaRPr>
          </a:p>
          <a:p>
            <a:pPr marL="460375" indent="-342900">
              <a:lnSpc>
                <a:spcPct val="100000"/>
              </a:lnSpc>
              <a:spcBef>
                <a:spcPts val="600"/>
              </a:spcBef>
              <a:spcAft>
                <a:spcPts val="600"/>
              </a:spcAft>
              <a:buClr>
                <a:srgbClr val="1E8035"/>
              </a:buClr>
              <a:buSzPct val="125000"/>
            </a:pPr>
            <a:endParaRPr lang="en-US" sz="2000" dirty="0">
              <a:solidFill>
                <a:schemeClr val="accent5">
                  <a:lumMod val="50000"/>
                </a:schemeClr>
              </a:solidFill>
              <a:latin typeface="Segoe UI" panose="020B0502040204020203" pitchFamily="34" charset="0"/>
              <a:cs typeface="Segoe UI" panose="020B0502040204020203" pitchFamily="34" charset="0"/>
            </a:endParaRPr>
          </a:p>
        </p:txBody>
      </p:sp>
      <p:pic>
        <p:nvPicPr>
          <p:cNvPr id="4" name="Picture 3">
            <a:extLst>
              <a:ext uri="{FF2B5EF4-FFF2-40B4-BE49-F238E27FC236}">
                <a16:creationId xmlns:a16="http://schemas.microsoft.com/office/drawing/2014/main" id="{A8B094DE-286B-264F-9212-7B145CA69279}"/>
              </a:ext>
            </a:extLst>
          </p:cNvPr>
          <p:cNvPicPr>
            <a:picLocks noChangeAspect="1"/>
          </p:cNvPicPr>
          <p:nvPr/>
        </p:nvPicPr>
        <p:blipFill>
          <a:blip r:embed="rId2"/>
          <a:stretch>
            <a:fillRect/>
          </a:stretch>
        </p:blipFill>
        <p:spPr>
          <a:xfrm>
            <a:off x="10571812" y="6100619"/>
            <a:ext cx="1620188" cy="781769"/>
          </a:xfrm>
          <a:prstGeom prst="rect">
            <a:avLst/>
          </a:prstGeom>
        </p:spPr>
      </p:pic>
      <p:cxnSp>
        <p:nvCxnSpPr>
          <p:cNvPr id="6" name="Straight Connector 5"/>
          <p:cNvCxnSpPr/>
          <p:nvPr/>
        </p:nvCxnSpPr>
        <p:spPr>
          <a:xfrm>
            <a:off x="0" y="1175480"/>
            <a:ext cx="12192000" cy="0"/>
          </a:xfrm>
          <a:prstGeom prst="line">
            <a:avLst/>
          </a:prstGeom>
          <a:ln w="38100">
            <a:solidFill>
              <a:srgbClr val="29AD48"/>
            </a:solidFill>
          </a:ln>
          <a:effectLst>
            <a:reflection blurRad="6350" stA="50000" endA="300" endPos="90000" dir="5400000" sy="-100000" algn="bl" rotWithShape="0"/>
          </a:effectLst>
        </p:spPr>
        <p:style>
          <a:lnRef idx="3">
            <a:schemeClr val="accent6"/>
          </a:lnRef>
          <a:fillRef idx="0">
            <a:schemeClr val="accent6"/>
          </a:fillRef>
          <a:effectRef idx="2">
            <a:schemeClr val="accent6"/>
          </a:effectRef>
          <a:fontRef idx="minor">
            <a:schemeClr val="tx1"/>
          </a:fontRef>
        </p:style>
      </p:cxnSp>
      <p:sp>
        <p:nvSpPr>
          <p:cNvPr id="7" name="Rectangle 6"/>
          <p:cNvSpPr/>
          <p:nvPr/>
        </p:nvSpPr>
        <p:spPr>
          <a:xfrm>
            <a:off x="2534907" y="302938"/>
            <a:ext cx="7471917" cy="584775"/>
          </a:xfrm>
          <a:prstGeom prst="rect">
            <a:avLst/>
          </a:prstGeom>
        </p:spPr>
        <p:txBody>
          <a:bodyPr wrap="none">
            <a:spAutoFit/>
          </a:bodyPr>
          <a:lstStyle/>
          <a:p>
            <a:r>
              <a:rPr lang="en-GB" sz="3200" b="1" dirty="0">
                <a:solidFill>
                  <a:srgbClr val="1E8035"/>
                </a:solidFill>
                <a:latin typeface="Segoe UI" panose="020B0502040204020203" pitchFamily="34" charset="0"/>
                <a:cs typeface="Segoe UI" panose="020B0502040204020203" pitchFamily="34" charset="0"/>
              </a:rPr>
              <a:t>The Ministerial Follow–Up Committee</a:t>
            </a:r>
            <a:endParaRPr lang="en-US" sz="3200" b="1" dirty="0">
              <a:solidFill>
                <a:srgbClr val="1E8035"/>
              </a:solidFill>
              <a:latin typeface="Segoe UI" panose="020B0502040204020203" pitchFamily="34" charset="0"/>
              <a:cs typeface="Segoe UI" panose="020B0502040204020203" pitchFamily="34" charset="0"/>
            </a:endParaRPr>
          </a:p>
        </p:txBody>
      </p:sp>
      <p:pic>
        <p:nvPicPr>
          <p:cNvPr id="8" name="Picture 7">
            <a:extLst>
              <a:ext uri="{FF2B5EF4-FFF2-40B4-BE49-F238E27FC236}">
                <a16:creationId xmlns:a16="http://schemas.microsoft.com/office/drawing/2014/main" id="{A087E0A6-E78E-514E-8106-25687A19693B}"/>
              </a:ext>
            </a:extLst>
          </p:cNvPr>
          <p:cNvPicPr>
            <a:picLocks noChangeAspect="1"/>
          </p:cNvPicPr>
          <p:nvPr/>
        </p:nvPicPr>
        <p:blipFill>
          <a:blip r:embed="rId3"/>
          <a:stretch>
            <a:fillRect/>
          </a:stretch>
        </p:blipFill>
        <p:spPr>
          <a:xfrm>
            <a:off x="344130" y="2562403"/>
            <a:ext cx="1475054" cy="1398793"/>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5706" y="235824"/>
            <a:ext cx="793325" cy="711348"/>
          </a:xfrm>
          <a:prstGeom prst="rect">
            <a:avLst/>
          </a:prstGeom>
        </p:spPr>
      </p:pic>
    </p:spTree>
    <p:extLst>
      <p:ext uri="{BB962C8B-B14F-4D97-AF65-F5344CB8AC3E}">
        <p14:creationId xmlns:p14="http://schemas.microsoft.com/office/powerpoint/2010/main" val="23440431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0" y="6100619"/>
            <a:ext cx="12192000" cy="757381"/>
          </a:xfrm>
          <a:prstGeom prst="rect">
            <a:avLst/>
          </a:prstGeom>
          <a:pattFill prst="dkUpDiag">
            <a:fgClr>
              <a:srgbClr val="391123"/>
            </a:fgClr>
            <a:bgClr>
              <a:srgbClr val="663148"/>
            </a:bgClr>
          </a:patt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6075"/>
            <a:r>
              <a:rPr lang="en-US" sz="3000" b="1">
                <a:solidFill>
                  <a:schemeClr val="bg1"/>
                </a:solidFill>
                <a:latin typeface="Helvetica" panose="020B0604020202020204" pitchFamily="34" charset="0"/>
                <a:cs typeface="Segoe UI" panose="020B0502040204020203" pitchFamily="34" charset="0"/>
              </a:rPr>
              <a:t> </a:t>
            </a:r>
            <a:endParaRPr lang="en-US" sz="3000" b="1" dirty="0">
              <a:solidFill>
                <a:schemeClr val="bg1"/>
              </a:solidFill>
              <a:latin typeface="Helvetica" panose="020B0604020202020204" pitchFamily="34" charset="0"/>
              <a:cs typeface="Segoe UI" panose="020B0502040204020203" pitchFamily="34" charset="0"/>
            </a:endParaRPr>
          </a:p>
        </p:txBody>
      </p:sp>
      <p:sp>
        <p:nvSpPr>
          <p:cNvPr id="3" name="Content Placeholder 2"/>
          <p:cNvSpPr>
            <a:spLocks noGrp="1"/>
          </p:cNvSpPr>
          <p:nvPr>
            <p:ph idx="1"/>
          </p:nvPr>
        </p:nvSpPr>
        <p:spPr>
          <a:xfrm>
            <a:off x="2106705" y="1461392"/>
            <a:ext cx="9484660" cy="4293950"/>
          </a:xfrm>
        </p:spPr>
        <p:txBody>
          <a:bodyPr>
            <a:noAutofit/>
          </a:bodyPr>
          <a:lstStyle/>
          <a:p>
            <a:pPr marL="460375" indent="-342900">
              <a:lnSpc>
                <a:spcPct val="100000"/>
              </a:lnSpc>
              <a:spcBef>
                <a:spcPts val="600"/>
              </a:spcBef>
              <a:spcAft>
                <a:spcPts val="600"/>
              </a:spcAft>
              <a:buClr>
                <a:srgbClr val="1E8035"/>
              </a:buClr>
              <a:buSzPct val="125000"/>
            </a:pPr>
            <a:r>
              <a:rPr lang="en-GB" sz="2000" dirty="0">
                <a:solidFill>
                  <a:schemeClr val="accent5">
                    <a:lumMod val="50000"/>
                  </a:schemeClr>
                </a:solidFill>
                <a:latin typeface="Segoe UI" panose="020B0502040204020203" pitchFamily="34" charset="0"/>
                <a:cs typeface="Segoe UI" panose="020B0502040204020203" pitchFamily="34" charset="0"/>
              </a:rPr>
              <a:t>The Ministerial Follow – Up Committee on the Implementation of Agenda 2063Committee has dealt with strategic issues for the Union and has made appropriate </a:t>
            </a:r>
            <a:r>
              <a:rPr lang="en-GB" sz="2000" b="1" dirty="0">
                <a:solidFill>
                  <a:schemeClr val="accent5">
                    <a:lumMod val="50000"/>
                  </a:schemeClr>
                </a:solidFill>
                <a:latin typeface="Segoe UI" panose="020B0502040204020203" pitchFamily="34" charset="0"/>
                <a:cs typeface="Segoe UI" panose="020B0502040204020203" pitchFamily="34" charset="0"/>
              </a:rPr>
              <a:t>recommendations such as</a:t>
            </a:r>
            <a:r>
              <a:rPr lang="en-GB" sz="2000" dirty="0">
                <a:solidFill>
                  <a:schemeClr val="accent5">
                    <a:lumMod val="50000"/>
                  </a:schemeClr>
                </a:solidFill>
                <a:latin typeface="Segoe UI" panose="020B0502040204020203" pitchFamily="34" charset="0"/>
                <a:cs typeface="Segoe UI" panose="020B0502040204020203" pitchFamily="34" charset="0"/>
              </a:rPr>
              <a:t>:</a:t>
            </a:r>
          </a:p>
          <a:p>
            <a:pPr marL="460375" indent="-342900">
              <a:lnSpc>
                <a:spcPct val="100000"/>
              </a:lnSpc>
              <a:spcBef>
                <a:spcPts val="600"/>
              </a:spcBef>
              <a:spcAft>
                <a:spcPts val="600"/>
              </a:spcAft>
              <a:buClr>
                <a:srgbClr val="1E8035"/>
              </a:buClr>
              <a:buSzPct val="125000"/>
            </a:pPr>
            <a:r>
              <a:rPr lang="en-GB" sz="2000" dirty="0">
                <a:solidFill>
                  <a:schemeClr val="accent5">
                    <a:lumMod val="50000"/>
                  </a:schemeClr>
                </a:solidFill>
                <a:latin typeface="Segoe UI" panose="020B0502040204020203" pitchFamily="34" charset="0"/>
                <a:cs typeface="Segoe UI" panose="020B0502040204020203" pitchFamily="34" charset="0"/>
              </a:rPr>
              <a:t>Follow-up of the implementation of the Agenda 2063 and its First Ten-Year Implementation Action Plan; </a:t>
            </a:r>
          </a:p>
          <a:p>
            <a:pPr marL="460375" indent="-342900">
              <a:lnSpc>
                <a:spcPct val="100000"/>
              </a:lnSpc>
              <a:spcBef>
                <a:spcPts val="600"/>
              </a:spcBef>
              <a:spcAft>
                <a:spcPts val="600"/>
              </a:spcAft>
              <a:buClr>
                <a:srgbClr val="1E8035"/>
              </a:buClr>
              <a:buSzPct val="125000"/>
            </a:pPr>
            <a:r>
              <a:rPr lang="en-GB" sz="2000" dirty="0">
                <a:solidFill>
                  <a:schemeClr val="accent5">
                    <a:lumMod val="50000"/>
                  </a:schemeClr>
                </a:solidFill>
                <a:latin typeface="Segoe UI" panose="020B0502040204020203" pitchFamily="34" charset="0"/>
                <a:cs typeface="Segoe UI" panose="020B0502040204020203" pitchFamily="34" charset="0"/>
              </a:rPr>
              <a:t>Follow-up on the Agenda 2063 Flagship projects and there implementation ;</a:t>
            </a:r>
          </a:p>
          <a:p>
            <a:pPr marL="460375" indent="-342900">
              <a:lnSpc>
                <a:spcPct val="100000"/>
              </a:lnSpc>
              <a:spcBef>
                <a:spcPts val="600"/>
              </a:spcBef>
              <a:spcAft>
                <a:spcPts val="600"/>
              </a:spcAft>
              <a:buClr>
                <a:srgbClr val="1E8035"/>
              </a:buClr>
              <a:buSzPct val="125000"/>
            </a:pPr>
            <a:r>
              <a:rPr lang="en-GB" sz="2000" dirty="0">
                <a:solidFill>
                  <a:schemeClr val="accent5">
                    <a:lumMod val="50000"/>
                  </a:schemeClr>
                </a:solidFill>
                <a:latin typeface="Segoe UI" panose="020B0502040204020203" pitchFamily="34" charset="0"/>
                <a:cs typeface="Segoe UI" panose="020B0502040204020203" pitchFamily="34" charset="0"/>
              </a:rPr>
              <a:t>Improvement and the rationalization of the A.U Summits and A.U. Policy Organs' methods of 	work; </a:t>
            </a:r>
          </a:p>
          <a:p>
            <a:pPr marL="460375" indent="-342900">
              <a:lnSpc>
                <a:spcPct val="100000"/>
              </a:lnSpc>
              <a:spcBef>
                <a:spcPts val="600"/>
              </a:spcBef>
              <a:spcAft>
                <a:spcPts val="600"/>
              </a:spcAft>
              <a:buClr>
                <a:srgbClr val="1E8035"/>
              </a:buClr>
              <a:buSzPct val="125000"/>
            </a:pPr>
            <a:r>
              <a:rPr lang="en-GB" sz="2000" dirty="0">
                <a:solidFill>
                  <a:schemeClr val="accent5">
                    <a:lumMod val="50000"/>
                  </a:schemeClr>
                </a:solidFill>
                <a:latin typeface="Segoe UI" panose="020B0502040204020203" pitchFamily="34" charset="0"/>
                <a:cs typeface="Segoe UI" panose="020B0502040204020203" pitchFamily="34" charset="0"/>
              </a:rPr>
              <a:t>formulation of  the Rule of procedures of the Committee;</a:t>
            </a:r>
          </a:p>
          <a:p>
            <a:pPr marL="460375" indent="-342900">
              <a:lnSpc>
                <a:spcPct val="100000"/>
              </a:lnSpc>
              <a:spcBef>
                <a:spcPts val="600"/>
              </a:spcBef>
              <a:spcAft>
                <a:spcPts val="600"/>
              </a:spcAft>
              <a:buClr>
                <a:srgbClr val="1E8035"/>
              </a:buClr>
              <a:buSzPct val="125000"/>
            </a:pPr>
            <a:r>
              <a:rPr lang="en-GB" sz="2000" dirty="0">
                <a:solidFill>
                  <a:schemeClr val="accent5">
                    <a:lumMod val="50000"/>
                  </a:schemeClr>
                </a:solidFill>
                <a:latin typeface="Segoe UI" panose="020B0502040204020203" pitchFamily="34" charset="0"/>
                <a:cs typeface="Segoe UI" panose="020B0502040204020203" pitchFamily="34" charset="0"/>
              </a:rPr>
              <a:t>Approval of Theme of the year</a:t>
            </a:r>
          </a:p>
          <a:p>
            <a:pPr marL="460375" indent="-342900">
              <a:lnSpc>
                <a:spcPct val="100000"/>
              </a:lnSpc>
              <a:spcBef>
                <a:spcPts val="600"/>
              </a:spcBef>
              <a:spcAft>
                <a:spcPts val="600"/>
              </a:spcAft>
              <a:buClr>
                <a:srgbClr val="1E8035"/>
              </a:buClr>
              <a:buSzPct val="125000"/>
            </a:pPr>
            <a:endParaRPr lang="en-GB" sz="2000" dirty="0">
              <a:solidFill>
                <a:schemeClr val="accent5">
                  <a:lumMod val="50000"/>
                </a:schemeClr>
              </a:solidFill>
              <a:latin typeface="Segoe UI" panose="020B0502040204020203" pitchFamily="34" charset="0"/>
              <a:cs typeface="Segoe UI" panose="020B0502040204020203" pitchFamily="34" charset="0"/>
            </a:endParaRPr>
          </a:p>
          <a:p>
            <a:pPr marL="460375" indent="-342900">
              <a:lnSpc>
                <a:spcPct val="100000"/>
              </a:lnSpc>
              <a:spcBef>
                <a:spcPts val="600"/>
              </a:spcBef>
              <a:spcAft>
                <a:spcPts val="600"/>
              </a:spcAft>
              <a:buClr>
                <a:srgbClr val="1E8035"/>
              </a:buClr>
              <a:buSzPct val="125000"/>
            </a:pPr>
            <a:endParaRPr lang="en-US" sz="2000" dirty="0">
              <a:solidFill>
                <a:schemeClr val="accent5">
                  <a:lumMod val="50000"/>
                </a:schemeClr>
              </a:solidFill>
              <a:latin typeface="Segoe UI" panose="020B0502040204020203" pitchFamily="34" charset="0"/>
              <a:cs typeface="Segoe UI" panose="020B0502040204020203" pitchFamily="34" charset="0"/>
            </a:endParaRPr>
          </a:p>
        </p:txBody>
      </p:sp>
      <p:pic>
        <p:nvPicPr>
          <p:cNvPr id="4" name="Picture 3">
            <a:extLst>
              <a:ext uri="{FF2B5EF4-FFF2-40B4-BE49-F238E27FC236}">
                <a16:creationId xmlns:a16="http://schemas.microsoft.com/office/drawing/2014/main" id="{A8B094DE-286B-264F-9212-7B145CA69279}"/>
              </a:ext>
            </a:extLst>
          </p:cNvPr>
          <p:cNvPicPr>
            <a:picLocks noChangeAspect="1"/>
          </p:cNvPicPr>
          <p:nvPr/>
        </p:nvPicPr>
        <p:blipFill>
          <a:blip r:embed="rId2"/>
          <a:stretch>
            <a:fillRect/>
          </a:stretch>
        </p:blipFill>
        <p:spPr>
          <a:xfrm>
            <a:off x="10571812" y="6100619"/>
            <a:ext cx="1620188" cy="781769"/>
          </a:xfrm>
          <a:prstGeom prst="rect">
            <a:avLst/>
          </a:prstGeom>
        </p:spPr>
      </p:pic>
      <p:cxnSp>
        <p:nvCxnSpPr>
          <p:cNvPr id="6" name="Straight Connector 5"/>
          <p:cNvCxnSpPr/>
          <p:nvPr/>
        </p:nvCxnSpPr>
        <p:spPr>
          <a:xfrm>
            <a:off x="0" y="1175480"/>
            <a:ext cx="12192000" cy="0"/>
          </a:xfrm>
          <a:prstGeom prst="line">
            <a:avLst/>
          </a:prstGeom>
          <a:ln w="38100">
            <a:solidFill>
              <a:srgbClr val="29AD48"/>
            </a:solidFill>
          </a:ln>
          <a:effectLst>
            <a:reflection blurRad="6350" stA="50000" endA="300" endPos="90000" dir="5400000" sy="-100000" algn="bl" rotWithShape="0"/>
          </a:effectLst>
        </p:spPr>
        <p:style>
          <a:lnRef idx="3">
            <a:schemeClr val="accent6"/>
          </a:lnRef>
          <a:fillRef idx="0">
            <a:schemeClr val="accent6"/>
          </a:fillRef>
          <a:effectRef idx="2">
            <a:schemeClr val="accent6"/>
          </a:effectRef>
          <a:fontRef idx="minor">
            <a:schemeClr val="tx1"/>
          </a:fontRef>
        </p:style>
      </p:cxnSp>
      <p:sp>
        <p:nvSpPr>
          <p:cNvPr id="7" name="Rectangle 6"/>
          <p:cNvSpPr/>
          <p:nvPr/>
        </p:nvSpPr>
        <p:spPr>
          <a:xfrm>
            <a:off x="2534907" y="302938"/>
            <a:ext cx="7471917" cy="584775"/>
          </a:xfrm>
          <a:prstGeom prst="rect">
            <a:avLst/>
          </a:prstGeom>
        </p:spPr>
        <p:txBody>
          <a:bodyPr wrap="none">
            <a:spAutoFit/>
          </a:bodyPr>
          <a:lstStyle/>
          <a:p>
            <a:r>
              <a:rPr lang="en-GB" sz="3200" b="1" dirty="0">
                <a:solidFill>
                  <a:srgbClr val="1E8035"/>
                </a:solidFill>
                <a:latin typeface="Segoe UI" panose="020B0502040204020203" pitchFamily="34" charset="0"/>
                <a:cs typeface="Segoe UI" panose="020B0502040204020203" pitchFamily="34" charset="0"/>
              </a:rPr>
              <a:t>The Ministerial Follow–Up Committee</a:t>
            </a:r>
            <a:endParaRPr lang="en-US" sz="3200" b="1" dirty="0">
              <a:solidFill>
                <a:srgbClr val="1E8035"/>
              </a:solidFill>
              <a:latin typeface="Segoe UI" panose="020B0502040204020203" pitchFamily="34" charset="0"/>
              <a:cs typeface="Segoe UI" panose="020B0502040204020203" pitchFamily="34" charset="0"/>
            </a:endParaRPr>
          </a:p>
        </p:txBody>
      </p:sp>
      <p:pic>
        <p:nvPicPr>
          <p:cNvPr id="8" name="Picture 7">
            <a:extLst>
              <a:ext uri="{FF2B5EF4-FFF2-40B4-BE49-F238E27FC236}">
                <a16:creationId xmlns:a16="http://schemas.microsoft.com/office/drawing/2014/main" id="{A087E0A6-E78E-514E-8106-25687A19693B}"/>
              </a:ext>
            </a:extLst>
          </p:cNvPr>
          <p:cNvPicPr>
            <a:picLocks noChangeAspect="1"/>
          </p:cNvPicPr>
          <p:nvPr/>
        </p:nvPicPr>
        <p:blipFill>
          <a:blip r:embed="rId3"/>
          <a:stretch>
            <a:fillRect/>
          </a:stretch>
        </p:blipFill>
        <p:spPr>
          <a:xfrm>
            <a:off x="344130" y="2562403"/>
            <a:ext cx="1475054" cy="1398793"/>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5706" y="235824"/>
            <a:ext cx="793325" cy="711348"/>
          </a:xfrm>
          <a:prstGeom prst="rect">
            <a:avLst/>
          </a:prstGeom>
        </p:spPr>
      </p:pic>
    </p:spTree>
    <p:extLst>
      <p:ext uri="{BB962C8B-B14F-4D97-AF65-F5344CB8AC3E}">
        <p14:creationId xmlns:p14="http://schemas.microsoft.com/office/powerpoint/2010/main" val="11804853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0" y="6100619"/>
            <a:ext cx="12192000" cy="757381"/>
          </a:xfrm>
          <a:prstGeom prst="rect">
            <a:avLst/>
          </a:prstGeom>
          <a:pattFill prst="dkUpDiag">
            <a:fgClr>
              <a:srgbClr val="391123"/>
            </a:fgClr>
            <a:bgClr>
              <a:srgbClr val="663148"/>
            </a:bgClr>
          </a:patt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6075"/>
            <a:r>
              <a:rPr lang="en-US" sz="3000" b="1">
                <a:solidFill>
                  <a:schemeClr val="bg1"/>
                </a:solidFill>
                <a:latin typeface="Helvetica" panose="020B0604020202020204" pitchFamily="34" charset="0"/>
                <a:cs typeface="Segoe UI" panose="020B0502040204020203" pitchFamily="34" charset="0"/>
              </a:rPr>
              <a:t> </a:t>
            </a:r>
            <a:endParaRPr lang="en-US" sz="3000" b="1" dirty="0">
              <a:solidFill>
                <a:schemeClr val="bg1"/>
              </a:solidFill>
              <a:latin typeface="Helvetica" panose="020B0604020202020204" pitchFamily="34" charset="0"/>
              <a:cs typeface="Segoe UI" panose="020B0502040204020203" pitchFamily="34" charset="0"/>
            </a:endParaRPr>
          </a:p>
        </p:txBody>
      </p:sp>
      <p:sp>
        <p:nvSpPr>
          <p:cNvPr id="3" name="Content Placeholder 2"/>
          <p:cNvSpPr>
            <a:spLocks noGrp="1"/>
          </p:cNvSpPr>
          <p:nvPr>
            <p:ph idx="1"/>
          </p:nvPr>
        </p:nvSpPr>
        <p:spPr>
          <a:xfrm>
            <a:off x="2131494" y="1184103"/>
            <a:ext cx="9531587" cy="4777425"/>
          </a:xfrm>
        </p:spPr>
        <p:txBody>
          <a:bodyPr>
            <a:noAutofit/>
          </a:bodyPr>
          <a:lstStyle/>
          <a:p>
            <a:pPr marL="460375" indent="-342900">
              <a:lnSpc>
                <a:spcPct val="100000"/>
              </a:lnSpc>
              <a:spcBef>
                <a:spcPts val="600"/>
              </a:spcBef>
              <a:spcAft>
                <a:spcPts val="600"/>
              </a:spcAft>
              <a:buClr>
                <a:srgbClr val="1E8035"/>
              </a:buClr>
              <a:buSzPct val="125000"/>
            </a:pPr>
            <a:r>
              <a:rPr lang="en-GB" sz="2000" dirty="0">
                <a:solidFill>
                  <a:schemeClr val="accent5">
                    <a:lumMod val="50000"/>
                  </a:schemeClr>
                </a:solidFill>
                <a:latin typeface="Segoe UI" panose="020B0502040204020203" pitchFamily="34" charset="0"/>
                <a:cs typeface="Segoe UI" panose="020B0502040204020203" pitchFamily="34" charset="0"/>
              </a:rPr>
              <a:t>H.E. President Alassane Ouattara, President of the Republic of Cote d'Ivoire was appointed by the AU Summit as Champion of Agenda 2063 in 2017;</a:t>
            </a:r>
          </a:p>
          <a:p>
            <a:pPr marL="460375" indent="-342900">
              <a:lnSpc>
                <a:spcPct val="100000"/>
              </a:lnSpc>
              <a:spcBef>
                <a:spcPts val="600"/>
              </a:spcBef>
              <a:spcAft>
                <a:spcPts val="600"/>
              </a:spcAft>
              <a:buClr>
                <a:srgbClr val="1E8035"/>
              </a:buClr>
              <a:buSzPct val="125000"/>
            </a:pPr>
            <a:r>
              <a:rPr lang="en-GB" sz="2000" b="1" dirty="0">
                <a:solidFill>
                  <a:schemeClr val="accent5">
                    <a:lumMod val="50000"/>
                  </a:schemeClr>
                </a:solidFill>
                <a:latin typeface="Segoe UI" panose="020B0502040204020203" pitchFamily="34" charset="0"/>
                <a:cs typeface="Segoe UI" panose="020B0502040204020203" pitchFamily="34" charset="0"/>
              </a:rPr>
              <a:t>The Champion was tasked among others to:</a:t>
            </a:r>
          </a:p>
          <a:p>
            <a:pPr marL="460375" indent="-342900">
              <a:lnSpc>
                <a:spcPct val="100000"/>
              </a:lnSpc>
              <a:spcBef>
                <a:spcPts val="600"/>
              </a:spcBef>
              <a:spcAft>
                <a:spcPts val="600"/>
              </a:spcAft>
              <a:buClr>
                <a:srgbClr val="1E8035"/>
              </a:buClr>
              <a:buSzPct val="125000"/>
            </a:pPr>
            <a:r>
              <a:rPr lang="en-GB" sz="2000" dirty="0">
                <a:solidFill>
                  <a:schemeClr val="accent5">
                    <a:lumMod val="50000"/>
                  </a:schemeClr>
                </a:solidFill>
                <a:latin typeface="Segoe UI" panose="020B0502040204020203" pitchFamily="34" charset="0"/>
                <a:cs typeface="Segoe UI" panose="020B0502040204020203" pitchFamily="34" charset="0"/>
              </a:rPr>
              <a:t>Advocate and encourage the Member States to implement Agenda 2063;</a:t>
            </a:r>
          </a:p>
          <a:p>
            <a:pPr marL="460375" indent="-342900">
              <a:lnSpc>
                <a:spcPct val="100000"/>
              </a:lnSpc>
              <a:spcBef>
                <a:spcPts val="600"/>
              </a:spcBef>
              <a:spcAft>
                <a:spcPts val="600"/>
              </a:spcAft>
              <a:buClr>
                <a:srgbClr val="1E8035"/>
              </a:buClr>
              <a:buSzPct val="125000"/>
            </a:pPr>
            <a:r>
              <a:rPr lang="en-GB" sz="2000" dirty="0">
                <a:solidFill>
                  <a:schemeClr val="accent5">
                    <a:lumMod val="50000"/>
                  </a:schemeClr>
                </a:solidFill>
                <a:latin typeface="Segoe UI" panose="020B0502040204020203" pitchFamily="34" charset="0"/>
                <a:cs typeface="Segoe UI" panose="020B0502040204020203" pitchFamily="34" charset="0"/>
              </a:rPr>
              <a:t>Facilitate the implementation of the Ministerial Follow-Up Committee recommendations at the Continental, Regional and national levels;</a:t>
            </a:r>
          </a:p>
          <a:p>
            <a:pPr marL="460375" indent="-342900">
              <a:lnSpc>
                <a:spcPct val="100000"/>
              </a:lnSpc>
              <a:spcBef>
                <a:spcPts val="600"/>
              </a:spcBef>
              <a:spcAft>
                <a:spcPts val="600"/>
              </a:spcAft>
              <a:buClr>
                <a:srgbClr val="1E8035"/>
              </a:buClr>
              <a:buSzPct val="125000"/>
            </a:pPr>
            <a:r>
              <a:rPr lang="en-GB" sz="2000" dirty="0">
                <a:solidFill>
                  <a:schemeClr val="accent5">
                    <a:lumMod val="50000"/>
                  </a:schemeClr>
                </a:solidFill>
                <a:latin typeface="Segoe UI" panose="020B0502040204020203" pitchFamily="34" charset="0"/>
                <a:cs typeface="Segoe UI" panose="020B0502040204020203" pitchFamily="34" charset="0"/>
              </a:rPr>
              <a:t>Advocate for the ownership and implementation of the Domestic Resource Mobilization and Monitoring &amp;Evaluation frameworks at Member state level;</a:t>
            </a:r>
          </a:p>
          <a:p>
            <a:pPr marL="460375" indent="-342900">
              <a:lnSpc>
                <a:spcPct val="100000"/>
              </a:lnSpc>
              <a:spcBef>
                <a:spcPts val="600"/>
              </a:spcBef>
              <a:spcAft>
                <a:spcPts val="600"/>
              </a:spcAft>
              <a:buClr>
                <a:srgbClr val="1E8035"/>
              </a:buClr>
              <a:buSzPct val="125000"/>
            </a:pPr>
            <a:r>
              <a:rPr lang="en-GB" sz="2000" dirty="0">
                <a:solidFill>
                  <a:schemeClr val="accent5">
                    <a:lumMod val="50000"/>
                  </a:schemeClr>
                </a:solidFill>
                <a:latin typeface="Segoe UI" panose="020B0502040204020203" pitchFamily="34" charset="0"/>
                <a:cs typeface="Segoe UI" panose="020B0502040204020203" pitchFamily="34" charset="0"/>
              </a:rPr>
              <a:t>An advocate of the Joint implementation of the Agenda 2063 and the SDGs (2030) at National Level;</a:t>
            </a:r>
          </a:p>
          <a:p>
            <a:pPr marL="460375" indent="-342900">
              <a:lnSpc>
                <a:spcPct val="100000"/>
              </a:lnSpc>
              <a:spcBef>
                <a:spcPts val="600"/>
              </a:spcBef>
              <a:spcAft>
                <a:spcPts val="600"/>
              </a:spcAft>
              <a:buClr>
                <a:srgbClr val="1E8035"/>
              </a:buClr>
              <a:buSzPct val="125000"/>
            </a:pPr>
            <a:r>
              <a:rPr lang="en-GB" sz="2000" dirty="0">
                <a:solidFill>
                  <a:schemeClr val="accent5">
                    <a:lumMod val="50000"/>
                  </a:schemeClr>
                </a:solidFill>
                <a:latin typeface="Segoe UI" panose="020B0502040204020203" pitchFamily="34" charset="0"/>
                <a:cs typeface="Segoe UI" panose="020B0502040204020203" pitchFamily="34" charset="0"/>
              </a:rPr>
              <a:t>Promote the implementation of the Flagship projects.</a:t>
            </a:r>
          </a:p>
          <a:p>
            <a:pPr marL="460375" indent="-342900">
              <a:lnSpc>
                <a:spcPct val="100000"/>
              </a:lnSpc>
              <a:spcBef>
                <a:spcPts val="600"/>
              </a:spcBef>
              <a:spcAft>
                <a:spcPts val="600"/>
              </a:spcAft>
              <a:buClr>
                <a:srgbClr val="1E8035"/>
              </a:buClr>
              <a:buSzPct val="125000"/>
            </a:pPr>
            <a:endParaRPr lang="en-GB" sz="2000" dirty="0">
              <a:solidFill>
                <a:schemeClr val="accent5">
                  <a:lumMod val="50000"/>
                </a:schemeClr>
              </a:solidFill>
              <a:latin typeface="Segoe UI" panose="020B0502040204020203" pitchFamily="34" charset="0"/>
              <a:cs typeface="Segoe UI" panose="020B0502040204020203" pitchFamily="34" charset="0"/>
            </a:endParaRPr>
          </a:p>
          <a:p>
            <a:pPr marL="460375" indent="-342900">
              <a:lnSpc>
                <a:spcPct val="100000"/>
              </a:lnSpc>
              <a:spcBef>
                <a:spcPts val="600"/>
              </a:spcBef>
              <a:spcAft>
                <a:spcPts val="600"/>
              </a:spcAft>
              <a:buClr>
                <a:srgbClr val="1E8035"/>
              </a:buClr>
              <a:buSzPct val="125000"/>
            </a:pPr>
            <a:endParaRPr lang="en-GB" sz="2000" dirty="0">
              <a:solidFill>
                <a:schemeClr val="accent5">
                  <a:lumMod val="50000"/>
                </a:schemeClr>
              </a:solidFill>
              <a:latin typeface="Segoe UI" panose="020B0502040204020203" pitchFamily="34" charset="0"/>
              <a:cs typeface="Segoe UI" panose="020B0502040204020203" pitchFamily="34" charset="0"/>
            </a:endParaRPr>
          </a:p>
        </p:txBody>
      </p:sp>
      <p:pic>
        <p:nvPicPr>
          <p:cNvPr id="4" name="Picture 3">
            <a:extLst>
              <a:ext uri="{FF2B5EF4-FFF2-40B4-BE49-F238E27FC236}">
                <a16:creationId xmlns:a16="http://schemas.microsoft.com/office/drawing/2014/main" id="{A8B094DE-286B-264F-9212-7B145CA69279}"/>
              </a:ext>
            </a:extLst>
          </p:cNvPr>
          <p:cNvPicPr>
            <a:picLocks noChangeAspect="1"/>
          </p:cNvPicPr>
          <p:nvPr/>
        </p:nvPicPr>
        <p:blipFill>
          <a:blip r:embed="rId2"/>
          <a:stretch>
            <a:fillRect/>
          </a:stretch>
        </p:blipFill>
        <p:spPr>
          <a:xfrm>
            <a:off x="10571812" y="6100619"/>
            <a:ext cx="1620188" cy="781769"/>
          </a:xfrm>
          <a:prstGeom prst="rect">
            <a:avLst/>
          </a:prstGeom>
        </p:spPr>
      </p:pic>
      <p:cxnSp>
        <p:nvCxnSpPr>
          <p:cNvPr id="6" name="Straight Connector 5"/>
          <p:cNvCxnSpPr/>
          <p:nvPr/>
        </p:nvCxnSpPr>
        <p:spPr>
          <a:xfrm>
            <a:off x="0" y="1175480"/>
            <a:ext cx="12192000" cy="0"/>
          </a:xfrm>
          <a:prstGeom prst="line">
            <a:avLst/>
          </a:prstGeom>
          <a:ln w="38100">
            <a:solidFill>
              <a:srgbClr val="29AD48"/>
            </a:solidFill>
          </a:ln>
          <a:effectLst>
            <a:reflection blurRad="6350" stA="50000" endA="300" endPos="90000" dir="5400000" sy="-100000" algn="bl" rotWithShape="0"/>
          </a:effectLst>
        </p:spPr>
        <p:style>
          <a:lnRef idx="3">
            <a:schemeClr val="accent6"/>
          </a:lnRef>
          <a:fillRef idx="0">
            <a:schemeClr val="accent6"/>
          </a:fillRef>
          <a:effectRef idx="2">
            <a:schemeClr val="accent6"/>
          </a:effectRef>
          <a:fontRef idx="minor">
            <a:schemeClr val="tx1"/>
          </a:fontRef>
        </p:style>
      </p:cxnSp>
      <p:sp>
        <p:nvSpPr>
          <p:cNvPr id="7" name="Rectangle 6"/>
          <p:cNvSpPr/>
          <p:nvPr/>
        </p:nvSpPr>
        <p:spPr>
          <a:xfrm>
            <a:off x="2131495" y="383621"/>
            <a:ext cx="9325399" cy="584775"/>
          </a:xfrm>
          <a:prstGeom prst="rect">
            <a:avLst/>
          </a:prstGeom>
        </p:spPr>
        <p:txBody>
          <a:bodyPr wrap="square">
            <a:spAutoFit/>
          </a:bodyPr>
          <a:lstStyle/>
          <a:p>
            <a:r>
              <a:rPr lang="fr-FR" sz="3200" b="1" dirty="0">
                <a:solidFill>
                  <a:srgbClr val="1E8035"/>
                </a:solidFill>
                <a:latin typeface="Segoe UI" panose="020B0502040204020203" pitchFamily="34" charset="0"/>
                <a:cs typeface="Segoe UI" panose="020B0502040204020203" pitchFamily="34" charset="0"/>
              </a:rPr>
              <a:t>Champion</a:t>
            </a:r>
            <a:r>
              <a:rPr lang="fr-FR" sz="2400" b="1" dirty="0">
                <a:solidFill>
                  <a:srgbClr val="1E8035"/>
                </a:solidFill>
                <a:latin typeface="Segoe UI" panose="020B0502040204020203" pitchFamily="34" charset="0"/>
                <a:cs typeface="Segoe UI" panose="020B0502040204020203" pitchFamily="34" charset="0"/>
              </a:rPr>
              <a:t> </a:t>
            </a:r>
            <a:r>
              <a:rPr lang="fr-FR" sz="3200" b="1" dirty="0">
                <a:solidFill>
                  <a:srgbClr val="1E8035"/>
                </a:solidFill>
                <a:latin typeface="Segoe UI" panose="020B0502040204020203" pitchFamily="34" charset="0"/>
                <a:cs typeface="Segoe UI" panose="020B0502040204020203" pitchFamily="34" charset="0"/>
              </a:rPr>
              <a:t>for Agenda 2063</a:t>
            </a:r>
            <a:endParaRPr lang="en-US" sz="3200" b="1" dirty="0">
              <a:solidFill>
                <a:srgbClr val="1E8035"/>
              </a:solidFill>
              <a:latin typeface="Segoe UI" panose="020B0502040204020203" pitchFamily="34" charset="0"/>
              <a:cs typeface="Segoe UI" panose="020B0502040204020203" pitchFamily="34" charset="0"/>
            </a:endParaRPr>
          </a:p>
        </p:txBody>
      </p:sp>
      <p:pic>
        <p:nvPicPr>
          <p:cNvPr id="8" name="Picture 7">
            <a:extLst>
              <a:ext uri="{FF2B5EF4-FFF2-40B4-BE49-F238E27FC236}">
                <a16:creationId xmlns:a16="http://schemas.microsoft.com/office/drawing/2014/main" id="{A087E0A6-E78E-514E-8106-25687A19693B}"/>
              </a:ext>
            </a:extLst>
          </p:cNvPr>
          <p:cNvPicPr>
            <a:picLocks noChangeAspect="1"/>
          </p:cNvPicPr>
          <p:nvPr/>
        </p:nvPicPr>
        <p:blipFill>
          <a:blip r:embed="rId3"/>
          <a:stretch>
            <a:fillRect/>
          </a:stretch>
        </p:blipFill>
        <p:spPr>
          <a:xfrm>
            <a:off x="344130" y="2562403"/>
            <a:ext cx="1475054" cy="1398793"/>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5706" y="235824"/>
            <a:ext cx="793325" cy="711348"/>
          </a:xfrm>
          <a:prstGeom prst="rect">
            <a:avLst/>
          </a:prstGeom>
        </p:spPr>
      </p:pic>
    </p:spTree>
    <p:extLst>
      <p:ext uri="{BB962C8B-B14F-4D97-AF65-F5344CB8AC3E}">
        <p14:creationId xmlns:p14="http://schemas.microsoft.com/office/powerpoint/2010/main" val="30193720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SCBFAM Program Budget Presentation - Bahir Dar May 2018.pptx [Read-Only]" id="{441E9F44-4F44-431F-A7F3-10BFD939A1A1}" vid="{BC567A5B-422A-4450-9AE8-896A147FD5C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GSCBFAM Program Budget Presentation - Bahir Dar May 2018</Template>
  <TotalTime>2506</TotalTime>
  <Words>1330</Words>
  <Application>Microsoft Office PowerPoint</Application>
  <PresentationFormat>Widescreen</PresentationFormat>
  <Paragraphs>126</Paragraphs>
  <Slides>17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Andalus</vt:lpstr>
      <vt:lpstr>Arial</vt:lpstr>
      <vt:lpstr>Calibri</vt:lpstr>
      <vt:lpstr>Calibri Light</vt:lpstr>
      <vt:lpstr>Helvetica</vt:lpstr>
      <vt:lpstr>Segoe UI</vt:lpstr>
      <vt:lpstr>Wingdings</vt:lpstr>
      <vt:lpstr>Office Theme</vt:lpstr>
      <vt:lpstr>PowerPoint Presentation</vt:lpstr>
      <vt:lpstr>PowerPoint Presentation</vt:lpstr>
      <vt:lpstr>PowerPoint Presentation</vt:lpstr>
      <vt:lpstr>What is Agenda 2063</vt:lpstr>
      <vt:lpstr>The Aspirations </vt:lpstr>
      <vt:lpstr> Fast Track (Flagship) Projects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Draft 2020 AUC Program Budget</dc:title>
  <dc:creator>Alem</dc:creator>
  <cp:lastModifiedBy>abdelkareem yousif</cp:lastModifiedBy>
  <cp:revision>159</cp:revision>
  <cp:lastPrinted>2019-05-13T08:28:04Z</cp:lastPrinted>
  <dcterms:created xsi:type="dcterms:W3CDTF">2019-06-19T11:28:38Z</dcterms:created>
  <dcterms:modified xsi:type="dcterms:W3CDTF">2021-03-24T16:34:40Z</dcterms:modified>
</cp:coreProperties>
</file>