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314" r:id="rId3"/>
    <p:sldId id="315" r:id="rId4"/>
    <p:sldId id="316" r:id="rId5"/>
    <p:sldId id="317" r:id="rId6"/>
    <p:sldId id="318" r:id="rId7"/>
    <p:sldId id="333" r:id="rId8"/>
    <p:sldId id="319" r:id="rId9"/>
    <p:sldId id="321" r:id="rId10"/>
    <p:sldId id="322" r:id="rId11"/>
    <p:sldId id="323" r:id="rId12"/>
    <p:sldId id="325" r:id="rId13"/>
    <p:sldId id="326" r:id="rId14"/>
    <p:sldId id="327" r:id="rId15"/>
    <p:sldId id="328" r:id="rId16"/>
    <p:sldId id="329" r:id="rId17"/>
    <p:sldId id="334" r:id="rId18"/>
    <p:sldId id="335" r:id="rId19"/>
    <p:sldId id="336" r:id="rId20"/>
    <p:sldId id="331" r:id="rId21"/>
    <p:sldId id="272" r:id="rId22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148"/>
    <a:srgbClr val="672E7E"/>
    <a:srgbClr val="ED7D31"/>
    <a:srgbClr val="259B41"/>
    <a:srgbClr val="868686"/>
    <a:srgbClr val="54263C"/>
    <a:srgbClr val="9B476F"/>
    <a:srgbClr val="1E8035"/>
    <a:srgbClr val="391123"/>
    <a:srgbClr val="B76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8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3E71F0-C25E-44F2-9BDF-6B2118E02266}" type="doc">
      <dgm:prSet loTypeId="urn:microsoft.com/office/officeart/2005/8/layout/hList6" loCatId="list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C0A386C-3EB9-4180-9E0A-B4045E295517}">
      <dgm:prSet custT="1"/>
      <dgm:spPr/>
      <dgm:t>
        <a:bodyPr/>
        <a:lstStyle/>
        <a:p>
          <a:pPr rtl="0"/>
          <a:r>
            <a:rPr lang="en-US" sz="2800" b="1" dirty="0">
              <a:latin typeface="Andalus" panose="02020603050405020304" pitchFamily="18" charset="-78"/>
              <a:cs typeface="Andalus" panose="02020603050405020304" pitchFamily="18" charset="-78"/>
            </a:rPr>
            <a:t>To provide a general overview of the Agenda 2063  </a:t>
          </a:r>
        </a:p>
      </dgm:t>
    </dgm:pt>
    <dgm:pt modelId="{0146874A-063E-458D-A39D-0807FCD2EB44}" type="parTrans" cxnId="{30DA841B-4764-48A7-83FE-8DA853096DC1}">
      <dgm:prSet/>
      <dgm:spPr/>
      <dgm:t>
        <a:bodyPr/>
        <a:lstStyle/>
        <a:p>
          <a:endParaRPr lang="en-US"/>
        </a:p>
      </dgm:t>
    </dgm:pt>
    <dgm:pt modelId="{175CE53D-9E0A-471A-BF65-2E3E8908DA6E}" type="sibTrans" cxnId="{30DA841B-4764-48A7-83FE-8DA853096DC1}">
      <dgm:prSet/>
      <dgm:spPr/>
      <dgm:t>
        <a:bodyPr/>
        <a:lstStyle/>
        <a:p>
          <a:endParaRPr lang="en-US"/>
        </a:p>
      </dgm:t>
    </dgm:pt>
    <dgm:pt modelId="{B076F39F-B1FF-4AE7-9ABF-84CC74874D58}">
      <dgm:prSet custT="1"/>
      <dgm:spPr/>
      <dgm:t>
        <a:bodyPr/>
        <a:lstStyle/>
        <a:p>
          <a:pPr rtl="0"/>
          <a:r>
            <a:rPr lang="en-US" sz="2800" b="1" kern="1200" dirty="0">
              <a:latin typeface="Andalus" panose="02020603050405020304" pitchFamily="18" charset="-78"/>
              <a:cs typeface="Andalus" panose="02020603050405020304" pitchFamily="18" charset="-78"/>
            </a:rPr>
            <a:t>The First Ten </a:t>
          </a:r>
          <a:r>
            <a:rPr lang="en-GB" sz="2800" b="1" kern="1200" dirty="0">
              <a:solidFill>
                <a:prstClr val="white"/>
              </a:solidFill>
              <a:latin typeface="Andalus" panose="02020603050405020304" pitchFamily="18" charset="-78"/>
              <a:ea typeface="+mn-ea"/>
              <a:cs typeface="Andalus" panose="02020603050405020304" pitchFamily="18" charset="-78"/>
            </a:rPr>
            <a:t>implementation</a:t>
          </a:r>
          <a:r>
            <a:rPr lang="en-US" sz="2800" b="1" kern="1200" dirty="0">
              <a:latin typeface="Andalus" panose="02020603050405020304" pitchFamily="18" charset="-78"/>
              <a:cs typeface="Andalus" panose="02020603050405020304" pitchFamily="18" charset="-78"/>
            </a:rPr>
            <a:t> Plan. </a:t>
          </a:r>
        </a:p>
      </dgm:t>
    </dgm:pt>
    <dgm:pt modelId="{B09ED51E-725C-4F32-8A4E-E1064D30CB17}" type="sibTrans" cxnId="{80DDDB66-398C-429B-873E-C7748F31BFD6}">
      <dgm:prSet/>
      <dgm:spPr/>
      <dgm:t>
        <a:bodyPr/>
        <a:lstStyle/>
        <a:p>
          <a:endParaRPr lang="en-US"/>
        </a:p>
      </dgm:t>
    </dgm:pt>
    <dgm:pt modelId="{DB427D27-1B68-484D-920A-675A7BC39B09}" type="parTrans" cxnId="{80DDDB66-398C-429B-873E-C7748F31BFD6}">
      <dgm:prSet/>
      <dgm:spPr/>
      <dgm:t>
        <a:bodyPr/>
        <a:lstStyle/>
        <a:p>
          <a:endParaRPr lang="en-US"/>
        </a:p>
      </dgm:t>
    </dgm:pt>
    <dgm:pt modelId="{3C6BCB66-0CF3-4E3D-82FA-03775017ED06}" type="pres">
      <dgm:prSet presAssocID="{333E71F0-C25E-44F2-9BDF-6B2118E02266}" presName="Name0" presStyleCnt="0">
        <dgm:presLayoutVars>
          <dgm:dir/>
          <dgm:resizeHandles val="exact"/>
        </dgm:presLayoutVars>
      </dgm:prSet>
      <dgm:spPr/>
    </dgm:pt>
    <dgm:pt modelId="{98ABDBF2-13A9-45EA-A902-1CDD2C5B15DD}" type="pres">
      <dgm:prSet presAssocID="{3C0A386C-3EB9-4180-9E0A-B4045E295517}" presName="node" presStyleLbl="node1" presStyleIdx="0" presStyleCnt="2" custScaleX="85439">
        <dgm:presLayoutVars>
          <dgm:bulletEnabled val="1"/>
        </dgm:presLayoutVars>
      </dgm:prSet>
      <dgm:spPr/>
    </dgm:pt>
    <dgm:pt modelId="{93A7CF78-8DD5-4F7C-8EC9-183A7F44ED72}" type="pres">
      <dgm:prSet presAssocID="{175CE53D-9E0A-471A-BF65-2E3E8908DA6E}" presName="sibTrans" presStyleCnt="0"/>
      <dgm:spPr/>
    </dgm:pt>
    <dgm:pt modelId="{377881C5-F9F4-49E1-A8EC-C3D0435243B2}" type="pres">
      <dgm:prSet presAssocID="{B076F39F-B1FF-4AE7-9ABF-84CC74874D58}" presName="node" presStyleLbl="node1" presStyleIdx="1" presStyleCnt="2" custScaleX="79991">
        <dgm:presLayoutVars>
          <dgm:bulletEnabled val="1"/>
        </dgm:presLayoutVars>
      </dgm:prSet>
      <dgm:spPr/>
    </dgm:pt>
  </dgm:ptLst>
  <dgm:cxnLst>
    <dgm:cxn modelId="{30DA841B-4764-48A7-83FE-8DA853096DC1}" srcId="{333E71F0-C25E-44F2-9BDF-6B2118E02266}" destId="{3C0A386C-3EB9-4180-9E0A-B4045E295517}" srcOrd="0" destOrd="0" parTransId="{0146874A-063E-458D-A39D-0807FCD2EB44}" sibTransId="{175CE53D-9E0A-471A-BF65-2E3E8908DA6E}"/>
    <dgm:cxn modelId="{5E1E4A26-4615-4368-BF21-605D513AB914}" type="presOf" srcId="{3C0A386C-3EB9-4180-9E0A-B4045E295517}" destId="{98ABDBF2-13A9-45EA-A902-1CDD2C5B15DD}" srcOrd="0" destOrd="0" presId="urn:microsoft.com/office/officeart/2005/8/layout/hList6"/>
    <dgm:cxn modelId="{054F2928-BDE8-407B-BB41-74F8812124C0}" type="presOf" srcId="{B076F39F-B1FF-4AE7-9ABF-84CC74874D58}" destId="{377881C5-F9F4-49E1-A8EC-C3D0435243B2}" srcOrd="0" destOrd="0" presId="urn:microsoft.com/office/officeart/2005/8/layout/hList6"/>
    <dgm:cxn modelId="{80DDDB66-398C-429B-873E-C7748F31BFD6}" srcId="{333E71F0-C25E-44F2-9BDF-6B2118E02266}" destId="{B076F39F-B1FF-4AE7-9ABF-84CC74874D58}" srcOrd="1" destOrd="0" parTransId="{DB427D27-1B68-484D-920A-675A7BC39B09}" sibTransId="{B09ED51E-725C-4F32-8A4E-E1064D30CB17}"/>
    <dgm:cxn modelId="{4008BF8F-AADD-4704-A32B-C8CECCB9901F}" type="presOf" srcId="{333E71F0-C25E-44F2-9BDF-6B2118E02266}" destId="{3C6BCB66-0CF3-4E3D-82FA-03775017ED06}" srcOrd="0" destOrd="0" presId="urn:microsoft.com/office/officeart/2005/8/layout/hList6"/>
    <dgm:cxn modelId="{DE42757B-724F-44CE-B1AA-65DC7EBC4B3A}" type="presParOf" srcId="{3C6BCB66-0CF3-4E3D-82FA-03775017ED06}" destId="{98ABDBF2-13A9-45EA-A902-1CDD2C5B15DD}" srcOrd="0" destOrd="0" presId="urn:microsoft.com/office/officeart/2005/8/layout/hList6"/>
    <dgm:cxn modelId="{072D326E-6B69-405C-8574-37E05D6058CF}" type="presParOf" srcId="{3C6BCB66-0CF3-4E3D-82FA-03775017ED06}" destId="{93A7CF78-8DD5-4F7C-8EC9-183A7F44ED72}" srcOrd="1" destOrd="0" presId="urn:microsoft.com/office/officeart/2005/8/layout/hList6"/>
    <dgm:cxn modelId="{BB9EE36F-B821-476E-A0AC-E389AB36DB31}" type="presParOf" srcId="{3C6BCB66-0CF3-4E3D-82FA-03775017ED06}" destId="{377881C5-F9F4-49E1-A8EC-C3D0435243B2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541D92-903B-4EF2-A645-1352728AFD81}" type="doc">
      <dgm:prSet loTypeId="urn:microsoft.com/office/officeart/2005/8/layout/process2" loCatId="process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5EBE64D-E944-40AE-BBB9-3D9AC84C8DA3}">
      <dgm:prSet custT="1"/>
      <dgm:spPr/>
      <dgm:t>
        <a:bodyPr/>
        <a:lstStyle/>
        <a:p>
          <a:pPr rtl="0">
            <a:tabLst/>
          </a:pPr>
          <a:r>
            <a:rPr lang="en-US" sz="2400" b="1" dirty="0">
              <a:solidFill>
                <a:schemeClr val="accent5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rPr>
            <a:t>To facilitate accelerated industrial development for industrial diversification, beneficiation, value-addition, building productive capacities, trade facilitation and implementation of export-led growth strategies.</a:t>
          </a:r>
          <a:endParaRPr lang="en-US" sz="2400" dirty="0">
            <a:solidFill>
              <a:schemeClr val="accent5">
                <a:lumMod val="75000"/>
              </a:schemeClr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C2BDAB6F-2802-438F-B7C7-3E14EA82FC38}" type="parTrans" cxnId="{C7DD2F0A-3762-433A-B9DB-11519A65798C}">
      <dgm:prSet/>
      <dgm:spPr/>
      <dgm:t>
        <a:bodyPr/>
        <a:lstStyle/>
        <a:p>
          <a:endParaRPr lang="en-US"/>
        </a:p>
      </dgm:t>
    </dgm:pt>
    <dgm:pt modelId="{081B3488-87F4-4A6B-9451-C6DA260E7906}" type="sibTrans" cxnId="{C7DD2F0A-3762-433A-B9DB-11519A65798C}">
      <dgm:prSet/>
      <dgm:spPr/>
      <dgm:t>
        <a:bodyPr/>
        <a:lstStyle/>
        <a:p>
          <a:endParaRPr lang="en-US"/>
        </a:p>
      </dgm:t>
    </dgm:pt>
    <dgm:pt modelId="{420CC582-CDEB-4FC0-B0BC-E9870C95C1EC}">
      <dgm:prSet/>
      <dgm:spPr/>
      <dgm:t>
        <a:bodyPr/>
        <a:lstStyle/>
        <a:p>
          <a:pPr rtl="0"/>
          <a:r>
            <a:rPr lang="en-US" b="1" dirty="0">
              <a:solidFill>
                <a:schemeClr val="accent5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rPr>
            <a:t>Strengthening of value chains, supply chains and logistics are also key in this regard. </a:t>
          </a:r>
          <a:endParaRPr lang="en-US" dirty="0">
            <a:solidFill>
              <a:schemeClr val="accent5">
                <a:lumMod val="75000"/>
              </a:schemeClr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E4F309E7-2798-42A3-A185-AF1F62998EA9}" type="parTrans" cxnId="{30AC812D-CE27-4DF7-B5A0-96A546E81BC5}">
      <dgm:prSet/>
      <dgm:spPr/>
      <dgm:t>
        <a:bodyPr/>
        <a:lstStyle/>
        <a:p>
          <a:endParaRPr lang="en-US"/>
        </a:p>
      </dgm:t>
    </dgm:pt>
    <dgm:pt modelId="{A27AF7F0-BF41-4ADF-B827-31CC524B2E6A}" type="sibTrans" cxnId="{30AC812D-CE27-4DF7-B5A0-96A546E81BC5}">
      <dgm:prSet/>
      <dgm:spPr/>
      <dgm:t>
        <a:bodyPr/>
        <a:lstStyle/>
        <a:p>
          <a:endParaRPr lang="en-US"/>
        </a:p>
      </dgm:t>
    </dgm:pt>
    <dgm:pt modelId="{877948B3-F566-4497-9BAD-A64B4055B040}">
      <dgm:prSet/>
      <dgm:spPr/>
      <dgm:t>
        <a:bodyPr/>
        <a:lstStyle/>
        <a:p>
          <a:pPr rtl="0"/>
          <a:r>
            <a:rPr lang="en-US" b="1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rPr>
            <a:t>It provides internal coherence and coordination to continental, regional and national frameworks.</a:t>
          </a:r>
          <a:endParaRPr lang="en-US" dirty="0">
            <a:solidFill>
              <a:schemeClr val="bg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gm:t>
    </dgm:pt>
    <dgm:pt modelId="{467B749C-8773-4470-B51F-8A1D7665CBFC}" type="parTrans" cxnId="{B8B3E63D-3BD2-4F2C-A16D-7786D9B82348}">
      <dgm:prSet/>
      <dgm:spPr/>
      <dgm:t>
        <a:bodyPr/>
        <a:lstStyle/>
        <a:p>
          <a:endParaRPr lang="en-US"/>
        </a:p>
      </dgm:t>
    </dgm:pt>
    <dgm:pt modelId="{593B6853-88FB-4C0B-B182-BD852782A078}" type="sibTrans" cxnId="{B8B3E63D-3BD2-4F2C-A16D-7786D9B82348}">
      <dgm:prSet/>
      <dgm:spPr/>
      <dgm:t>
        <a:bodyPr/>
        <a:lstStyle/>
        <a:p>
          <a:endParaRPr lang="en-US"/>
        </a:p>
      </dgm:t>
    </dgm:pt>
    <dgm:pt modelId="{1346DD0C-8CAE-4606-8CBB-5F2986595A13}" type="pres">
      <dgm:prSet presAssocID="{40541D92-903B-4EF2-A645-1352728AFD81}" presName="linearFlow" presStyleCnt="0">
        <dgm:presLayoutVars>
          <dgm:resizeHandles val="exact"/>
        </dgm:presLayoutVars>
      </dgm:prSet>
      <dgm:spPr/>
    </dgm:pt>
    <dgm:pt modelId="{A82F31AD-D734-41C3-AC12-4243DA2C4155}" type="pres">
      <dgm:prSet presAssocID="{B5EBE64D-E944-40AE-BBB9-3D9AC84C8DA3}" presName="node" presStyleLbl="node1" presStyleIdx="0" presStyleCnt="3" custScaleX="1914222" custScaleY="2000000">
        <dgm:presLayoutVars>
          <dgm:bulletEnabled val="1"/>
        </dgm:presLayoutVars>
      </dgm:prSet>
      <dgm:spPr/>
    </dgm:pt>
    <dgm:pt modelId="{E022CE4F-4512-4BA4-9775-5DAE58B2CE9C}" type="pres">
      <dgm:prSet presAssocID="{081B3488-87F4-4A6B-9451-C6DA260E7906}" presName="sibTrans" presStyleLbl="sibTrans2D1" presStyleIdx="0" presStyleCnt="2"/>
      <dgm:spPr/>
    </dgm:pt>
    <dgm:pt modelId="{A9694BC9-3559-4805-B78D-BBF1234FE388}" type="pres">
      <dgm:prSet presAssocID="{081B3488-87F4-4A6B-9451-C6DA260E7906}" presName="connectorText" presStyleLbl="sibTrans2D1" presStyleIdx="0" presStyleCnt="2"/>
      <dgm:spPr/>
    </dgm:pt>
    <dgm:pt modelId="{120A8F6D-3300-4C25-8109-73540A3CD658}" type="pres">
      <dgm:prSet presAssocID="{420CC582-CDEB-4FC0-B0BC-E9870C95C1EC}" presName="node" presStyleLbl="node1" presStyleIdx="1" presStyleCnt="3" custScaleX="1914222" custScaleY="2000000">
        <dgm:presLayoutVars>
          <dgm:bulletEnabled val="1"/>
        </dgm:presLayoutVars>
      </dgm:prSet>
      <dgm:spPr/>
    </dgm:pt>
    <dgm:pt modelId="{575008A3-16B7-4654-AED4-D8FADFE4D007}" type="pres">
      <dgm:prSet presAssocID="{A27AF7F0-BF41-4ADF-B827-31CC524B2E6A}" presName="sibTrans" presStyleLbl="sibTrans2D1" presStyleIdx="1" presStyleCnt="2"/>
      <dgm:spPr/>
    </dgm:pt>
    <dgm:pt modelId="{B0B8FCA4-8E5E-436C-AE28-FACEB266BAAD}" type="pres">
      <dgm:prSet presAssocID="{A27AF7F0-BF41-4ADF-B827-31CC524B2E6A}" presName="connectorText" presStyleLbl="sibTrans2D1" presStyleIdx="1" presStyleCnt="2"/>
      <dgm:spPr/>
    </dgm:pt>
    <dgm:pt modelId="{1516AA1C-23D2-4C23-95CD-EBA3F8C4FCB9}" type="pres">
      <dgm:prSet presAssocID="{877948B3-F566-4497-9BAD-A64B4055B040}" presName="node" presStyleLbl="node1" presStyleIdx="2" presStyleCnt="3" custScaleX="1914222" custScaleY="2000000">
        <dgm:presLayoutVars>
          <dgm:bulletEnabled val="1"/>
        </dgm:presLayoutVars>
      </dgm:prSet>
      <dgm:spPr/>
    </dgm:pt>
  </dgm:ptLst>
  <dgm:cxnLst>
    <dgm:cxn modelId="{C7DD2F0A-3762-433A-B9DB-11519A65798C}" srcId="{40541D92-903B-4EF2-A645-1352728AFD81}" destId="{B5EBE64D-E944-40AE-BBB9-3D9AC84C8DA3}" srcOrd="0" destOrd="0" parTransId="{C2BDAB6F-2802-438F-B7C7-3E14EA82FC38}" sibTransId="{081B3488-87F4-4A6B-9451-C6DA260E7906}"/>
    <dgm:cxn modelId="{30AC812D-CE27-4DF7-B5A0-96A546E81BC5}" srcId="{40541D92-903B-4EF2-A645-1352728AFD81}" destId="{420CC582-CDEB-4FC0-B0BC-E9870C95C1EC}" srcOrd="1" destOrd="0" parTransId="{E4F309E7-2798-42A3-A185-AF1F62998EA9}" sibTransId="{A27AF7F0-BF41-4ADF-B827-31CC524B2E6A}"/>
    <dgm:cxn modelId="{B8B3E63D-3BD2-4F2C-A16D-7786D9B82348}" srcId="{40541D92-903B-4EF2-A645-1352728AFD81}" destId="{877948B3-F566-4497-9BAD-A64B4055B040}" srcOrd="2" destOrd="0" parTransId="{467B749C-8773-4470-B51F-8A1D7665CBFC}" sibTransId="{593B6853-88FB-4C0B-B182-BD852782A078}"/>
    <dgm:cxn modelId="{F5598171-D9C7-4FE7-AFCC-BD8934A80EF7}" type="presOf" srcId="{877948B3-F566-4497-9BAD-A64B4055B040}" destId="{1516AA1C-23D2-4C23-95CD-EBA3F8C4FCB9}" srcOrd="0" destOrd="0" presId="urn:microsoft.com/office/officeart/2005/8/layout/process2"/>
    <dgm:cxn modelId="{3139015A-0F55-4799-B056-D98EE0A499F6}" type="presOf" srcId="{B5EBE64D-E944-40AE-BBB9-3D9AC84C8DA3}" destId="{A82F31AD-D734-41C3-AC12-4243DA2C4155}" srcOrd="0" destOrd="0" presId="urn:microsoft.com/office/officeart/2005/8/layout/process2"/>
    <dgm:cxn modelId="{4EFAC17F-8C12-4BDE-9C46-EC07A5B595F3}" type="presOf" srcId="{081B3488-87F4-4A6B-9451-C6DA260E7906}" destId="{E022CE4F-4512-4BA4-9775-5DAE58B2CE9C}" srcOrd="0" destOrd="0" presId="urn:microsoft.com/office/officeart/2005/8/layout/process2"/>
    <dgm:cxn modelId="{F1B863AD-EC44-4D35-A198-C0B80BCBC8F6}" type="presOf" srcId="{A27AF7F0-BF41-4ADF-B827-31CC524B2E6A}" destId="{575008A3-16B7-4654-AED4-D8FADFE4D007}" srcOrd="0" destOrd="0" presId="urn:microsoft.com/office/officeart/2005/8/layout/process2"/>
    <dgm:cxn modelId="{9B8360AF-42BD-42E0-BC22-E9C74926495D}" type="presOf" srcId="{081B3488-87F4-4A6B-9451-C6DA260E7906}" destId="{A9694BC9-3559-4805-B78D-BBF1234FE388}" srcOrd="1" destOrd="0" presId="urn:microsoft.com/office/officeart/2005/8/layout/process2"/>
    <dgm:cxn modelId="{65AF11C6-3612-43CF-9ACD-6CBC39EF918D}" type="presOf" srcId="{A27AF7F0-BF41-4ADF-B827-31CC524B2E6A}" destId="{B0B8FCA4-8E5E-436C-AE28-FACEB266BAAD}" srcOrd="1" destOrd="0" presId="urn:microsoft.com/office/officeart/2005/8/layout/process2"/>
    <dgm:cxn modelId="{AF4BC1D7-E811-4277-AF09-54D5D66638A8}" type="presOf" srcId="{40541D92-903B-4EF2-A645-1352728AFD81}" destId="{1346DD0C-8CAE-4606-8CBB-5F2986595A13}" srcOrd="0" destOrd="0" presId="urn:microsoft.com/office/officeart/2005/8/layout/process2"/>
    <dgm:cxn modelId="{91FB78F6-E338-4CA6-B159-7B3CA4263F38}" type="presOf" srcId="{420CC582-CDEB-4FC0-B0BC-E9870C95C1EC}" destId="{120A8F6D-3300-4C25-8109-73540A3CD658}" srcOrd="0" destOrd="0" presId="urn:microsoft.com/office/officeart/2005/8/layout/process2"/>
    <dgm:cxn modelId="{87A52242-FF09-40BC-9665-36AF4869D853}" type="presParOf" srcId="{1346DD0C-8CAE-4606-8CBB-5F2986595A13}" destId="{A82F31AD-D734-41C3-AC12-4243DA2C4155}" srcOrd="0" destOrd="0" presId="urn:microsoft.com/office/officeart/2005/8/layout/process2"/>
    <dgm:cxn modelId="{746C1D0E-A45F-44FA-A11A-916387348C67}" type="presParOf" srcId="{1346DD0C-8CAE-4606-8CBB-5F2986595A13}" destId="{E022CE4F-4512-4BA4-9775-5DAE58B2CE9C}" srcOrd="1" destOrd="0" presId="urn:microsoft.com/office/officeart/2005/8/layout/process2"/>
    <dgm:cxn modelId="{ABFD9B84-D259-4FE1-877C-9DB2E1A8EE72}" type="presParOf" srcId="{E022CE4F-4512-4BA4-9775-5DAE58B2CE9C}" destId="{A9694BC9-3559-4805-B78D-BBF1234FE388}" srcOrd="0" destOrd="0" presId="urn:microsoft.com/office/officeart/2005/8/layout/process2"/>
    <dgm:cxn modelId="{11984723-2F62-4962-8EAF-614B37B57935}" type="presParOf" srcId="{1346DD0C-8CAE-4606-8CBB-5F2986595A13}" destId="{120A8F6D-3300-4C25-8109-73540A3CD658}" srcOrd="2" destOrd="0" presId="urn:microsoft.com/office/officeart/2005/8/layout/process2"/>
    <dgm:cxn modelId="{0CE55C17-7563-4118-AD9B-9DAEB3FE30B5}" type="presParOf" srcId="{1346DD0C-8CAE-4606-8CBB-5F2986595A13}" destId="{575008A3-16B7-4654-AED4-D8FADFE4D007}" srcOrd="3" destOrd="0" presId="urn:microsoft.com/office/officeart/2005/8/layout/process2"/>
    <dgm:cxn modelId="{85BBEC3C-FA99-461F-87F1-22E55FF4B4C6}" type="presParOf" srcId="{575008A3-16B7-4654-AED4-D8FADFE4D007}" destId="{B0B8FCA4-8E5E-436C-AE28-FACEB266BAAD}" srcOrd="0" destOrd="0" presId="urn:microsoft.com/office/officeart/2005/8/layout/process2"/>
    <dgm:cxn modelId="{B92BBCE9-D485-4802-9951-64EE64EE4BF1}" type="presParOf" srcId="{1346DD0C-8CAE-4606-8CBB-5F2986595A13}" destId="{1516AA1C-23D2-4C23-95CD-EBA3F8C4FCB9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5EB0D9-4687-4940-B1AC-EE17B31F2467}" type="doc">
      <dgm:prSet loTypeId="urn:microsoft.com/office/officeart/2005/8/layout/venn1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53F438C-E729-4845-9111-376D45CB519C}">
      <dgm:prSet custT="1"/>
      <dgm:spPr>
        <a:xfrm>
          <a:off x="2949908" y="304727"/>
          <a:ext cx="3133264" cy="1076014"/>
        </a:xfrm>
        <a:noFill/>
        <a:ln w="6350" cap="flat" cmpd="sng" algn="ctr">
          <a:noFill/>
          <a:prstDash val="solid"/>
          <a:miter lim="800000"/>
        </a:ln>
        <a:effectLst/>
        <a:sp3d/>
      </dgm:spPr>
      <dgm:t>
        <a:bodyPr/>
        <a:lstStyle/>
        <a:p>
          <a:pPr rtl="0"/>
          <a:r>
            <a:rPr lang="en-US" sz="2000" b="1" dirty="0">
              <a:solidFill>
                <a:srgbClr val="70AD47">
                  <a:lumMod val="75000"/>
                </a:srgbClr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 prosperous Africa based on inclusive growth and sustainable development</a:t>
          </a:r>
        </a:p>
      </dgm:t>
    </dgm:pt>
    <dgm:pt modelId="{976A84BD-D5CE-49BC-8EE8-3044EC4F06B5}" type="parTrans" cxnId="{7704A630-5412-46C8-9415-ADFB686B4551}">
      <dgm:prSet/>
      <dgm:spPr/>
      <dgm:t>
        <a:bodyPr/>
        <a:lstStyle/>
        <a:p>
          <a:endParaRPr lang="en-US"/>
        </a:p>
      </dgm:t>
    </dgm:pt>
    <dgm:pt modelId="{0FC4126C-540F-44F2-B58F-D2E524A023AC}" type="sibTrans" cxnId="{7704A630-5412-46C8-9415-ADFB686B4551}">
      <dgm:prSet/>
      <dgm:spPr/>
      <dgm:t>
        <a:bodyPr/>
        <a:lstStyle/>
        <a:p>
          <a:endParaRPr lang="en-US"/>
        </a:p>
      </dgm:t>
    </dgm:pt>
    <dgm:pt modelId="{55DC08C7-B0A3-4E84-B5D9-4CDF0C872F00}">
      <dgm:prSet custT="1"/>
      <dgm:spPr>
        <a:xfrm>
          <a:off x="5612265" y="1022214"/>
          <a:ext cx="3552409" cy="1183616"/>
        </a:xfrm>
        <a:noFill/>
        <a:ln w="6350" cap="flat" cmpd="sng" algn="ctr">
          <a:noFill/>
          <a:prstDash val="solid"/>
          <a:miter lim="800000"/>
        </a:ln>
        <a:effectLst/>
        <a:sp3d/>
      </dgm:spPr>
      <dgm:t>
        <a:bodyPr/>
        <a:lstStyle/>
        <a:p>
          <a:pPr rtl="0"/>
          <a:r>
            <a:rPr lang="en-US" sz="2000" b="1" dirty="0">
              <a:solidFill>
                <a:srgbClr val="FFC000">
                  <a:lumMod val="75000"/>
                </a:srgbClr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An integrated continent, politically united and based on the ideals of Pan- Africanism and the vision of Africa’s Renaissance</a:t>
          </a:r>
        </a:p>
      </dgm:t>
    </dgm:pt>
    <dgm:pt modelId="{10770B67-28EC-4E58-AEC2-3994558F9A5F}" type="parTrans" cxnId="{13E743B2-C86D-4DCA-97C9-13184D4D4DA4}">
      <dgm:prSet/>
      <dgm:spPr/>
      <dgm:t>
        <a:bodyPr/>
        <a:lstStyle/>
        <a:p>
          <a:endParaRPr lang="en-US"/>
        </a:p>
      </dgm:t>
    </dgm:pt>
    <dgm:pt modelId="{D101E38B-F726-4EBA-827B-36B1CF9D7422}" type="sibTrans" cxnId="{13E743B2-C86D-4DCA-97C9-13184D4D4DA4}">
      <dgm:prSet/>
      <dgm:spPr/>
      <dgm:t>
        <a:bodyPr/>
        <a:lstStyle/>
        <a:p>
          <a:endParaRPr lang="en-US"/>
        </a:p>
      </dgm:t>
    </dgm:pt>
    <dgm:pt modelId="{09BC1D87-4DC1-44C6-B759-5C121F41972B}">
      <dgm:prSet custT="1"/>
      <dgm:spPr>
        <a:xfrm>
          <a:off x="6160857" y="2528634"/>
          <a:ext cx="2742587" cy="1264317"/>
        </a:xfrm>
        <a:noFill/>
        <a:ln w="6350" cap="flat" cmpd="sng" algn="ctr">
          <a:noFill/>
          <a:prstDash val="solid"/>
          <a:miter lim="800000"/>
        </a:ln>
        <a:effectLst/>
        <a:sp3d/>
      </dgm:spPr>
      <dgm:t>
        <a:bodyPr/>
        <a:lstStyle/>
        <a:p>
          <a:pPr rtl="0"/>
          <a:r>
            <a:rPr lang="en-US" sz="2000" b="1" dirty="0">
              <a:solidFill>
                <a:srgbClr val="92D050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An Africa of good governance, democracy, respect for human rights, justice and the rule of law</a:t>
          </a:r>
        </a:p>
      </dgm:t>
    </dgm:pt>
    <dgm:pt modelId="{42A6A858-795A-4951-AD1F-B76FF7928337}" type="parTrans" cxnId="{9DA054E7-8694-416D-AED4-DCDEFCCB5747}">
      <dgm:prSet/>
      <dgm:spPr/>
      <dgm:t>
        <a:bodyPr/>
        <a:lstStyle/>
        <a:p>
          <a:endParaRPr lang="en-US"/>
        </a:p>
      </dgm:t>
    </dgm:pt>
    <dgm:pt modelId="{60557B48-A51B-4DBE-AFC2-3D634D687AD4}" type="sibTrans" cxnId="{9DA054E7-8694-416D-AED4-DCDEFCCB5747}">
      <dgm:prSet/>
      <dgm:spPr/>
      <dgm:t>
        <a:bodyPr/>
        <a:lstStyle/>
        <a:p>
          <a:endParaRPr lang="en-US"/>
        </a:p>
      </dgm:t>
    </dgm:pt>
    <dgm:pt modelId="{D3F617A4-989F-4FAB-B4F9-3DE2A8D783D3}">
      <dgm:prSet custT="1"/>
      <dgm:spPr>
        <a:xfrm>
          <a:off x="4953678" y="4007445"/>
          <a:ext cx="3771289" cy="1156715"/>
        </a:xfrm>
        <a:noFill/>
        <a:ln w="6350" cap="flat" cmpd="sng" algn="ctr">
          <a:noFill/>
          <a:prstDash val="solid"/>
          <a:miter lim="800000"/>
        </a:ln>
        <a:effectLst/>
        <a:sp3d/>
      </dgm:spPr>
      <dgm:t>
        <a:bodyPr/>
        <a:lstStyle/>
        <a:p>
          <a:pPr rtl="0"/>
          <a:r>
            <a:rPr lang="en-US" sz="2000" b="1" dirty="0">
              <a:solidFill>
                <a:srgbClr val="FF6699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 peaceful and secure Africa</a:t>
          </a:r>
        </a:p>
      </dgm:t>
    </dgm:pt>
    <dgm:pt modelId="{D9B9CF81-4FBE-444D-BCE8-756D5D4D6F95}" type="parTrans" cxnId="{ABEF3C1C-3D8D-4D2F-A0F0-020ECFAE4BE9}">
      <dgm:prSet/>
      <dgm:spPr/>
      <dgm:t>
        <a:bodyPr/>
        <a:lstStyle/>
        <a:p>
          <a:endParaRPr lang="en-US"/>
        </a:p>
      </dgm:t>
    </dgm:pt>
    <dgm:pt modelId="{A13F5BB0-7778-409B-A084-086186BC9C9D}" type="sibTrans" cxnId="{ABEF3C1C-3D8D-4D2F-A0F0-020ECFAE4BE9}">
      <dgm:prSet/>
      <dgm:spPr/>
      <dgm:t>
        <a:bodyPr/>
        <a:lstStyle/>
        <a:p>
          <a:endParaRPr lang="en-US"/>
        </a:p>
      </dgm:t>
    </dgm:pt>
    <dgm:pt modelId="{B0D827C4-3263-4F67-B376-14F60092C51F}">
      <dgm:prSet custT="1"/>
      <dgm:spPr>
        <a:xfrm>
          <a:off x="519334" y="4223358"/>
          <a:ext cx="4111293" cy="1156715"/>
        </a:xfrm>
        <a:noFill/>
        <a:ln w="6350" cap="flat" cmpd="sng" algn="ctr">
          <a:noFill/>
          <a:prstDash val="solid"/>
          <a:miter lim="800000"/>
        </a:ln>
        <a:effectLst/>
        <a:sp3d/>
      </dgm:spPr>
      <dgm:t>
        <a:bodyPr/>
        <a:lstStyle/>
        <a:p>
          <a:pPr rtl="0"/>
          <a:r>
            <a:rPr lang="en-US" sz="2000" b="1" dirty="0">
              <a:solidFill>
                <a:srgbClr val="7030A0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An Africa with a strong cultural identity, common heritage, shared values and ethics</a:t>
          </a:r>
        </a:p>
      </dgm:t>
    </dgm:pt>
    <dgm:pt modelId="{62C0C750-85FE-4081-B1FB-C5CF6336A469}" type="parTrans" cxnId="{087578BB-D124-4AE2-A8F4-C38600F0A350}">
      <dgm:prSet/>
      <dgm:spPr/>
      <dgm:t>
        <a:bodyPr/>
        <a:lstStyle/>
        <a:p>
          <a:endParaRPr lang="en-US"/>
        </a:p>
      </dgm:t>
    </dgm:pt>
    <dgm:pt modelId="{977876A5-8316-4658-8356-E9969B519AFD}" type="sibTrans" cxnId="{087578BB-D124-4AE2-A8F4-C38600F0A350}">
      <dgm:prSet/>
      <dgm:spPr/>
      <dgm:t>
        <a:bodyPr/>
        <a:lstStyle/>
        <a:p>
          <a:endParaRPr lang="en-US"/>
        </a:p>
      </dgm:t>
    </dgm:pt>
    <dgm:pt modelId="{F886E174-CE72-43F5-AA8C-067825FCF8CB}">
      <dgm:prSet custT="1"/>
      <dgm:spPr>
        <a:xfrm>
          <a:off x="58918" y="2306677"/>
          <a:ext cx="3163522" cy="1708231"/>
        </a:xfrm>
        <a:noFill/>
        <a:ln w="6350" cap="flat" cmpd="sng" algn="ctr">
          <a:noFill/>
          <a:prstDash val="solid"/>
          <a:miter lim="800000"/>
        </a:ln>
        <a:effectLst/>
        <a:sp3d/>
      </dgm:spPr>
      <dgm:t>
        <a:bodyPr/>
        <a:lstStyle/>
        <a:p>
          <a:pPr rtl="0"/>
          <a:r>
            <a:rPr lang="en-US" sz="2000" b="1" dirty="0">
              <a:solidFill>
                <a:srgbClr val="C00000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An Africa where whose development is people-driven, relying on the potential of African people, especially its women and youth, and caring for children</a:t>
          </a:r>
        </a:p>
      </dgm:t>
    </dgm:pt>
    <dgm:pt modelId="{3E4C9455-C8B7-4352-8BFA-5C2BBC0964A7}" type="parTrans" cxnId="{1032117C-5C90-4011-81A3-3444A7501C0B}">
      <dgm:prSet/>
      <dgm:spPr/>
      <dgm:t>
        <a:bodyPr/>
        <a:lstStyle/>
        <a:p>
          <a:endParaRPr lang="en-US"/>
        </a:p>
      </dgm:t>
    </dgm:pt>
    <dgm:pt modelId="{7B316B32-E704-4DF2-A2CD-714197A14D6F}" type="sibTrans" cxnId="{1032117C-5C90-4011-81A3-3444A7501C0B}">
      <dgm:prSet/>
      <dgm:spPr/>
      <dgm:t>
        <a:bodyPr/>
        <a:lstStyle/>
        <a:p>
          <a:endParaRPr lang="en-US"/>
        </a:p>
      </dgm:t>
    </dgm:pt>
    <dgm:pt modelId="{13946A62-8DBC-410D-9B97-F6A3E3855278}">
      <dgm:prSet custT="1"/>
      <dgm:spPr>
        <a:xfrm>
          <a:off x="126932" y="1073014"/>
          <a:ext cx="3331057" cy="1183616"/>
        </a:xfrm>
        <a:noFill/>
        <a:ln w="6350" cap="flat" cmpd="sng" algn="ctr">
          <a:noFill/>
          <a:prstDash val="solid"/>
          <a:miter lim="800000"/>
        </a:ln>
        <a:effectLst/>
        <a:sp3d/>
      </dgm:spPr>
      <dgm:t>
        <a:bodyPr/>
        <a:lstStyle/>
        <a:p>
          <a:pPr rtl="0"/>
          <a:r>
            <a:rPr lang="en-US" sz="2000" b="1" dirty="0">
              <a:solidFill>
                <a:srgbClr val="FFC000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Africa as a strong, united, resilient and influential global player and partner</a:t>
          </a:r>
        </a:p>
      </dgm:t>
    </dgm:pt>
    <dgm:pt modelId="{B697C362-C295-4DF7-81F5-67A5DCACE266}" type="parTrans" cxnId="{9127AF3C-97A8-4378-8ECE-430197248710}">
      <dgm:prSet/>
      <dgm:spPr/>
      <dgm:t>
        <a:bodyPr/>
        <a:lstStyle/>
        <a:p>
          <a:endParaRPr lang="en-US"/>
        </a:p>
      </dgm:t>
    </dgm:pt>
    <dgm:pt modelId="{1EC706A7-8094-4F54-BEEB-23FABF3C881E}" type="sibTrans" cxnId="{9127AF3C-97A8-4378-8ECE-430197248710}">
      <dgm:prSet/>
      <dgm:spPr/>
      <dgm:t>
        <a:bodyPr/>
        <a:lstStyle/>
        <a:p>
          <a:endParaRPr lang="en-US"/>
        </a:p>
      </dgm:t>
    </dgm:pt>
    <dgm:pt modelId="{B8E57F17-C3BF-4794-A57E-4632676F953B}" type="pres">
      <dgm:prSet presAssocID="{315EB0D9-4687-4940-B1AC-EE17B31F2467}" presName="compositeShape" presStyleCnt="0">
        <dgm:presLayoutVars>
          <dgm:chMax val="7"/>
          <dgm:dir/>
          <dgm:resizeHandles val="exact"/>
        </dgm:presLayoutVars>
      </dgm:prSet>
      <dgm:spPr/>
    </dgm:pt>
    <dgm:pt modelId="{26F6D3C7-BD41-4AE5-AAA4-2C0363AA30E4}" type="pres">
      <dgm:prSet presAssocID="{E53F438C-E729-4845-9111-376D45CB519C}" presName="circ1" presStyleLbl="vennNode1" presStyleIdx="0" presStyleCnt="7"/>
      <dgm:spPr>
        <a:xfrm>
          <a:off x="3689987" y="1369766"/>
          <a:ext cx="1754764" cy="1754980"/>
        </a:xfrm>
        <a:prstGeom prst="ellipse">
          <a:avLst/>
        </a:prstGeom>
        <a:solidFill>
          <a:srgbClr val="ED7D31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</dgm:pt>
    <dgm:pt modelId="{B4A8E1CE-2DB3-4875-B68C-392D9945BACE}" type="pres">
      <dgm:prSet presAssocID="{E53F438C-E729-4845-9111-376D45CB519C}" presName="circ1Tx" presStyleLbl="revTx" presStyleIdx="0" presStyleCnt="0" custScaleX="155832" custLinFactNeighborX="-2528" custLinFactNeighborY="28320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</dgm:pt>
    <dgm:pt modelId="{A006EFC8-0A6C-40FF-BDDF-38B8F3D46C4B}" type="pres">
      <dgm:prSet presAssocID="{55DC08C7-B0A3-4E84-B5D9-4CDF0C872F00}" presName="circ2" presStyleLbl="vennNode1" presStyleIdx="1" presStyleCnt="7"/>
      <dgm:spPr>
        <a:xfrm>
          <a:off x="4204718" y="1617250"/>
          <a:ext cx="1754764" cy="1754980"/>
        </a:xfrm>
        <a:prstGeom prst="ellipse">
          <a:avLst/>
        </a:prstGeom>
        <a:solidFill>
          <a:srgbClr val="A5A5A5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</dgm:pt>
    <dgm:pt modelId="{393223FF-3C24-4448-A368-46A27923E01D}" type="pres">
      <dgm:prSet presAssocID="{55DC08C7-B0A3-4E84-B5D9-4CDF0C872F00}" presName="circ2Tx" presStyleLbl="revTx" presStyleIdx="0" presStyleCnt="0" custScaleX="186871" custLinFactNeighborX="36973" custLinFactNeighborY="-37857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</dgm:pt>
    <dgm:pt modelId="{4C5E4737-4909-48BD-9276-78A46CE3CF6F}" type="pres">
      <dgm:prSet presAssocID="{09BC1D87-4DC1-44C6-B759-5C121F41972B}" presName="circ3" presStyleLbl="vennNode1" presStyleIdx="2" presStyleCnt="7"/>
      <dgm:spPr>
        <a:xfrm>
          <a:off x="4331208" y="2174087"/>
          <a:ext cx="1754764" cy="1754980"/>
        </a:xfrm>
        <a:prstGeom prst="ellipse">
          <a:avLst/>
        </a:prstGeom>
        <a:solidFill>
          <a:srgbClr val="FFC000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</dgm:pt>
    <dgm:pt modelId="{780784CC-95BE-4333-91B3-16AFACC86F21}" type="pres">
      <dgm:prSet presAssocID="{09BC1D87-4DC1-44C6-B759-5C121F41972B}" presName="circ3Tx" presStyleLbl="revTx" presStyleIdx="0" presStyleCnt="0" custScaleX="147100" custLinFactNeighborX="32717" custLinFactNeighborY="-1107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</dgm:pt>
    <dgm:pt modelId="{17B5BC66-AD84-47BE-AA63-46357B75B697}" type="pres">
      <dgm:prSet presAssocID="{D3F617A4-989F-4FAB-B4F9-3DE2A8D783D3}" presName="circ4" presStyleLbl="vennNode1" presStyleIdx="3" presStyleCnt="7"/>
      <dgm:spPr>
        <a:xfrm>
          <a:off x="3975137" y="2620634"/>
          <a:ext cx="1754764" cy="1754980"/>
        </a:xfrm>
        <a:prstGeom prst="ellipse">
          <a:avLst/>
        </a:prstGeom>
        <a:solidFill>
          <a:srgbClr val="4472C4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</dgm:pt>
    <dgm:pt modelId="{D98E5B20-86E4-4A43-BE62-3B494EE46DFC}" type="pres">
      <dgm:prSet presAssocID="{D3F617A4-989F-4FAB-B4F9-3DE2A8D783D3}" presName="circ4Tx" presStyleLbl="revTx" presStyleIdx="0" presStyleCnt="0" custScaleX="187564" custLinFactNeighborX="13904" custLinFactNeighborY="-18666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</dgm:pt>
    <dgm:pt modelId="{F24414CA-D800-4DC9-8CE3-99D135AE9FA0}" type="pres">
      <dgm:prSet presAssocID="{B0D827C4-3263-4F67-B376-14F60092C51F}" presName="circ5" presStyleLbl="vennNode1" presStyleIdx="4" presStyleCnt="7"/>
      <dgm:spPr>
        <a:xfrm>
          <a:off x="3404838" y="2620634"/>
          <a:ext cx="1754764" cy="1754980"/>
        </a:xfrm>
        <a:prstGeom prst="ellipse">
          <a:avLst/>
        </a:prstGeom>
        <a:solidFill>
          <a:srgbClr val="70AD47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</dgm:pt>
    <dgm:pt modelId="{552E1620-2DBE-4017-8FF0-E8CB09FB5B97}" type="pres">
      <dgm:prSet presAssocID="{B0D827C4-3263-4F67-B376-14F60092C51F}" presName="circ5Tx" presStyleLbl="revTx" presStyleIdx="0" presStyleCnt="0" custScaleX="20447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</dgm:pt>
    <dgm:pt modelId="{F47532C7-331C-42D3-95B3-9D33ACB19250}" type="pres">
      <dgm:prSet presAssocID="{F886E174-CE72-43F5-AA8C-067825FCF8CB}" presName="circ6" presStyleLbl="vennNode1" presStyleIdx="5" presStyleCnt="7"/>
      <dgm:spPr>
        <a:xfrm>
          <a:off x="3048767" y="2174087"/>
          <a:ext cx="1754764" cy="1754980"/>
        </a:xfrm>
        <a:prstGeom prst="ellipse">
          <a:avLst/>
        </a:prstGeom>
        <a:solidFill>
          <a:srgbClr val="ED7D31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</dgm:pt>
    <dgm:pt modelId="{59715FB5-4917-4B1A-B674-75A77B45D63D}" type="pres">
      <dgm:prSet presAssocID="{F886E174-CE72-43F5-AA8C-067825FCF8CB}" presName="circ6Tx" presStyleLbl="revTx" presStyleIdx="0" presStyleCnt="0" custScaleX="169677" custScaleY="135111" custLinFactNeighborX="-27788" custLinFactNeighborY="-2120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</dgm:pt>
    <dgm:pt modelId="{75671762-F033-417B-980F-F13C4FABCC9B}" type="pres">
      <dgm:prSet presAssocID="{13946A62-8DBC-410D-9B97-F6A3E3855278}" presName="circ7" presStyleLbl="vennNode1" presStyleIdx="6" presStyleCnt="7"/>
      <dgm:spPr>
        <a:xfrm>
          <a:off x="3175256" y="1617250"/>
          <a:ext cx="1754764" cy="1754980"/>
        </a:xfrm>
        <a:prstGeom prst="ellipse">
          <a:avLst/>
        </a:prstGeom>
        <a:solidFill>
          <a:srgbClr val="A5A5A5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gm:spPr>
    </dgm:pt>
    <dgm:pt modelId="{E0F5690A-8813-4DEB-8394-B454CCD86CD7}" type="pres">
      <dgm:prSet presAssocID="{13946A62-8DBC-410D-9B97-F6A3E3855278}" presName="circ7Tx" presStyleLbl="revTx" presStyleIdx="0" presStyleCnt="0" custScaleX="175227" custLinFactNeighborX="-25000" custLinFactNeighborY="-14340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</dgm:pt>
  </dgm:ptLst>
  <dgm:cxnLst>
    <dgm:cxn modelId="{5CCD4E14-85CA-4344-A50E-9869DE767FC7}" type="presOf" srcId="{D3F617A4-989F-4FAB-B4F9-3DE2A8D783D3}" destId="{D98E5B20-86E4-4A43-BE62-3B494EE46DFC}" srcOrd="0" destOrd="0" presId="urn:microsoft.com/office/officeart/2005/8/layout/venn1"/>
    <dgm:cxn modelId="{ABEF3C1C-3D8D-4D2F-A0F0-020ECFAE4BE9}" srcId="{315EB0D9-4687-4940-B1AC-EE17B31F2467}" destId="{D3F617A4-989F-4FAB-B4F9-3DE2A8D783D3}" srcOrd="3" destOrd="0" parTransId="{D9B9CF81-4FBE-444D-BCE8-756D5D4D6F95}" sibTransId="{A13F5BB0-7778-409B-A084-086186BC9C9D}"/>
    <dgm:cxn modelId="{7704A630-5412-46C8-9415-ADFB686B4551}" srcId="{315EB0D9-4687-4940-B1AC-EE17B31F2467}" destId="{E53F438C-E729-4845-9111-376D45CB519C}" srcOrd="0" destOrd="0" parTransId="{976A84BD-D5CE-49BC-8EE8-3044EC4F06B5}" sibTransId="{0FC4126C-540F-44F2-B58F-D2E524A023AC}"/>
    <dgm:cxn modelId="{9127AF3C-97A8-4378-8ECE-430197248710}" srcId="{315EB0D9-4687-4940-B1AC-EE17B31F2467}" destId="{13946A62-8DBC-410D-9B97-F6A3E3855278}" srcOrd="6" destOrd="0" parTransId="{B697C362-C295-4DF7-81F5-67A5DCACE266}" sibTransId="{1EC706A7-8094-4F54-BEEB-23FABF3C881E}"/>
    <dgm:cxn modelId="{BE6A2D7A-B70E-4507-AA6B-ADF72C9831F8}" type="presOf" srcId="{315EB0D9-4687-4940-B1AC-EE17B31F2467}" destId="{B8E57F17-C3BF-4794-A57E-4632676F953B}" srcOrd="0" destOrd="0" presId="urn:microsoft.com/office/officeart/2005/8/layout/venn1"/>
    <dgm:cxn modelId="{1032117C-5C90-4011-81A3-3444A7501C0B}" srcId="{315EB0D9-4687-4940-B1AC-EE17B31F2467}" destId="{F886E174-CE72-43F5-AA8C-067825FCF8CB}" srcOrd="5" destOrd="0" parTransId="{3E4C9455-C8B7-4352-8BFA-5C2BBC0964A7}" sibTransId="{7B316B32-E704-4DF2-A2CD-714197A14D6F}"/>
    <dgm:cxn modelId="{1B6C988B-4A21-444F-86CF-03C2D0EC3489}" type="presOf" srcId="{E53F438C-E729-4845-9111-376D45CB519C}" destId="{B4A8E1CE-2DB3-4875-B68C-392D9945BACE}" srcOrd="0" destOrd="0" presId="urn:microsoft.com/office/officeart/2005/8/layout/venn1"/>
    <dgm:cxn modelId="{D51552AE-E234-4271-827B-D57841B22141}" type="presOf" srcId="{09BC1D87-4DC1-44C6-B759-5C121F41972B}" destId="{780784CC-95BE-4333-91B3-16AFACC86F21}" srcOrd="0" destOrd="0" presId="urn:microsoft.com/office/officeart/2005/8/layout/venn1"/>
    <dgm:cxn modelId="{13E743B2-C86D-4DCA-97C9-13184D4D4DA4}" srcId="{315EB0D9-4687-4940-B1AC-EE17B31F2467}" destId="{55DC08C7-B0A3-4E84-B5D9-4CDF0C872F00}" srcOrd="1" destOrd="0" parTransId="{10770B67-28EC-4E58-AEC2-3994558F9A5F}" sibTransId="{D101E38B-F726-4EBA-827B-36B1CF9D7422}"/>
    <dgm:cxn modelId="{3648DFB3-4118-4944-B8BE-4FBD21DA8050}" type="presOf" srcId="{F886E174-CE72-43F5-AA8C-067825FCF8CB}" destId="{59715FB5-4917-4B1A-B674-75A77B45D63D}" srcOrd="0" destOrd="0" presId="urn:microsoft.com/office/officeart/2005/8/layout/venn1"/>
    <dgm:cxn modelId="{087578BB-D124-4AE2-A8F4-C38600F0A350}" srcId="{315EB0D9-4687-4940-B1AC-EE17B31F2467}" destId="{B0D827C4-3263-4F67-B376-14F60092C51F}" srcOrd="4" destOrd="0" parTransId="{62C0C750-85FE-4081-B1FB-C5CF6336A469}" sibTransId="{977876A5-8316-4658-8356-E9969B519AFD}"/>
    <dgm:cxn modelId="{97173DBD-2FA4-412A-ACC6-0649DF2973F1}" type="presOf" srcId="{13946A62-8DBC-410D-9B97-F6A3E3855278}" destId="{E0F5690A-8813-4DEB-8394-B454CCD86CD7}" srcOrd="0" destOrd="0" presId="urn:microsoft.com/office/officeart/2005/8/layout/venn1"/>
    <dgm:cxn modelId="{115D68DE-B679-4D5A-922F-0F266704BDDA}" type="presOf" srcId="{B0D827C4-3263-4F67-B376-14F60092C51F}" destId="{552E1620-2DBE-4017-8FF0-E8CB09FB5B97}" srcOrd="0" destOrd="0" presId="urn:microsoft.com/office/officeart/2005/8/layout/venn1"/>
    <dgm:cxn modelId="{9DA054E7-8694-416D-AED4-DCDEFCCB5747}" srcId="{315EB0D9-4687-4940-B1AC-EE17B31F2467}" destId="{09BC1D87-4DC1-44C6-B759-5C121F41972B}" srcOrd="2" destOrd="0" parTransId="{42A6A858-795A-4951-AD1F-B76FF7928337}" sibTransId="{60557B48-A51B-4DBE-AFC2-3D634D687AD4}"/>
    <dgm:cxn modelId="{60CD28F3-0F01-48DA-8EA7-49377C524EAE}" type="presOf" srcId="{55DC08C7-B0A3-4E84-B5D9-4CDF0C872F00}" destId="{393223FF-3C24-4448-A368-46A27923E01D}" srcOrd="0" destOrd="0" presId="urn:microsoft.com/office/officeart/2005/8/layout/venn1"/>
    <dgm:cxn modelId="{E653F16A-4954-44E0-856F-76BDECF71FFF}" type="presParOf" srcId="{B8E57F17-C3BF-4794-A57E-4632676F953B}" destId="{26F6D3C7-BD41-4AE5-AAA4-2C0363AA30E4}" srcOrd="0" destOrd="0" presId="urn:microsoft.com/office/officeart/2005/8/layout/venn1"/>
    <dgm:cxn modelId="{8F744EAA-4BEC-45F8-8394-7A88B391B8C7}" type="presParOf" srcId="{B8E57F17-C3BF-4794-A57E-4632676F953B}" destId="{B4A8E1CE-2DB3-4875-B68C-392D9945BACE}" srcOrd="1" destOrd="0" presId="urn:microsoft.com/office/officeart/2005/8/layout/venn1"/>
    <dgm:cxn modelId="{DC171F3E-65EA-4E42-A6AF-2EE6A4911ADF}" type="presParOf" srcId="{B8E57F17-C3BF-4794-A57E-4632676F953B}" destId="{A006EFC8-0A6C-40FF-BDDF-38B8F3D46C4B}" srcOrd="2" destOrd="0" presId="urn:microsoft.com/office/officeart/2005/8/layout/venn1"/>
    <dgm:cxn modelId="{94438115-129E-4F5E-8F5B-EE060E2E0458}" type="presParOf" srcId="{B8E57F17-C3BF-4794-A57E-4632676F953B}" destId="{393223FF-3C24-4448-A368-46A27923E01D}" srcOrd="3" destOrd="0" presId="urn:microsoft.com/office/officeart/2005/8/layout/venn1"/>
    <dgm:cxn modelId="{C3E200FC-6A48-4BEE-96DA-A7C0AD0B7824}" type="presParOf" srcId="{B8E57F17-C3BF-4794-A57E-4632676F953B}" destId="{4C5E4737-4909-48BD-9276-78A46CE3CF6F}" srcOrd="4" destOrd="0" presId="urn:microsoft.com/office/officeart/2005/8/layout/venn1"/>
    <dgm:cxn modelId="{9ECEEC0E-0853-4E00-938F-F54ABA3A9C19}" type="presParOf" srcId="{B8E57F17-C3BF-4794-A57E-4632676F953B}" destId="{780784CC-95BE-4333-91B3-16AFACC86F21}" srcOrd="5" destOrd="0" presId="urn:microsoft.com/office/officeart/2005/8/layout/venn1"/>
    <dgm:cxn modelId="{EA35CED8-BA2A-44C6-9098-1F6312185FB5}" type="presParOf" srcId="{B8E57F17-C3BF-4794-A57E-4632676F953B}" destId="{17B5BC66-AD84-47BE-AA63-46357B75B697}" srcOrd="6" destOrd="0" presId="urn:microsoft.com/office/officeart/2005/8/layout/venn1"/>
    <dgm:cxn modelId="{1704622B-0D0E-4FF6-A039-BA2556170836}" type="presParOf" srcId="{B8E57F17-C3BF-4794-A57E-4632676F953B}" destId="{D98E5B20-86E4-4A43-BE62-3B494EE46DFC}" srcOrd="7" destOrd="0" presId="urn:microsoft.com/office/officeart/2005/8/layout/venn1"/>
    <dgm:cxn modelId="{6A559A24-45A7-4ED3-BD12-0C47DD9CFA5F}" type="presParOf" srcId="{B8E57F17-C3BF-4794-A57E-4632676F953B}" destId="{F24414CA-D800-4DC9-8CE3-99D135AE9FA0}" srcOrd="8" destOrd="0" presId="urn:microsoft.com/office/officeart/2005/8/layout/venn1"/>
    <dgm:cxn modelId="{D47FD262-596F-4D79-82B7-03B83CC6091F}" type="presParOf" srcId="{B8E57F17-C3BF-4794-A57E-4632676F953B}" destId="{552E1620-2DBE-4017-8FF0-E8CB09FB5B97}" srcOrd="9" destOrd="0" presId="urn:microsoft.com/office/officeart/2005/8/layout/venn1"/>
    <dgm:cxn modelId="{9E2BB416-6452-4C4F-98D9-1C4FF7F02D93}" type="presParOf" srcId="{B8E57F17-C3BF-4794-A57E-4632676F953B}" destId="{F47532C7-331C-42D3-95B3-9D33ACB19250}" srcOrd="10" destOrd="0" presId="urn:microsoft.com/office/officeart/2005/8/layout/venn1"/>
    <dgm:cxn modelId="{997F7192-A681-4769-8C1E-AAC31913D250}" type="presParOf" srcId="{B8E57F17-C3BF-4794-A57E-4632676F953B}" destId="{59715FB5-4917-4B1A-B674-75A77B45D63D}" srcOrd="11" destOrd="0" presId="urn:microsoft.com/office/officeart/2005/8/layout/venn1"/>
    <dgm:cxn modelId="{63E1298E-5F6A-42EF-A818-8571D89CFC59}" type="presParOf" srcId="{B8E57F17-C3BF-4794-A57E-4632676F953B}" destId="{75671762-F033-417B-980F-F13C4FABCC9B}" srcOrd="12" destOrd="0" presId="urn:microsoft.com/office/officeart/2005/8/layout/venn1"/>
    <dgm:cxn modelId="{D7A5F794-1AD6-4170-9727-CB75B487789E}" type="presParOf" srcId="{B8E57F17-C3BF-4794-A57E-4632676F953B}" destId="{E0F5690A-8813-4DEB-8394-B454CCD86CD7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ABDBF2-13A9-45EA-A902-1CDD2C5B15DD}">
      <dsp:nvSpPr>
        <dsp:cNvPr id="0" name=""/>
        <dsp:cNvSpPr/>
      </dsp:nvSpPr>
      <dsp:spPr>
        <a:xfrm rot="16200000">
          <a:off x="-570501" y="571621"/>
          <a:ext cx="5598707" cy="4455463"/>
        </a:xfrm>
        <a:prstGeom prst="flowChartManualOperati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Andalus" panose="02020603050405020304" pitchFamily="18" charset="-78"/>
              <a:cs typeface="Andalus" panose="02020603050405020304" pitchFamily="18" charset="-78"/>
            </a:rPr>
            <a:t>To provide a general overview of the Agenda 2063  </a:t>
          </a:r>
        </a:p>
      </dsp:txBody>
      <dsp:txXfrm rot="5400000">
        <a:off x="1121" y="1119740"/>
        <a:ext cx="4455463" cy="3359225"/>
      </dsp:txXfrm>
    </dsp:sp>
    <dsp:sp modelId="{377881C5-F9F4-49E1-A8EC-C3D0435243B2}">
      <dsp:nvSpPr>
        <dsp:cNvPr id="0" name=""/>
        <dsp:cNvSpPr/>
      </dsp:nvSpPr>
      <dsp:spPr>
        <a:xfrm rot="16200000">
          <a:off x="4134020" y="713672"/>
          <a:ext cx="5598707" cy="4171361"/>
        </a:xfrm>
        <a:prstGeom prst="flowChartManualOperation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0" tIns="0" rIns="177800" bIns="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Andalus" panose="02020603050405020304" pitchFamily="18" charset="-78"/>
              <a:cs typeface="Andalus" panose="02020603050405020304" pitchFamily="18" charset="-78"/>
            </a:rPr>
            <a:t>The First Ten </a:t>
          </a:r>
          <a:r>
            <a:rPr lang="en-GB" sz="2800" b="1" kern="1200" dirty="0">
              <a:solidFill>
                <a:prstClr val="white"/>
              </a:solidFill>
              <a:latin typeface="Andalus" panose="02020603050405020304" pitchFamily="18" charset="-78"/>
              <a:ea typeface="+mn-ea"/>
              <a:cs typeface="Andalus" panose="02020603050405020304" pitchFamily="18" charset="-78"/>
            </a:rPr>
            <a:t>implementation</a:t>
          </a:r>
          <a:r>
            <a:rPr lang="en-US" sz="2800" b="1" kern="1200" dirty="0">
              <a:latin typeface="Andalus" panose="02020603050405020304" pitchFamily="18" charset="-78"/>
              <a:cs typeface="Andalus" panose="02020603050405020304" pitchFamily="18" charset="-78"/>
            </a:rPr>
            <a:t> Plan. </a:t>
          </a:r>
        </a:p>
      </dsp:txBody>
      <dsp:txXfrm rot="5400000">
        <a:off x="4847693" y="1119740"/>
        <a:ext cx="4171361" cy="33592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F31AD-D734-41C3-AC12-4243DA2C4155}">
      <dsp:nvSpPr>
        <dsp:cNvPr id="0" name=""/>
        <dsp:cNvSpPr/>
      </dsp:nvSpPr>
      <dsp:spPr>
        <a:xfrm>
          <a:off x="1991984" y="3969"/>
          <a:ext cx="7585730" cy="198141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tabLst/>
          </a:pPr>
          <a:r>
            <a:rPr lang="en-US" sz="2400" b="1" kern="1200" dirty="0">
              <a:solidFill>
                <a:schemeClr val="accent5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rPr>
            <a:t>To facilitate accelerated industrial development for industrial diversification, beneficiation, value-addition, building productive capacities, trade facilitation and implementation of export-led growth strategies.</a:t>
          </a:r>
          <a:endParaRPr lang="en-US" sz="2400" kern="1200" dirty="0">
            <a:solidFill>
              <a:schemeClr val="accent5">
                <a:lumMod val="75000"/>
              </a:schemeClr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050018" y="62003"/>
        <a:ext cx="7469662" cy="1865345"/>
      </dsp:txXfrm>
    </dsp:sp>
    <dsp:sp modelId="{E022CE4F-4512-4BA4-9775-5DAE58B2CE9C}">
      <dsp:nvSpPr>
        <dsp:cNvPr id="0" name=""/>
        <dsp:cNvSpPr/>
      </dsp:nvSpPr>
      <dsp:spPr>
        <a:xfrm rot="5400000">
          <a:off x="5766274" y="1987859"/>
          <a:ext cx="37151" cy="445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771476" y="1991574"/>
        <a:ext cx="26749" cy="26006"/>
      </dsp:txXfrm>
    </dsp:sp>
    <dsp:sp modelId="{120A8F6D-3300-4C25-8109-73540A3CD658}">
      <dsp:nvSpPr>
        <dsp:cNvPr id="0" name=""/>
        <dsp:cNvSpPr/>
      </dsp:nvSpPr>
      <dsp:spPr>
        <a:xfrm>
          <a:off x="1991984" y="2034918"/>
          <a:ext cx="7585730" cy="1981413"/>
        </a:xfrm>
        <a:prstGeom prst="roundRect">
          <a:avLst>
            <a:gd name="adj" fmla="val 10000"/>
          </a:avLst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chemeClr val="accent5">
                  <a:lumMod val="75000"/>
                </a:schemeClr>
              </a:solidFill>
              <a:latin typeface="Andalus" panose="02020603050405020304" pitchFamily="18" charset="-78"/>
              <a:cs typeface="Andalus" panose="02020603050405020304" pitchFamily="18" charset="-78"/>
            </a:rPr>
            <a:t>Strengthening of value chains, supply chains and logistics are also key in this regard. </a:t>
          </a:r>
          <a:endParaRPr lang="en-US" sz="2700" kern="1200" dirty="0">
            <a:solidFill>
              <a:schemeClr val="accent5">
                <a:lumMod val="75000"/>
              </a:schemeClr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050018" y="2092952"/>
        <a:ext cx="7469662" cy="1865345"/>
      </dsp:txXfrm>
    </dsp:sp>
    <dsp:sp modelId="{575008A3-16B7-4654-AED4-D8FADFE4D007}">
      <dsp:nvSpPr>
        <dsp:cNvPr id="0" name=""/>
        <dsp:cNvSpPr/>
      </dsp:nvSpPr>
      <dsp:spPr>
        <a:xfrm rot="5400000">
          <a:off x="5766274" y="4018808"/>
          <a:ext cx="37151" cy="445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z="-1100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 rot="-5400000">
        <a:off x="5771476" y="4022523"/>
        <a:ext cx="26749" cy="26006"/>
      </dsp:txXfrm>
    </dsp:sp>
    <dsp:sp modelId="{1516AA1C-23D2-4C23-95CD-EBA3F8C4FCB9}">
      <dsp:nvSpPr>
        <dsp:cNvPr id="0" name=""/>
        <dsp:cNvSpPr/>
      </dsp:nvSpPr>
      <dsp:spPr>
        <a:xfrm>
          <a:off x="1991984" y="4065867"/>
          <a:ext cx="7585730" cy="1981413"/>
        </a:xfrm>
        <a:prstGeom prst="roundRect">
          <a:avLst>
            <a:gd name="adj" fmla="val 1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b="1" kern="1200" dirty="0">
              <a:solidFill>
                <a:schemeClr val="bg1"/>
              </a:solidFill>
              <a:latin typeface="Andalus" panose="02020603050405020304" pitchFamily="18" charset="-78"/>
              <a:cs typeface="Andalus" panose="02020603050405020304" pitchFamily="18" charset="-78"/>
            </a:rPr>
            <a:t>It provides internal coherence and coordination to continental, regional and national frameworks.</a:t>
          </a:r>
          <a:endParaRPr lang="en-US" sz="2700" kern="1200" dirty="0">
            <a:solidFill>
              <a:schemeClr val="bg1"/>
            </a:solidFill>
            <a:latin typeface="Andalus" panose="02020603050405020304" pitchFamily="18" charset="-78"/>
            <a:cs typeface="Andalus" panose="02020603050405020304" pitchFamily="18" charset="-78"/>
          </a:endParaRPr>
        </a:p>
      </dsp:txBody>
      <dsp:txXfrm>
        <a:off x="2050018" y="4123901"/>
        <a:ext cx="7469662" cy="186534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6D3C7-BD41-4AE5-AAA4-2C0363AA30E4}">
      <dsp:nvSpPr>
        <dsp:cNvPr id="0" name=""/>
        <dsp:cNvSpPr/>
      </dsp:nvSpPr>
      <dsp:spPr>
        <a:xfrm>
          <a:off x="4243491" y="1399322"/>
          <a:ext cx="1792627" cy="1792847"/>
        </a:xfrm>
        <a:prstGeom prst="ellipse">
          <a:avLst/>
        </a:prstGeom>
        <a:solidFill>
          <a:srgbClr val="ED7D31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B4A8E1CE-2DB3-4875-B68C-392D9945BACE}">
      <dsp:nvSpPr>
        <dsp:cNvPr id="0" name=""/>
        <dsp:cNvSpPr/>
      </dsp:nvSpPr>
      <dsp:spPr>
        <a:xfrm>
          <a:off x="3487443" y="311302"/>
          <a:ext cx="3200871" cy="1099232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70AD47">
                  <a:lumMod val="75000"/>
                </a:srgbClr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 prosperous Africa based on inclusive growth and sustainable development</a:t>
          </a:r>
        </a:p>
      </dsp:txBody>
      <dsp:txXfrm>
        <a:off x="3487443" y="311302"/>
        <a:ext cx="3200871" cy="1099232"/>
      </dsp:txXfrm>
    </dsp:sp>
    <dsp:sp modelId="{A006EFC8-0A6C-40FF-BDDF-38B8F3D46C4B}">
      <dsp:nvSpPr>
        <dsp:cNvPr id="0" name=""/>
        <dsp:cNvSpPr/>
      </dsp:nvSpPr>
      <dsp:spPr>
        <a:xfrm>
          <a:off x="4769328" y="1652145"/>
          <a:ext cx="1792627" cy="1792847"/>
        </a:xfrm>
        <a:prstGeom prst="ellipse">
          <a:avLst/>
        </a:prstGeom>
        <a:solidFill>
          <a:srgbClr val="A5A5A5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93223FF-3C24-4448-A368-46A27923E01D}">
      <dsp:nvSpPr>
        <dsp:cNvPr id="0" name=""/>
        <dsp:cNvSpPr/>
      </dsp:nvSpPr>
      <dsp:spPr>
        <a:xfrm>
          <a:off x="6657545" y="586520"/>
          <a:ext cx="3629060" cy="120915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FFC000">
                  <a:lumMod val="75000"/>
                </a:srgbClr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An integrated continent, politically united and based on the ideals of Pan- Africanism and the vision of Africa’s Renaissance</a:t>
          </a:r>
        </a:p>
      </dsp:txBody>
      <dsp:txXfrm>
        <a:off x="6657545" y="586520"/>
        <a:ext cx="3629060" cy="1209155"/>
      </dsp:txXfrm>
    </dsp:sp>
    <dsp:sp modelId="{4C5E4737-4909-48BD-9276-78A46CE3CF6F}">
      <dsp:nvSpPr>
        <dsp:cNvPr id="0" name=""/>
        <dsp:cNvSpPr/>
      </dsp:nvSpPr>
      <dsp:spPr>
        <a:xfrm>
          <a:off x="4898547" y="2220998"/>
          <a:ext cx="1792627" cy="1792847"/>
        </a:xfrm>
        <a:prstGeom prst="ellipse">
          <a:avLst/>
        </a:prstGeom>
        <a:solidFill>
          <a:srgbClr val="FFC000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780784CC-95BE-4333-91B3-16AFACC86F21}">
      <dsp:nvSpPr>
        <dsp:cNvPr id="0" name=""/>
        <dsp:cNvSpPr/>
      </dsp:nvSpPr>
      <dsp:spPr>
        <a:xfrm>
          <a:off x="7144380" y="2440164"/>
          <a:ext cx="2801765" cy="1291597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92D050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An Africa of good governance, democracy, respect for human rights, justice and the rule of law</a:t>
          </a:r>
        </a:p>
      </dsp:txBody>
      <dsp:txXfrm>
        <a:off x="7144380" y="2440164"/>
        <a:ext cx="2801765" cy="1291597"/>
      </dsp:txXfrm>
    </dsp:sp>
    <dsp:sp modelId="{17B5BC66-AD84-47BE-AA63-46357B75B697}">
      <dsp:nvSpPr>
        <dsp:cNvPr id="0" name=""/>
        <dsp:cNvSpPr/>
      </dsp:nvSpPr>
      <dsp:spPr>
        <a:xfrm>
          <a:off x="4534793" y="2677180"/>
          <a:ext cx="1792627" cy="1792847"/>
        </a:xfrm>
        <a:prstGeom prst="ellipse">
          <a:avLst/>
        </a:prstGeom>
        <a:solidFill>
          <a:srgbClr val="4472C4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D98E5B20-86E4-4A43-BE62-3B494EE46DFC}">
      <dsp:nvSpPr>
        <dsp:cNvPr id="0" name=""/>
        <dsp:cNvSpPr/>
      </dsp:nvSpPr>
      <dsp:spPr>
        <a:xfrm>
          <a:off x="5534448" y="4093915"/>
          <a:ext cx="3852663" cy="118167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FF6699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 peaceful and secure Africa</a:t>
          </a:r>
        </a:p>
      </dsp:txBody>
      <dsp:txXfrm>
        <a:off x="5534448" y="4093915"/>
        <a:ext cx="3852663" cy="1181674"/>
      </dsp:txXfrm>
    </dsp:sp>
    <dsp:sp modelId="{F24414CA-D800-4DC9-8CE3-99D135AE9FA0}">
      <dsp:nvSpPr>
        <dsp:cNvPr id="0" name=""/>
        <dsp:cNvSpPr/>
      </dsp:nvSpPr>
      <dsp:spPr>
        <a:xfrm>
          <a:off x="3952189" y="2677180"/>
          <a:ext cx="1792627" cy="1792847"/>
        </a:xfrm>
        <a:prstGeom prst="ellipse">
          <a:avLst/>
        </a:prstGeom>
        <a:solidFill>
          <a:srgbClr val="70AD47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52E1620-2DBE-4017-8FF0-E8CB09FB5B97}">
      <dsp:nvSpPr>
        <dsp:cNvPr id="0" name=""/>
        <dsp:cNvSpPr/>
      </dsp:nvSpPr>
      <dsp:spPr>
        <a:xfrm>
          <a:off x="1004423" y="4314486"/>
          <a:ext cx="4200003" cy="1181674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7030A0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An Africa with a strong cultural identity, common heritage, shared values and ethics</a:t>
          </a:r>
        </a:p>
      </dsp:txBody>
      <dsp:txXfrm>
        <a:off x="1004423" y="4314486"/>
        <a:ext cx="4200003" cy="1181674"/>
      </dsp:txXfrm>
    </dsp:sp>
    <dsp:sp modelId="{F47532C7-331C-42D3-95B3-9D33ACB19250}">
      <dsp:nvSpPr>
        <dsp:cNvPr id="0" name=""/>
        <dsp:cNvSpPr/>
      </dsp:nvSpPr>
      <dsp:spPr>
        <a:xfrm>
          <a:off x="3588435" y="2220998"/>
          <a:ext cx="1792627" cy="1792847"/>
        </a:xfrm>
        <a:prstGeom prst="ellipse">
          <a:avLst/>
        </a:prstGeom>
        <a:solidFill>
          <a:srgbClr val="ED7D31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59715FB5-4917-4B1A-B674-75A77B45D63D}">
      <dsp:nvSpPr>
        <dsp:cNvPr id="0" name=""/>
        <dsp:cNvSpPr/>
      </dsp:nvSpPr>
      <dsp:spPr>
        <a:xfrm>
          <a:off x="212337" y="2329067"/>
          <a:ext cx="3231782" cy="1745090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C00000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An Africa where whose development is people-driven, relying on the potential of African people, especially its women and youth, and caring for children</a:t>
          </a:r>
        </a:p>
      </dsp:txBody>
      <dsp:txXfrm>
        <a:off x="212337" y="2329067"/>
        <a:ext cx="3231782" cy="1745090"/>
      </dsp:txXfrm>
    </dsp:sp>
    <dsp:sp modelId="{75671762-F033-417B-980F-F13C4FABCC9B}">
      <dsp:nvSpPr>
        <dsp:cNvPr id="0" name=""/>
        <dsp:cNvSpPr/>
      </dsp:nvSpPr>
      <dsp:spPr>
        <a:xfrm>
          <a:off x="3717653" y="1652145"/>
          <a:ext cx="1792627" cy="1792847"/>
        </a:xfrm>
        <a:prstGeom prst="ellipse">
          <a:avLst/>
        </a:prstGeom>
        <a:solidFill>
          <a:srgbClr val="A5A5A5">
            <a:alpha val="5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E0F5690A-8813-4DEB-8394-B454CCD86CD7}">
      <dsp:nvSpPr>
        <dsp:cNvPr id="0" name=""/>
        <dsp:cNvSpPr/>
      </dsp:nvSpPr>
      <dsp:spPr>
        <a:xfrm>
          <a:off x="338587" y="870877"/>
          <a:ext cx="3402932" cy="1209155"/>
        </a:xfrm>
        <a:prstGeom prst="rect">
          <a:avLst/>
        </a:prstGeom>
        <a:noFill/>
        <a:ln w="6350" cap="flat" cmpd="sng" algn="ctr">
          <a:noFill/>
          <a:prstDash val="solid"/>
          <a:miter lim="800000"/>
        </a:ln>
        <a:effectLst/>
        <a:sp3d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>
              <a:solidFill>
                <a:srgbClr val="FFC000"/>
              </a:solidFill>
              <a:latin typeface="Aharoni" panose="02010803020104030203" pitchFamily="2" charset="-79"/>
              <a:ea typeface="+mn-ea"/>
              <a:cs typeface="Aharoni" panose="02010803020104030203" pitchFamily="2" charset="-79"/>
            </a:rPr>
            <a:t>Africa as a strong, united, resilient and influential global player and partner</a:t>
          </a:r>
        </a:p>
      </dsp:txBody>
      <dsp:txXfrm>
        <a:off x="338587" y="870877"/>
        <a:ext cx="3402932" cy="1209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B8997B2-7CE6-49D9-AF5B-8FD62A865C2B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9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9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686B7AA8-3498-4394-9A59-9EFFEF347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4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59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2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6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6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3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24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6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53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9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6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2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5A889-3821-44C2-8F62-C3FA7C8451CA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4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image" Target="../media/image2.png"/><Relationship Id="rId9" Type="http://schemas.microsoft.com/office/2007/relationships/diagramDrawing" Target="../diagrams/drawing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image" Target="../media/image2.png"/><Relationship Id="rId9" Type="http://schemas.microsoft.com/office/2007/relationships/diagramDrawing" Target="../diagrams/drawin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-24388"/>
            <a:ext cx="12192000" cy="6882388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0374" y="1862327"/>
            <a:ext cx="6851251" cy="2305663"/>
          </a:xfrm>
        </p:spPr>
        <p:txBody>
          <a:bodyPr>
            <a:noAutofit/>
          </a:bodyPr>
          <a:lstStyle/>
          <a:p>
            <a:pPr>
              <a:lnSpc>
                <a:spcPts val="6000"/>
              </a:lnSpc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OVERVIEW of AGENDA 2063 &amp; FFTYIP</a:t>
            </a:r>
            <a:b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253" y="4801416"/>
            <a:ext cx="4466133" cy="2154987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48716"/>
            <a:ext cx="1620188" cy="78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100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n w="10541" cmpd="sng">
                  <a:solidFill>
                    <a:srgbClr val="5B9BD5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5B9BD5">
                        <a:tint val="40000"/>
                        <a:satMod val="250000"/>
                      </a:srgbClr>
                    </a:gs>
                    <a:gs pos="9000">
                      <a:srgbClr val="5B9BD5">
                        <a:tint val="52000"/>
                        <a:satMod val="300000"/>
                      </a:srgbClr>
                    </a:gs>
                    <a:gs pos="50000">
                      <a:srgbClr val="5B9BD5">
                        <a:shade val="20000"/>
                        <a:satMod val="300000"/>
                      </a:srgbClr>
                    </a:gs>
                    <a:gs pos="79000">
                      <a:srgbClr val="5B9BD5">
                        <a:tint val="52000"/>
                        <a:satMod val="300000"/>
                      </a:srgbClr>
                    </a:gs>
                    <a:gs pos="100000">
                      <a:srgbClr val="5B9BD5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7. The Aspirations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6D224F0B-C417-40B6-A66C-2FEC0B3042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45656894"/>
              </p:ext>
            </p:extLst>
          </p:nvPr>
        </p:nvGraphicFramePr>
        <p:xfrm>
          <a:off x="1510744" y="821637"/>
          <a:ext cx="10310191" cy="5496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52399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26F6D3C7-BD41-4AE5-AAA4-2C0363AA3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graphicEl>
                                              <a:dgm id="{26F6D3C7-BD41-4AE5-AAA4-2C0363AA30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graphicEl>
                                              <a:dgm id="{26F6D3C7-BD41-4AE5-AAA4-2C0363AA3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>
                                            <p:graphicEl>
                                              <a:dgm id="{26F6D3C7-BD41-4AE5-AAA4-2C0363AA30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B4A8E1CE-2DB3-4875-B68C-392D9945BA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graphicEl>
                                              <a:dgm id="{B4A8E1CE-2DB3-4875-B68C-392D9945BA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graphicEl>
                                              <a:dgm id="{B4A8E1CE-2DB3-4875-B68C-392D9945BA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graphicEl>
                                              <a:dgm id="{B4A8E1CE-2DB3-4875-B68C-392D9945BA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A006EFC8-0A6C-40FF-BDDF-38B8F3D46C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graphicEl>
                                              <a:dgm id="{A006EFC8-0A6C-40FF-BDDF-38B8F3D46C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graphicEl>
                                              <a:dgm id="{A006EFC8-0A6C-40FF-BDDF-38B8F3D46C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>
                                            <p:graphicEl>
                                              <a:dgm id="{A006EFC8-0A6C-40FF-BDDF-38B8F3D46C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393223FF-3C24-4448-A368-46A27923E0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graphicEl>
                                              <a:dgm id="{393223FF-3C24-4448-A368-46A27923E01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>
                                            <p:graphicEl>
                                              <a:dgm id="{393223FF-3C24-4448-A368-46A27923E0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>
                                            <p:graphicEl>
                                              <a:dgm id="{393223FF-3C24-4448-A368-46A27923E0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4C5E4737-4909-48BD-9276-78A46CE3CF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graphicEl>
                                              <a:dgm id="{4C5E4737-4909-48BD-9276-78A46CE3CF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>
                                            <p:graphicEl>
                                              <a:dgm id="{4C5E4737-4909-48BD-9276-78A46CE3CF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>
                                            <p:graphicEl>
                                              <a:dgm id="{4C5E4737-4909-48BD-9276-78A46CE3CF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80784CC-95BE-4333-91B3-16AFACC86F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graphicEl>
                                              <a:dgm id="{780784CC-95BE-4333-91B3-16AFACC86F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>
                                            <p:graphicEl>
                                              <a:dgm id="{780784CC-95BE-4333-91B3-16AFACC86F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>
                                            <p:graphicEl>
                                              <a:dgm id="{780784CC-95BE-4333-91B3-16AFACC86F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17B5BC66-AD84-47BE-AA63-46357B75B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>
                                            <p:graphicEl>
                                              <a:dgm id="{17B5BC66-AD84-47BE-AA63-46357B75B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graphicEl>
                                              <a:dgm id="{17B5BC66-AD84-47BE-AA63-46357B75B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>
                                            <p:graphicEl>
                                              <a:dgm id="{17B5BC66-AD84-47BE-AA63-46357B75B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D98E5B20-86E4-4A43-BE62-3B494EE46D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>
                                            <p:graphicEl>
                                              <a:dgm id="{D98E5B20-86E4-4A43-BE62-3B494EE46DF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>
                                            <p:graphicEl>
                                              <a:dgm id="{D98E5B20-86E4-4A43-BE62-3B494EE46D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>
                                            <p:graphicEl>
                                              <a:dgm id="{D98E5B20-86E4-4A43-BE62-3B494EE46D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24414CA-D800-4DC9-8CE3-99D135AE9F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graphicEl>
                                              <a:dgm id="{F24414CA-D800-4DC9-8CE3-99D135AE9F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graphicEl>
                                              <a:dgm id="{F24414CA-D800-4DC9-8CE3-99D135AE9F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>
                                            <p:graphicEl>
                                              <a:dgm id="{F24414CA-D800-4DC9-8CE3-99D135AE9F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52E1620-2DBE-4017-8FF0-E8CB09FB5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>
                                            <p:graphicEl>
                                              <a:dgm id="{552E1620-2DBE-4017-8FF0-E8CB09FB5B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">
                                            <p:graphicEl>
                                              <a:dgm id="{552E1620-2DBE-4017-8FF0-E8CB09FB5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>
                                            <p:graphicEl>
                                              <a:dgm id="{552E1620-2DBE-4017-8FF0-E8CB09FB5B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F47532C7-331C-42D3-95B3-9D33ACB19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graphicEl>
                                              <a:dgm id="{F47532C7-331C-42D3-95B3-9D33ACB1925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graphicEl>
                                              <a:dgm id="{F47532C7-331C-42D3-95B3-9D33ACB19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>
                                            <p:graphicEl>
                                              <a:dgm id="{F47532C7-331C-42D3-95B3-9D33ACB192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59715FB5-4917-4B1A-B674-75A77B45D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>
                                            <p:graphicEl>
                                              <a:dgm id="{59715FB5-4917-4B1A-B674-75A77B45D6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1">
                                            <p:graphicEl>
                                              <a:dgm id="{59715FB5-4917-4B1A-B674-75A77B45D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">
                                            <p:graphicEl>
                                              <a:dgm id="{59715FB5-4917-4B1A-B674-75A77B45D6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75671762-F033-417B-980F-F13C4FABC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>
                                            <p:graphicEl>
                                              <a:dgm id="{75671762-F033-417B-980F-F13C4FABCC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>
                                            <p:graphicEl>
                                              <a:dgm id="{75671762-F033-417B-980F-F13C4FABC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>
                                            <p:graphicEl>
                                              <a:dgm id="{75671762-F033-417B-980F-F13C4FABCC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graphicEl>
                                              <a:dgm id="{E0F5690A-8813-4DEB-8394-B454CCD86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1">
                                            <p:graphicEl>
                                              <a:dgm id="{E0F5690A-8813-4DEB-8394-B454CCD86C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1">
                                            <p:graphicEl>
                                              <a:dgm id="{E0F5690A-8813-4DEB-8394-B454CCD86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>
                                            <p:graphicEl>
                                              <a:dgm id="{E0F5690A-8813-4DEB-8394-B454CCD86C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C31CA2F3-B111-4C93-8BC1-0FE8B1B49BAF}"/>
              </a:ext>
            </a:extLst>
          </p:cNvPr>
          <p:cNvSpPr/>
          <p:nvPr/>
        </p:nvSpPr>
        <p:spPr>
          <a:xfrm>
            <a:off x="3612753" y="1449482"/>
            <a:ext cx="5040000" cy="3960000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12AA72-7EDD-49A1-8B61-3947C6C1194D}"/>
              </a:ext>
            </a:extLst>
          </p:cNvPr>
          <p:cNvSpPr txBox="1"/>
          <p:nvPr/>
        </p:nvSpPr>
        <p:spPr>
          <a:xfrm>
            <a:off x="6501816" y="-17294"/>
            <a:ext cx="31611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C00000"/>
                </a:solidFill>
              </a:rPr>
              <a:t>High standard of living ( Income, Jobs, Health, Education)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9BD466-E34A-4A01-A913-261EBB78EFA2}"/>
              </a:ext>
            </a:extLst>
          </p:cNvPr>
          <p:cNvSpPr txBox="1"/>
          <p:nvPr/>
        </p:nvSpPr>
        <p:spPr>
          <a:xfrm>
            <a:off x="6656367" y="382730"/>
            <a:ext cx="29685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C00000"/>
                </a:solidFill>
              </a:rPr>
              <a:t>Transformed Economies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BD2C8F7-B201-4254-A44B-290411392791}"/>
              </a:ext>
            </a:extLst>
          </p:cNvPr>
          <p:cNvSpPr txBox="1"/>
          <p:nvPr/>
        </p:nvSpPr>
        <p:spPr>
          <a:xfrm>
            <a:off x="3052899" y="404769"/>
            <a:ext cx="25594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C00000"/>
                </a:solidFill>
              </a:rPr>
              <a:t>Inclusive Economic Growth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488329-09BE-40F3-8096-7EF75BA7F72D}"/>
              </a:ext>
            </a:extLst>
          </p:cNvPr>
          <p:cNvSpPr txBox="1"/>
          <p:nvPr/>
        </p:nvSpPr>
        <p:spPr>
          <a:xfrm>
            <a:off x="3070484" y="-22677"/>
            <a:ext cx="2706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C00000"/>
                </a:solidFill>
              </a:rPr>
              <a:t>Environmental Sustainability &amp; Climate Resilience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EC580E3-B11D-4F0F-9AFA-1AA07C45E78C}"/>
              </a:ext>
            </a:extLst>
          </p:cNvPr>
          <p:cNvSpPr/>
          <p:nvPr/>
        </p:nvSpPr>
        <p:spPr>
          <a:xfrm>
            <a:off x="4769916" y="5018779"/>
            <a:ext cx="2664000" cy="28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1400" b="1" dirty="0">
                <a:solidFill>
                  <a:srgbClr val="70AD47">
                    <a:lumMod val="50000"/>
                  </a:srgbClr>
                </a:solidFill>
                <a:latin typeface="Andalus" panose="02020603050405020304" pitchFamily="18" charset="-78"/>
                <a:ea typeface="Adobe Fan Heiti Std B" pitchFamily="34" charset="-128"/>
                <a:cs typeface="Andalus" panose="02020603050405020304" pitchFamily="18" charset="-78"/>
              </a:rPr>
              <a:t>Constitutive Act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9E0AC6A-81DF-40F2-8AFA-71FCDD4F3F53}"/>
              </a:ext>
            </a:extLst>
          </p:cNvPr>
          <p:cNvSpPr/>
          <p:nvPr/>
        </p:nvSpPr>
        <p:spPr>
          <a:xfrm>
            <a:off x="4385041" y="5326119"/>
            <a:ext cx="3384000" cy="28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1400" b="1" dirty="0">
                <a:solidFill>
                  <a:srgbClr val="70AD47">
                    <a:lumMod val="50000"/>
                  </a:srgbClr>
                </a:solidFill>
                <a:latin typeface="Andalus" panose="02020603050405020304" pitchFamily="18" charset="-78"/>
                <a:ea typeface="Adobe Fan Heiti Std B" pitchFamily="34" charset="-128"/>
                <a:cs typeface="Andalus" panose="02020603050405020304" pitchFamily="18" charset="-78"/>
              </a:rPr>
              <a:t>African Union Vision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35C7FBB-E457-4100-AFEA-C6ACFCC425CB}"/>
              </a:ext>
            </a:extLst>
          </p:cNvPr>
          <p:cNvSpPr/>
          <p:nvPr/>
        </p:nvSpPr>
        <p:spPr>
          <a:xfrm>
            <a:off x="4027170" y="5632035"/>
            <a:ext cx="4104000" cy="28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1600" b="1" dirty="0">
                <a:solidFill>
                  <a:srgbClr val="70AD47">
                    <a:lumMod val="50000"/>
                  </a:srgbClr>
                </a:solidFill>
                <a:latin typeface="Andalus" panose="02020603050405020304" pitchFamily="18" charset="-78"/>
                <a:ea typeface="Adobe Fan Heiti Std B" pitchFamily="34" charset="-128"/>
                <a:cs typeface="Andalus" panose="02020603050405020304" pitchFamily="18" charset="-78"/>
              </a:rPr>
              <a:t>The 8 Priority Areas of the Solemn Declaration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53B51F2-91B7-4EF1-943A-5B963D1BCD47}"/>
              </a:ext>
            </a:extLst>
          </p:cNvPr>
          <p:cNvSpPr/>
          <p:nvPr/>
        </p:nvSpPr>
        <p:spPr>
          <a:xfrm>
            <a:off x="3322464" y="6241830"/>
            <a:ext cx="5544000" cy="28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600" b="1" dirty="0">
                <a:solidFill>
                  <a:srgbClr val="70AD47">
                    <a:lumMod val="50000"/>
                  </a:srgbClr>
                </a:solidFill>
                <a:latin typeface="Andalus" panose="02020603050405020304" pitchFamily="18" charset="-78"/>
                <a:ea typeface="Adobe Fan Heiti Std B" pitchFamily="34" charset="-128"/>
                <a:cs typeface="Andalus" panose="02020603050405020304" pitchFamily="18" charset="-78"/>
              </a:rPr>
              <a:t>Regional and Continental Frameworks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A972508-2CC4-471C-912B-16B7008B33ED}"/>
              </a:ext>
            </a:extLst>
          </p:cNvPr>
          <p:cNvSpPr/>
          <p:nvPr/>
        </p:nvSpPr>
        <p:spPr>
          <a:xfrm>
            <a:off x="3682070" y="5936009"/>
            <a:ext cx="4824000" cy="28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600" b="1" dirty="0">
                <a:solidFill>
                  <a:srgbClr val="70AD47">
                    <a:lumMod val="50000"/>
                  </a:srgbClr>
                </a:solidFill>
                <a:latin typeface="Andalus" panose="02020603050405020304" pitchFamily="18" charset="-78"/>
                <a:ea typeface="Adobe Fan Heiti Std B" pitchFamily="34" charset="-128"/>
                <a:cs typeface="Andalus" panose="02020603050405020304" pitchFamily="18" charset="-78"/>
              </a:rPr>
              <a:t>African Aspirations for 2063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E76E685-7355-4E8C-843E-2245381F669B}"/>
              </a:ext>
            </a:extLst>
          </p:cNvPr>
          <p:cNvSpPr/>
          <p:nvPr/>
        </p:nvSpPr>
        <p:spPr>
          <a:xfrm>
            <a:off x="2969281" y="6549170"/>
            <a:ext cx="6264000" cy="2880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</a:pPr>
            <a:r>
              <a:rPr lang="en-US" sz="1600" b="1" dirty="0">
                <a:solidFill>
                  <a:srgbClr val="70AD47">
                    <a:lumMod val="50000"/>
                  </a:srgbClr>
                </a:solidFill>
                <a:latin typeface="Andalus" panose="02020603050405020304" pitchFamily="18" charset="-78"/>
                <a:ea typeface="Adobe Fan Heiti Std B" pitchFamily="34" charset="-128"/>
                <a:cs typeface="Andalus" panose="02020603050405020304" pitchFamily="18" charset="-78"/>
              </a:rPr>
              <a:t>Member States National Plans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5C888C5-5906-43D5-BC6B-21605C278D27}"/>
              </a:ext>
            </a:extLst>
          </p:cNvPr>
          <p:cNvSpPr txBox="1"/>
          <p:nvPr/>
        </p:nvSpPr>
        <p:spPr>
          <a:xfrm>
            <a:off x="8112473" y="837624"/>
            <a:ext cx="22253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7030A0"/>
                </a:solidFill>
              </a:rPr>
              <a:t>Politically United Africa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72E885-924A-4ACB-83D1-C7A21540E89F}"/>
              </a:ext>
            </a:extLst>
          </p:cNvPr>
          <p:cNvSpPr txBox="1"/>
          <p:nvPr/>
        </p:nvSpPr>
        <p:spPr>
          <a:xfrm>
            <a:off x="8224854" y="1059781"/>
            <a:ext cx="21790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7030A0"/>
                </a:solidFill>
              </a:rPr>
              <a:t>Economically Integrated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4CDA75-A09D-4780-899C-EF6DEF0A2FD1}"/>
              </a:ext>
            </a:extLst>
          </p:cNvPr>
          <p:cNvSpPr txBox="1"/>
          <p:nvPr/>
        </p:nvSpPr>
        <p:spPr>
          <a:xfrm>
            <a:off x="8264225" y="1287334"/>
            <a:ext cx="205777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7030A0"/>
                </a:solidFill>
              </a:rPr>
              <a:t>Free movement of people, goods &amp; services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9E7AB92-FF11-43AB-936F-3B71B5CE4FB4}"/>
              </a:ext>
            </a:extLst>
          </p:cNvPr>
          <p:cNvSpPr txBox="1"/>
          <p:nvPr/>
        </p:nvSpPr>
        <p:spPr>
          <a:xfrm>
            <a:off x="1792129" y="3246217"/>
            <a:ext cx="161895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ED7D31">
                    <a:lumMod val="75000"/>
                  </a:srgbClr>
                </a:solidFill>
              </a:rPr>
              <a:t>Civil society contributes to development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BA0EABE-95B6-4BD8-B29F-53783015A38D}"/>
              </a:ext>
            </a:extLst>
          </p:cNvPr>
          <p:cNvSpPr txBox="1"/>
          <p:nvPr/>
        </p:nvSpPr>
        <p:spPr>
          <a:xfrm>
            <a:off x="1751572" y="641388"/>
            <a:ext cx="22247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Universal principles of human rights, justice and the rule of law observed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C6FBE8-750C-4C05-9B03-F655480B5106}"/>
              </a:ext>
            </a:extLst>
          </p:cNvPr>
          <p:cNvSpPr txBox="1"/>
          <p:nvPr/>
        </p:nvSpPr>
        <p:spPr>
          <a:xfrm>
            <a:off x="1751571" y="1797824"/>
            <a:ext cx="18103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ED7D31">
                    <a:lumMod val="75000"/>
                  </a:srgbClr>
                </a:solidFill>
              </a:rPr>
              <a:t>Equal opportunities and Participation of women and youth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431B40-4BB5-4407-8E57-F68E29CB9180}"/>
              </a:ext>
            </a:extLst>
          </p:cNvPr>
          <p:cNvSpPr txBox="1"/>
          <p:nvPr/>
        </p:nvSpPr>
        <p:spPr>
          <a:xfrm>
            <a:off x="1750043" y="2409489"/>
            <a:ext cx="14885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ED7D31">
                    <a:lumMod val="75000"/>
                  </a:srgbClr>
                </a:solidFill>
              </a:rPr>
              <a:t>Local governance for sustainable development</a:t>
            </a:r>
          </a:p>
        </p:txBody>
      </p:sp>
      <p:sp>
        <p:nvSpPr>
          <p:cNvPr id="29" name="TextBox 72">
            <a:extLst>
              <a:ext uri="{FF2B5EF4-FFF2-40B4-BE49-F238E27FC236}">
                <a16:creationId xmlns:a16="http://schemas.microsoft.com/office/drawing/2014/main" id="{C1AC0D32-9437-499B-9FC4-CFB2230C6D7F}"/>
              </a:ext>
            </a:extLst>
          </p:cNvPr>
          <p:cNvSpPr txBox="1"/>
          <p:nvPr/>
        </p:nvSpPr>
        <p:spPr>
          <a:xfrm>
            <a:off x="1764269" y="4821929"/>
            <a:ext cx="18103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Major partner in the process &amp; outcomes of global economic prosperity </a:t>
            </a:r>
          </a:p>
        </p:txBody>
      </p:sp>
      <p:sp>
        <p:nvSpPr>
          <p:cNvPr id="30" name="TextBox 71">
            <a:extLst>
              <a:ext uri="{FF2B5EF4-FFF2-40B4-BE49-F238E27FC236}">
                <a16:creationId xmlns:a16="http://schemas.microsoft.com/office/drawing/2014/main" id="{AFA949DE-B0F0-456C-8E2E-09C549C52537}"/>
              </a:ext>
            </a:extLst>
          </p:cNvPr>
          <p:cNvSpPr txBox="1"/>
          <p:nvPr/>
        </p:nvSpPr>
        <p:spPr>
          <a:xfrm>
            <a:off x="1764271" y="4107892"/>
            <a:ext cx="18103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Speaks with one voice in global affairs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4BA2947-4C8E-46C2-B5F3-93B399BD57B4}"/>
              </a:ext>
            </a:extLst>
          </p:cNvPr>
          <p:cNvSpPr txBox="1"/>
          <p:nvPr/>
        </p:nvSpPr>
        <p:spPr>
          <a:xfrm>
            <a:off x="8917265" y="2430576"/>
            <a:ext cx="14047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indent="-1127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ED7D31">
                    <a:lumMod val="75000"/>
                  </a:srgbClr>
                </a:solidFill>
              </a:rPr>
              <a:t>Security &amp; Stability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C038A9F-988F-4C1F-B10B-BBE87C232044}"/>
              </a:ext>
            </a:extLst>
          </p:cNvPr>
          <p:cNvSpPr txBox="1"/>
          <p:nvPr/>
        </p:nvSpPr>
        <p:spPr>
          <a:xfrm>
            <a:off x="8968808" y="2873859"/>
            <a:ext cx="142440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lvl="1" indent="-1127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ED7D31">
                    <a:lumMod val="75000"/>
                  </a:srgbClr>
                </a:solidFill>
              </a:rPr>
              <a:t>Capable Nation at Peace with herself &amp; Neighbors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3E4005F-1D8D-4385-997A-5025F938ABBA}"/>
              </a:ext>
            </a:extLst>
          </p:cNvPr>
          <p:cNvSpPr txBox="1"/>
          <p:nvPr/>
        </p:nvSpPr>
        <p:spPr>
          <a:xfrm>
            <a:off x="8835165" y="4321003"/>
            <a:ext cx="16426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2713" lvl="1" indent="-112713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rgbClr val="70AD47">
                    <a:lumMod val="75000"/>
                  </a:srgbClr>
                </a:solidFill>
              </a:rPr>
              <a:t>National culture are recognized and respected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1F6E204-C705-4E1A-8D55-F77636CF0670}"/>
              </a:ext>
            </a:extLst>
          </p:cNvPr>
          <p:cNvSpPr txBox="1"/>
          <p:nvPr/>
        </p:nvSpPr>
        <p:spPr>
          <a:xfrm>
            <a:off x="1737342" y="1255708"/>
            <a:ext cx="22134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Capable Developmental State </a:t>
            </a:r>
          </a:p>
        </p:txBody>
      </p:sp>
      <p:sp>
        <p:nvSpPr>
          <p:cNvPr id="35" name="Circle 1">
            <a:extLst>
              <a:ext uri="{FF2B5EF4-FFF2-40B4-BE49-F238E27FC236}">
                <a16:creationId xmlns:a16="http://schemas.microsoft.com/office/drawing/2014/main" id="{F316F2F2-4B5B-4ED6-9B78-22169303B465}"/>
              </a:ext>
            </a:extLst>
          </p:cNvPr>
          <p:cNvSpPr/>
          <p:nvPr/>
        </p:nvSpPr>
        <p:spPr>
          <a:xfrm>
            <a:off x="5375690" y="373246"/>
            <a:ext cx="1404000" cy="1404000"/>
          </a:xfrm>
          <a:custGeom>
            <a:avLst/>
            <a:gdLst>
              <a:gd name="connsiteX0" fmla="*/ 0 w 1460665"/>
              <a:gd name="connsiteY0" fmla="*/ 730333 h 1460665"/>
              <a:gd name="connsiteX1" fmla="*/ 730333 w 1460665"/>
              <a:gd name="connsiteY1" fmla="*/ 0 h 1460665"/>
              <a:gd name="connsiteX2" fmla="*/ 1460666 w 1460665"/>
              <a:gd name="connsiteY2" fmla="*/ 730333 h 1460665"/>
              <a:gd name="connsiteX3" fmla="*/ 730333 w 1460665"/>
              <a:gd name="connsiteY3" fmla="*/ 1460666 h 1460665"/>
              <a:gd name="connsiteX4" fmla="*/ 0 w 1460665"/>
              <a:gd name="connsiteY4" fmla="*/ 730333 h 146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665" h="1460665">
                <a:moveTo>
                  <a:pt x="0" y="730333"/>
                </a:moveTo>
                <a:cubicBezTo>
                  <a:pt x="0" y="326981"/>
                  <a:pt x="326981" y="0"/>
                  <a:pt x="730333" y="0"/>
                </a:cubicBezTo>
                <a:cubicBezTo>
                  <a:pt x="1133685" y="0"/>
                  <a:pt x="1460666" y="326981"/>
                  <a:pt x="1460666" y="730333"/>
                </a:cubicBezTo>
                <a:cubicBezTo>
                  <a:pt x="1460666" y="1133685"/>
                  <a:pt x="1133685" y="1460666"/>
                  <a:pt x="730333" y="1460666"/>
                </a:cubicBezTo>
                <a:cubicBezTo>
                  <a:pt x="326981" y="1460666"/>
                  <a:pt x="0" y="1133685"/>
                  <a:pt x="0" y="730333"/>
                </a:cubicBezTo>
                <a:close/>
              </a:path>
            </a:pathLst>
          </a:custGeom>
          <a:gradFill flip="none" rotWithShape="0">
            <a:gsLst>
              <a:gs pos="0">
                <a:schemeClr val="accent5">
                  <a:hueOff val="0"/>
                  <a:satOff val="0"/>
                  <a:lumOff val="0"/>
                  <a:shade val="30000"/>
                  <a:satMod val="115000"/>
                </a:schemeClr>
              </a:gs>
              <a:gs pos="50000">
                <a:schemeClr val="accent5">
                  <a:hueOff val="0"/>
                  <a:satOff val="0"/>
                  <a:lumOff val="0"/>
                  <a:shade val="67500"/>
                  <a:satMod val="115000"/>
                </a:schemeClr>
              </a:gs>
              <a:gs pos="100000">
                <a:schemeClr val="accent5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1689" tIns="231689" rIns="231689" bIns="231689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>
                <a:solidFill>
                  <a:prstClr val="white"/>
                </a:solidFill>
                <a:latin typeface="Andalus" panose="02020603050405020304" pitchFamily="18" charset="-78"/>
                <a:ea typeface="Adobe Song Std L" pitchFamily="18" charset="-128"/>
                <a:cs typeface="Andalus" panose="02020603050405020304" pitchFamily="18" charset="-78"/>
              </a:rPr>
              <a:t>Prosperous Africa</a:t>
            </a:r>
            <a:endParaRPr lang="en-US" sz="1400" dirty="0">
              <a:solidFill>
                <a:prstClr val="white"/>
              </a:solidFill>
              <a:latin typeface="Andalus" panose="02020603050405020304" pitchFamily="18" charset="-78"/>
              <a:ea typeface="Adobe Song Std L" pitchFamily="18" charset="-128"/>
              <a:cs typeface="Andalus" panose="02020603050405020304" pitchFamily="18" charset="-78"/>
            </a:endParaRPr>
          </a:p>
        </p:txBody>
      </p:sp>
      <p:sp>
        <p:nvSpPr>
          <p:cNvPr id="36" name="Circle 2">
            <a:extLst>
              <a:ext uri="{FF2B5EF4-FFF2-40B4-BE49-F238E27FC236}">
                <a16:creationId xmlns:a16="http://schemas.microsoft.com/office/drawing/2014/main" id="{B3C00682-D04D-4EAD-B8CA-89745A5276EA}"/>
              </a:ext>
            </a:extLst>
          </p:cNvPr>
          <p:cNvSpPr/>
          <p:nvPr/>
        </p:nvSpPr>
        <p:spPr>
          <a:xfrm>
            <a:off x="6806079" y="804575"/>
            <a:ext cx="1440000" cy="1440000"/>
          </a:xfrm>
          <a:custGeom>
            <a:avLst/>
            <a:gdLst>
              <a:gd name="connsiteX0" fmla="*/ 0 w 1460665"/>
              <a:gd name="connsiteY0" fmla="*/ 730333 h 1460665"/>
              <a:gd name="connsiteX1" fmla="*/ 730333 w 1460665"/>
              <a:gd name="connsiteY1" fmla="*/ 0 h 1460665"/>
              <a:gd name="connsiteX2" fmla="*/ 1460666 w 1460665"/>
              <a:gd name="connsiteY2" fmla="*/ 730333 h 1460665"/>
              <a:gd name="connsiteX3" fmla="*/ 730333 w 1460665"/>
              <a:gd name="connsiteY3" fmla="*/ 1460666 h 1460665"/>
              <a:gd name="connsiteX4" fmla="*/ 0 w 1460665"/>
              <a:gd name="connsiteY4" fmla="*/ 730333 h 146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665" h="1460665">
                <a:moveTo>
                  <a:pt x="0" y="730333"/>
                </a:moveTo>
                <a:cubicBezTo>
                  <a:pt x="0" y="326981"/>
                  <a:pt x="326981" y="0"/>
                  <a:pt x="730333" y="0"/>
                </a:cubicBezTo>
                <a:cubicBezTo>
                  <a:pt x="1133685" y="0"/>
                  <a:pt x="1460666" y="326981"/>
                  <a:pt x="1460666" y="730333"/>
                </a:cubicBezTo>
                <a:cubicBezTo>
                  <a:pt x="1460666" y="1133685"/>
                  <a:pt x="1133685" y="1460666"/>
                  <a:pt x="730333" y="1460666"/>
                </a:cubicBezTo>
                <a:cubicBezTo>
                  <a:pt x="326981" y="1460666"/>
                  <a:pt x="0" y="1133685"/>
                  <a:pt x="0" y="730333"/>
                </a:cubicBezTo>
                <a:close/>
              </a:path>
            </a:pathLst>
          </a:custGeom>
          <a:gradFill flip="none" rotWithShape="0">
            <a:gsLst>
              <a:gs pos="0">
                <a:schemeClr val="accent5">
                  <a:hueOff val="-1241735"/>
                  <a:satOff val="4976"/>
                  <a:lumOff val="1078"/>
                  <a:shade val="30000"/>
                  <a:satMod val="115000"/>
                </a:schemeClr>
              </a:gs>
              <a:gs pos="50000">
                <a:schemeClr val="accent5">
                  <a:hueOff val="-1241735"/>
                  <a:satOff val="4976"/>
                  <a:lumOff val="1078"/>
                  <a:shade val="67500"/>
                  <a:satMod val="115000"/>
                </a:schemeClr>
              </a:gs>
              <a:gs pos="100000">
                <a:schemeClr val="accent5">
                  <a:hueOff val="-1241735"/>
                  <a:satOff val="4976"/>
                  <a:lumOff val="1078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1689" tIns="231689" rIns="231689" bIns="231689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>
                <a:solidFill>
                  <a:prstClr val="white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Political United and Integrated Continent</a:t>
            </a:r>
            <a:endParaRPr lang="en-US" sz="1400" dirty="0">
              <a:solidFill>
                <a:prstClr val="white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7" name="Circle 4">
            <a:extLst>
              <a:ext uri="{FF2B5EF4-FFF2-40B4-BE49-F238E27FC236}">
                <a16:creationId xmlns:a16="http://schemas.microsoft.com/office/drawing/2014/main" id="{29BDE630-5C4A-4934-A420-8ACA537353D6}"/>
              </a:ext>
            </a:extLst>
          </p:cNvPr>
          <p:cNvSpPr/>
          <p:nvPr/>
        </p:nvSpPr>
        <p:spPr>
          <a:xfrm>
            <a:off x="7560078" y="2153858"/>
            <a:ext cx="1440000" cy="1440000"/>
          </a:xfrm>
          <a:custGeom>
            <a:avLst/>
            <a:gdLst>
              <a:gd name="connsiteX0" fmla="*/ 0 w 1460665"/>
              <a:gd name="connsiteY0" fmla="*/ 730333 h 1460665"/>
              <a:gd name="connsiteX1" fmla="*/ 730333 w 1460665"/>
              <a:gd name="connsiteY1" fmla="*/ 0 h 1460665"/>
              <a:gd name="connsiteX2" fmla="*/ 1460666 w 1460665"/>
              <a:gd name="connsiteY2" fmla="*/ 730333 h 1460665"/>
              <a:gd name="connsiteX3" fmla="*/ 730333 w 1460665"/>
              <a:gd name="connsiteY3" fmla="*/ 1460666 h 1460665"/>
              <a:gd name="connsiteX4" fmla="*/ 0 w 1460665"/>
              <a:gd name="connsiteY4" fmla="*/ 730333 h 146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665" h="1460665">
                <a:moveTo>
                  <a:pt x="0" y="730333"/>
                </a:moveTo>
                <a:cubicBezTo>
                  <a:pt x="0" y="326981"/>
                  <a:pt x="326981" y="0"/>
                  <a:pt x="730333" y="0"/>
                </a:cubicBezTo>
                <a:cubicBezTo>
                  <a:pt x="1133685" y="0"/>
                  <a:pt x="1460666" y="326981"/>
                  <a:pt x="1460666" y="730333"/>
                </a:cubicBezTo>
                <a:cubicBezTo>
                  <a:pt x="1460666" y="1133685"/>
                  <a:pt x="1133685" y="1460666"/>
                  <a:pt x="730333" y="1460666"/>
                </a:cubicBezTo>
                <a:cubicBezTo>
                  <a:pt x="326981" y="1460666"/>
                  <a:pt x="0" y="1133685"/>
                  <a:pt x="0" y="730333"/>
                </a:cubicBezTo>
                <a:close/>
              </a:path>
            </a:pathLst>
          </a:custGeom>
          <a:gradFill flip="none" rotWithShape="0">
            <a:gsLst>
              <a:gs pos="0">
                <a:schemeClr val="accent5">
                  <a:hueOff val="-2483469"/>
                  <a:satOff val="9953"/>
                  <a:lumOff val="2157"/>
                  <a:shade val="30000"/>
                  <a:satMod val="115000"/>
                </a:schemeClr>
              </a:gs>
              <a:gs pos="50000">
                <a:schemeClr val="accent5">
                  <a:hueOff val="-2483469"/>
                  <a:satOff val="9953"/>
                  <a:lumOff val="2157"/>
                  <a:shade val="67500"/>
                  <a:satMod val="115000"/>
                </a:schemeClr>
              </a:gs>
              <a:gs pos="100000">
                <a:schemeClr val="accent5">
                  <a:hueOff val="-2483469"/>
                  <a:satOff val="9953"/>
                  <a:lumOff val="2157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1689" tIns="231689" rIns="231689" bIns="231689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>
                <a:solidFill>
                  <a:prstClr val="white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Peaceful and Secure Africa</a:t>
            </a:r>
            <a:endParaRPr lang="en-US" sz="1400" dirty="0">
              <a:solidFill>
                <a:prstClr val="white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38" name="Circle 3">
            <a:extLst>
              <a:ext uri="{FF2B5EF4-FFF2-40B4-BE49-F238E27FC236}">
                <a16:creationId xmlns:a16="http://schemas.microsoft.com/office/drawing/2014/main" id="{3AE0694E-DF24-4F92-A842-6793DAC90F2C}"/>
              </a:ext>
            </a:extLst>
          </p:cNvPr>
          <p:cNvSpPr/>
          <p:nvPr/>
        </p:nvSpPr>
        <p:spPr>
          <a:xfrm>
            <a:off x="3902564" y="792071"/>
            <a:ext cx="1440000" cy="1440000"/>
          </a:xfrm>
          <a:custGeom>
            <a:avLst/>
            <a:gdLst>
              <a:gd name="connsiteX0" fmla="*/ 0 w 1460665"/>
              <a:gd name="connsiteY0" fmla="*/ 730333 h 1460665"/>
              <a:gd name="connsiteX1" fmla="*/ 730333 w 1460665"/>
              <a:gd name="connsiteY1" fmla="*/ 0 h 1460665"/>
              <a:gd name="connsiteX2" fmla="*/ 1460666 w 1460665"/>
              <a:gd name="connsiteY2" fmla="*/ 730333 h 1460665"/>
              <a:gd name="connsiteX3" fmla="*/ 730333 w 1460665"/>
              <a:gd name="connsiteY3" fmla="*/ 1460666 h 1460665"/>
              <a:gd name="connsiteX4" fmla="*/ 0 w 1460665"/>
              <a:gd name="connsiteY4" fmla="*/ 730333 h 146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665" h="1460665">
                <a:moveTo>
                  <a:pt x="0" y="730333"/>
                </a:moveTo>
                <a:cubicBezTo>
                  <a:pt x="0" y="326981"/>
                  <a:pt x="326981" y="0"/>
                  <a:pt x="730333" y="0"/>
                </a:cubicBezTo>
                <a:cubicBezTo>
                  <a:pt x="1133685" y="0"/>
                  <a:pt x="1460666" y="326981"/>
                  <a:pt x="1460666" y="730333"/>
                </a:cubicBezTo>
                <a:cubicBezTo>
                  <a:pt x="1460666" y="1133685"/>
                  <a:pt x="1133685" y="1460666"/>
                  <a:pt x="730333" y="1460666"/>
                </a:cubicBezTo>
                <a:cubicBezTo>
                  <a:pt x="326981" y="1460666"/>
                  <a:pt x="0" y="1133685"/>
                  <a:pt x="0" y="730333"/>
                </a:cubicBezTo>
                <a:close/>
              </a:path>
            </a:pathLst>
          </a:custGeom>
          <a:gradFill flip="none" rotWithShape="0">
            <a:gsLst>
              <a:gs pos="0">
                <a:schemeClr val="accent5">
                  <a:hueOff val="-9933876"/>
                  <a:satOff val="39811"/>
                  <a:lumOff val="8628"/>
                  <a:shade val="30000"/>
                  <a:satMod val="115000"/>
                </a:schemeClr>
              </a:gs>
              <a:gs pos="50000">
                <a:schemeClr val="accent5">
                  <a:hueOff val="-9933876"/>
                  <a:satOff val="39811"/>
                  <a:lumOff val="8628"/>
                  <a:shade val="67500"/>
                  <a:satMod val="115000"/>
                </a:schemeClr>
              </a:gs>
              <a:gs pos="100000">
                <a:schemeClr val="accent5">
                  <a:hueOff val="-9933876"/>
                  <a:satOff val="39811"/>
                  <a:lumOff val="8628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1689" tIns="231689" rIns="231689" bIns="231689" numCol="1" spcCol="1270" anchor="ctr" anchorCtr="0">
            <a:noAutofit/>
          </a:bodyPr>
          <a:lstStyle/>
          <a:p>
            <a:pPr algn="ctr" defTabSz="622300"/>
            <a:r>
              <a:rPr lang="en-US" sz="1200" b="1" dirty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                  </a:t>
            </a:r>
            <a:r>
              <a:rPr lang="en-US" sz="1300" b="1" dirty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Good Governance, Democracy, Human Rights, Justice &amp; rule of law</a:t>
            </a:r>
            <a:endParaRPr lang="en-US" sz="1300" dirty="0">
              <a:solidFill>
                <a:srgbClr val="00206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 dirty="0">
              <a:solidFill>
                <a:prstClr val="white"/>
              </a:solidFill>
            </a:endParaRPr>
          </a:p>
        </p:txBody>
      </p:sp>
      <p:sp>
        <p:nvSpPr>
          <p:cNvPr id="39" name="Circle 5">
            <a:extLst>
              <a:ext uri="{FF2B5EF4-FFF2-40B4-BE49-F238E27FC236}">
                <a16:creationId xmlns:a16="http://schemas.microsoft.com/office/drawing/2014/main" id="{BBBA7004-9E89-4563-9498-1EE7A72FA782}"/>
              </a:ext>
            </a:extLst>
          </p:cNvPr>
          <p:cNvSpPr/>
          <p:nvPr/>
        </p:nvSpPr>
        <p:spPr>
          <a:xfrm>
            <a:off x="3108583" y="2163969"/>
            <a:ext cx="1440000" cy="1440000"/>
          </a:xfrm>
          <a:custGeom>
            <a:avLst/>
            <a:gdLst>
              <a:gd name="connsiteX0" fmla="*/ 0 w 1460665"/>
              <a:gd name="connsiteY0" fmla="*/ 730333 h 1460665"/>
              <a:gd name="connsiteX1" fmla="*/ 730333 w 1460665"/>
              <a:gd name="connsiteY1" fmla="*/ 0 h 1460665"/>
              <a:gd name="connsiteX2" fmla="*/ 1460666 w 1460665"/>
              <a:gd name="connsiteY2" fmla="*/ 730333 h 1460665"/>
              <a:gd name="connsiteX3" fmla="*/ 730333 w 1460665"/>
              <a:gd name="connsiteY3" fmla="*/ 1460666 h 1460665"/>
              <a:gd name="connsiteX4" fmla="*/ 0 w 1460665"/>
              <a:gd name="connsiteY4" fmla="*/ 730333 h 146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665" h="1460665">
                <a:moveTo>
                  <a:pt x="0" y="730333"/>
                </a:moveTo>
                <a:cubicBezTo>
                  <a:pt x="0" y="326981"/>
                  <a:pt x="326981" y="0"/>
                  <a:pt x="730333" y="0"/>
                </a:cubicBezTo>
                <a:cubicBezTo>
                  <a:pt x="1133685" y="0"/>
                  <a:pt x="1460666" y="326981"/>
                  <a:pt x="1460666" y="730333"/>
                </a:cubicBezTo>
                <a:cubicBezTo>
                  <a:pt x="1460666" y="1133685"/>
                  <a:pt x="1133685" y="1460666"/>
                  <a:pt x="730333" y="1460666"/>
                </a:cubicBezTo>
                <a:cubicBezTo>
                  <a:pt x="326981" y="1460666"/>
                  <a:pt x="0" y="1133685"/>
                  <a:pt x="0" y="730333"/>
                </a:cubicBezTo>
                <a:close/>
              </a:path>
            </a:pathLst>
          </a:custGeom>
          <a:gradFill flip="none" rotWithShape="0">
            <a:gsLst>
              <a:gs pos="0">
                <a:schemeClr val="accent5">
                  <a:hueOff val="-8692142"/>
                  <a:satOff val="34835"/>
                  <a:lumOff val="7549"/>
                  <a:shade val="30000"/>
                  <a:satMod val="115000"/>
                </a:schemeClr>
              </a:gs>
              <a:gs pos="50000">
                <a:schemeClr val="accent5">
                  <a:hueOff val="-8692142"/>
                  <a:satOff val="34835"/>
                  <a:lumOff val="7549"/>
                  <a:shade val="67500"/>
                  <a:satMod val="115000"/>
                </a:schemeClr>
              </a:gs>
              <a:gs pos="100000">
                <a:schemeClr val="accent5">
                  <a:hueOff val="-8692142"/>
                  <a:satOff val="34835"/>
                  <a:lumOff val="7549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1689" tIns="231689" rIns="231689" bIns="231689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Development is people-driven</a:t>
            </a:r>
            <a:endParaRPr lang="en-US" sz="1400" dirty="0">
              <a:solidFill>
                <a:srgbClr val="00206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0" name="Circle 7">
            <a:extLst>
              <a:ext uri="{FF2B5EF4-FFF2-40B4-BE49-F238E27FC236}">
                <a16:creationId xmlns:a16="http://schemas.microsoft.com/office/drawing/2014/main" id="{659BB9AF-5B6E-4954-AC29-A1A1F68B94DB}"/>
              </a:ext>
            </a:extLst>
          </p:cNvPr>
          <p:cNvSpPr/>
          <p:nvPr/>
        </p:nvSpPr>
        <p:spPr>
          <a:xfrm>
            <a:off x="3243524" y="3741151"/>
            <a:ext cx="1440000" cy="1440000"/>
          </a:xfrm>
          <a:custGeom>
            <a:avLst/>
            <a:gdLst>
              <a:gd name="connsiteX0" fmla="*/ 0 w 1460665"/>
              <a:gd name="connsiteY0" fmla="*/ 730333 h 1460665"/>
              <a:gd name="connsiteX1" fmla="*/ 730333 w 1460665"/>
              <a:gd name="connsiteY1" fmla="*/ 0 h 1460665"/>
              <a:gd name="connsiteX2" fmla="*/ 1460666 w 1460665"/>
              <a:gd name="connsiteY2" fmla="*/ 730333 h 1460665"/>
              <a:gd name="connsiteX3" fmla="*/ 730333 w 1460665"/>
              <a:gd name="connsiteY3" fmla="*/ 1460666 h 1460665"/>
              <a:gd name="connsiteX4" fmla="*/ 0 w 1460665"/>
              <a:gd name="connsiteY4" fmla="*/ 730333 h 146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665" h="1460665">
                <a:moveTo>
                  <a:pt x="0" y="730333"/>
                </a:moveTo>
                <a:cubicBezTo>
                  <a:pt x="0" y="326981"/>
                  <a:pt x="326981" y="0"/>
                  <a:pt x="730333" y="0"/>
                </a:cubicBezTo>
                <a:cubicBezTo>
                  <a:pt x="1133685" y="0"/>
                  <a:pt x="1460666" y="326981"/>
                  <a:pt x="1460666" y="730333"/>
                </a:cubicBezTo>
                <a:cubicBezTo>
                  <a:pt x="1460666" y="1133685"/>
                  <a:pt x="1133685" y="1460666"/>
                  <a:pt x="730333" y="1460666"/>
                </a:cubicBezTo>
                <a:cubicBezTo>
                  <a:pt x="326981" y="1460666"/>
                  <a:pt x="0" y="1133685"/>
                  <a:pt x="0" y="730333"/>
                </a:cubicBezTo>
                <a:close/>
              </a:path>
            </a:pathLst>
          </a:custGeom>
          <a:gradFill flip="none" rotWithShape="0">
            <a:gsLst>
              <a:gs pos="0">
                <a:schemeClr val="accent5">
                  <a:hueOff val="-7450407"/>
                  <a:satOff val="29858"/>
                  <a:lumOff val="6471"/>
                  <a:shade val="30000"/>
                  <a:satMod val="115000"/>
                </a:schemeClr>
              </a:gs>
              <a:gs pos="50000">
                <a:schemeClr val="accent5">
                  <a:hueOff val="-7450407"/>
                  <a:satOff val="29858"/>
                  <a:lumOff val="6471"/>
                  <a:shade val="67500"/>
                  <a:satMod val="115000"/>
                </a:schemeClr>
              </a:gs>
              <a:gs pos="100000">
                <a:schemeClr val="accent5">
                  <a:hueOff val="-7450407"/>
                  <a:satOff val="29858"/>
                  <a:lumOff val="6471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1689" tIns="231689" rIns="231689" bIns="231689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>
                <a:solidFill>
                  <a:srgbClr val="00206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 Strong and Influential Global Player and Partner</a:t>
            </a:r>
            <a:endParaRPr lang="en-US" sz="1400" dirty="0">
              <a:solidFill>
                <a:srgbClr val="00206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1" name="Circle 0">
            <a:extLst>
              <a:ext uri="{FF2B5EF4-FFF2-40B4-BE49-F238E27FC236}">
                <a16:creationId xmlns:a16="http://schemas.microsoft.com/office/drawing/2014/main" id="{FE769BA5-87B9-4258-A4DD-5199FFB604C5}"/>
              </a:ext>
            </a:extLst>
          </p:cNvPr>
          <p:cNvSpPr/>
          <p:nvPr/>
        </p:nvSpPr>
        <p:spPr>
          <a:xfrm>
            <a:off x="5151765" y="2489793"/>
            <a:ext cx="1872000" cy="1843048"/>
          </a:xfrm>
          <a:custGeom>
            <a:avLst/>
            <a:gdLst>
              <a:gd name="connsiteX0" fmla="*/ 0 w 1911608"/>
              <a:gd name="connsiteY0" fmla="*/ 921524 h 1843048"/>
              <a:gd name="connsiteX1" fmla="*/ 955804 w 1911608"/>
              <a:gd name="connsiteY1" fmla="*/ 0 h 1843048"/>
              <a:gd name="connsiteX2" fmla="*/ 1911608 w 1911608"/>
              <a:gd name="connsiteY2" fmla="*/ 921524 h 1843048"/>
              <a:gd name="connsiteX3" fmla="*/ 955804 w 1911608"/>
              <a:gd name="connsiteY3" fmla="*/ 1843048 h 1843048"/>
              <a:gd name="connsiteX4" fmla="*/ 0 w 1911608"/>
              <a:gd name="connsiteY4" fmla="*/ 921524 h 1843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1608" h="1843048">
                <a:moveTo>
                  <a:pt x="0" y="921524"/>
                </a:moveTo>
                <a:cubicBezTo>
                  <a:pt x="0" y="412580"/>
                  <a:pt x="427928" y="0"/>
                  <a:pt x="955804" y="0"/>
                </a:cubicBezTo>
                <a:cubicBezTo>
                  <a:pt x="1483680" y="0"/>
                  <a:pt x="1911608" y="412580"/>
                  <a:pt x="1911608" y="921524"/>
                </a:cubicBezTo>
                <a:cubicBezTo>
                  <a:pt x="1911608" y="1430468"/>
                  <a:pt x="1483680" y="1843048"/>
                  <a:pt x="955804" y="1843048"/>
                </a:cubicBezTo>
                <a:cubicBezTo>
                  <a:pt x="427928" y="1843048"/>
                  <a:pt x="0" y="1430468"/>
                  <a:pt x="0" y="921524"/>
                </a:cubicBezTo>
                <a:close/>
              </a:path>
            </a:pathLst>
          </a:custGeom>
          <a:gradFill flip="none" rotWithShape="0">
            <a:gsLst>
              <a:gs pos="0">
                <a:schemeClr val="accent4">
                  <a:hueOff val="0"/>
                  <a:satOff val="0"/>
                  <a:lumOff val="0"/>
                  <a:shade val="30000"/>
                  <a:satMod val="115000"/>
                </a:schemeClr>
              </a:gs>
              <a:gs pos="50000">
                <a:schemeClr val="accent4">
                  <a:hueOff val="0"/>
                  <a:satOff val="0"/>
                  <a:lumOff val="0"/>
                  <a:shade val="67500"/>
                  <a:satMod val="115000"/>
                </a:schemeClr>
              </a:gs>
              <a:gs pos="100000">
                <a:schemeClr val="accent4">
                  <a:hueOff val="0"/>
                  <a:satOff val="0"/>
                  <a:lumOff val="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20589" tIns="310548" rIns="320589" bIns="310548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500" b="1" dirty="0">
                <a:solidFill>
                  <a:srgbClr val="002060"/>
                </a:solidFill>
                <a:latin typeface="Bodoni MT Black" panose="02070A03080606020203" pitchFamily="18" charset="0"/>
                <a:ea typeface="Adobe Song Std L" pitchFamily="18" charset="-128"/>
                <a:cs typeface="Aharoni" panose="02010803020104030203" pitchFamily="2" charset="-79"/>
              </a:rPr>
              <a:t>Agenda 2063</a:t>
            </a:r>
          </a:p>
        </p:txBody>
      </p:sp>
      <p:sp>
        <p:nvSpPr>
          <p:cNvPr id="42" name="Circle 6">
            <a:extLst>
              <a:ext uri="{FF2B5EF4-FFF2-40B4-BE49-F238E27FC236}">
                <a16:creationId xmlns:a16="http://schemas.microsoft.com/office/drawing/2014/main" id="{693A9E8C-A1AC-4B72-9B81-9C3DAE1F977C}"/>
              </a:ext>
            </a:extLst>
          </p:cNvPr>
          <p:cNvSpPr/>
          <p:nvPr/>
        </p:nvSpPr>
        <p:spPr>
          <a:xfrm>
            <a:off x="7472573" y="3719124"/>
            <a:ext cx="1440000" cy="1440000"/>
          </a:xfrm>
          <a:custGeom>
            <a:avLst/>
            <a:gdLst>
              <a:gd name="connsiteX0" fmla="*/ 0 w 1460665"/>
              <a:gd name="connsiteY0" fmla="*/ 730333 h 1460665"/>
              <a:gd name="connsiteX1" fmla="*/ 730333 w 1460665"/>
              <a:gd name="connsiteY1" fmla="*/ 0 h 1460665"/>
              <a:gd name="connsiteX2" fmla="*/ 1460666 w 1460665"/>
              <a:gd name="connsiteY2" fmla="*/ 730333 h 1460665"/>
              <a:gd name="connsiteX3" fmla="*/ 730333 w 1460665"/>
              <a:gd name="connsiteY3" fmla="*/ 1460666 h 1460665"/>
              <a:gd name="connsiteX4" fmla="*/ 0 w 1460665"/>
              <a:gd name="connsiteY4" fmla="*/ 730333 h 1460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60665" h="1460665">
                <a:moveTo>
                  <a:pt x="0" y="730333"/>
                </a:moveTo>
                <a:cubicBezTo>
                  <a:pt x="0" y="326981"/>
                  <a:pt x="326981" y="0"/>
                  <a:pt x="730333" y="0"/>
                </a:cubicBezTo>
                <a:cubicBezTo>
                  <a:pt x="1133685" y="0"/>
                  <a:pt x="1460666" y="326981"/>
                  <a:pt x="1460666" y="730333"/>
                </a:cubicBezTo>
                <a:cubicBezTo>
                  <a:pt x="1460666" y="1133685"/>
                  <a:pt x="1133685" y="1460666"/>
                  <a:pt x="730333" y="1460666"/>
                </a:cubicBezTo>
                <a:cubicBezTo>
                  <a:pt x="326981" y="1460666"/>
                  <a:pt x="0" y="1133685"/>
                  <a:pt x="0" y="730333"/>
                </a:cubicBezTo>
                <a:close/>
              </a:path>
            </a:pathLst>
          </a:custGeom>
          <a:gradFill flip="none" rotWithShape="0">
            <a:gsLst>
              <a:gs pos="0">
                <a:schemeClr val="accent5">
                  <a:hueOff val="-3725204"/>
                  <a:satOff val="14929"/>
                  <a:lumOff val="3235"/>
                  <a:shade val="30000"/>
                  <a:satMod val="115000"/>
                </a:schemeClr>
              </a:gs>
              <a:gs pos="50000">
                <a:schemeClr val="accent5">
                  <a:hueOff val="-3725204"/>
                  <a:satOff val="14929"/>
                  <a:lumOff val="3235"/>
                  <a:shade val="67500"/>
                  <a:satMod val="115000"/>
                </a:schemeClr>
              </a:gs>
              <a:gs pos="100000">
                <a:schemeClr val="accent5">
                  <a:hueOff val="-3725204"/>
                  <a:satOff val="14929"/>
                  <a:lumOff val="3235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31689" tIns="231689" rIns="231689" bIns="231689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400" b="1" dirty="0">
                <a:solidFill>
                  <a:prstClr val="white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Strong Cultural Identity Values and Ethic</a:t>
            </a:r>
            <a:endParaRPr lang="en-US" sz="1400" dirty="0">
              <a:solidFill>
                <a:prstClr val="white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43" name="Arrow 1">
            <a:extLst>
              <a:ext uri="{FF2B5EF4-FFF2-40B4-BE49-F238E27FC236}">
                <a16:creationId xmlns:a16="http://schemas.microsoft.com/office/drawing/2014/main" id="{FFB2C994-9915-4F2F-957B-367491483DD0}"/>
              </a:ext>
            </a:extLst>
          </p:cNvPr>
          <p:cNvSpPr/>
          <p:nvPr/>
        </p:nvSpPr>
        <p:spPr>
          <a:xfrm rot="16200000">
            <a:off x="5858201" y="1868312"/>
            <a:ext cx="468000" cy="612000"/>
          </a:xfrm>
          <a:custGeom>
            <a:avLst/>
            <a:gdLst>
              <a:gd name="connsiteX0" fmla="*/ 0 w 482239"/>
              <a:gd name="connsiteY0" fmla="*/ 124156 h 620782"/>
              <a:gd name="connsiteX1" fmla="*/ 241120 w 482239"/>
              <a:gd name="connsiteY1" fmla="*/ 124156 h 620782"/>
              <a:gd name="connsiteX2" fmla="*/ 241120 w 482239"/>
              <a:gd name="connsiteY2" fmla="*/ 0 h 620782"/>
              <a:gd name="connsiteX3" fmla="*/ 482239 w 482239"/>
              <a:gd name="connsiteY3" fmla="*/ 310391 h 620782"/>
              <a:gd name="connsiteX4" fmla="*/ 241120 w 482239"/>
              <a:gd name="connsiteY4" fmla="*/ 620782 h 620782"/>
              <a:gd name="connsiteX5" fmla="*/ 241120 w 482239"/>
              <a:gd name="connsiteY5" fmla="*/ 496626 h 620782"/>
              <a:gd name="connsiteX6" fmla="*/ 0 w 482239"/>
              <a:gd name="connsiteY6" fmla="*/ 496626 h 620782"/>
              <a:gd name="connsiteX7" fmla="*/ 0 w 482239"/>
              <a:gd name="connsiteY7" fmla="*/ 124156 h 62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2239" h="620782">
                <a:moveTo>
                  <a:pt x="0" y="124156"/>
                </a:moveTo>
                <a:lnTo>
                  <a:pt x="241120" y="124156"/>
                </a:lnTo>
                <a:lnTo>
                  <a:pt x="241120" y="0"/>
                </a:lnTo>
                <a:lnTo>
                  <a:pt x="482239" y="310391"/>
                </a:lnTo>
                <a:lnTo>
                  <a:pt x="241120" y="620782"/>
                </a:lnTo>
                <a:lnTo>
                  <a:pt x="241120" y="496626"/>
                </a:lnTo>
                <a:lnTo>
                  <a:pt x="0" y="496626"/>
                </a:lnTo>
                <a:lnTo>
                  <a:pt x="0" y="124156"/>
                </a:lnTo>
                <a:close/>
              </a:path>
            </a:pathLst>
          </a:cu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-1" tIns="124156" rIns="144672" bIns="124155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44" name="Arrow 3">
            <a:extLst>
              <a:ext uri="{FF2B5EF4-FFF2-40B4-BE49-F238E27FC236}">
                <a16:creationId xmlns:a16="http://schemas.microsoft.com/office/drawing/2014/main" id="{D700C43B-C4F4-4B60-98B1-B3E955158C1F}"/>
              </a:ext>
            </a:extLst>
          </p:cNvPr>
          <p:cNvSpPr/>
          <p:nvPr/>
        </p:nvSpPr>
        <p:spPr>
          <a:xfrm rot="2871338">
            <a:off x="5070464" y="2128151"/>
            <a:ext cx="468000" cy="612000"/>
          </a:xfrm>
          <a:custGeom>
            <a:avLst/>
            <a:gdLst>
              <a:gd name="connsiteX0" fmla="*/ 0 w 556775"/>
              <a:gd name="connsiteY0" fmla="*/ 124156 h 620782"/>
              <a:gd name="connsiteX1" fmla="*/ 278388 w 556775"/>
              <a:gd name="connsiteY1" fmla="*/ 124156 h 620782"/>
              <a:gd name="connsiteX2" fmla="*/ 278388 w 556775"/>
              <a:gd name="connsiteY2" fmla="*/ 0 h 620782"/>
              <a:gd name="connsiteX3" fmla="*/ 556775 w 556775"/>
              <a:gd name="connsiteY3" fmla="*/ 310391 h 620782"/>
              <a:gd name="connsiteX4" fmla="*/ 278388 w 556775"/>
              <a:gd name="connsiteY4" fmla="*/ 620782 h 620782"/>
              <a:gd name="connsiteX5" fmla="*/ 278388 w 556775"/>
              <a:gd name="connsiteY5" fmla="*/ 496626 h 620782"/>
              <a:gd name="connsiteX6" fmla="*/ 0 w 556775"/>
              <a:gd name="connsiteY6" fmla="*/ 496626 h 620782"/>
              <a:gd name="connsiteX7" fmla="*/ 0 w 556775"/>
              <a:gd name="connsiteY7" fmla="*/ 124156 h 62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6775" h="620782">
                <a:moveTo>
                  <a:pt x="556775" y="496626"/>
                </a:moveTo>
                <a:lnTo>
                  <a:pt x="278387" y="496626"/>
                </a:lnTo>
                <a:lnTo>
                  <a:pt x="278387" y="620782"/>
                </a:lnTo>
                <a:lnTo>
                  <a:pt x="0" y="310391"/>
                </a:lnTo>
                <a:lnTo>
                  <a:pt x="278387" y="0"/>
                </a:lnTo>
                <a:lnTo>
                  <a:pt x="278387" y="124156"/>
                </a:lnTo>
                <a:lnTo>
                  <a:pt x="556775" y="124156"/>
                </a:lnTo>
                <a:lnTo>
                  <a:pt x="556775" y="496626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9933876"/>
              <a:satOff val="39811"/>
              <a:lumOff val="8628"/>
              <a:alphaOff val="0"/>
            </a:schemeClr>
          </a:fillRef>
          <a:effectRef idx="0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7032" tIns="124156" rIns="0" bIns="124156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45" name="Arrow 2">
            <a:extLst>
              <a:ext uri="{FF2B5EF4-FFF2-40B4-BE49-F238E27FC236}">
                <a16:creationId xmlns:a16="http://schemas.microsoft.com/office/drawing/2014/main" id="{9157E2B5-BD44-49D6-8765-7EC8ED878751}"/>
              </a:ext>
            </a:extLst>
          </p:cNvPr>
          <p:cNvSpPr/>
          <p:nvPr/>
        </p:nvSpPr>
        <p:spPr>
          <a:xfrm rot="18446016">
            <a:off x="6653031" y="2116220"/>
            <a:ext cx="468000" cy="612000"/>
          </a:xfrm>
          <a:custGeom>
            <a:avLst/>
            <a:gdLst>
              <a:gd name="connsiteX0" fmla="*/ 0 w 553855"/>
              <a:gd name="connsiteY0" fmla="*/ 124156 h 620782"/>
              <a:gd name="connsiteX1" fmla="*/ 276928 w 553855"/>
              <a:gd name="connsiteY1" fmla="*/ 124156 h 620782"/>
              <a:gd name="connsiteX2" fmla="*/ 276928 w 553855"/>
              <a:gd name="connsiteY2" fmla="*/ 0 h 620782"/>
              <a:gd name="connsiteX3" fmla="*/ 553855 w 553855"/>
              <a:gd name="connsiteY3" fmla="*/ 310391 h 620782"/>
              <a:gd name="connsiteX4" fmla="*/ 276928 w 553855"/>
              <a:gd name="connsiteY4" fmla="*/ 620782 h 620782"/>
              <a:gd name="connsiteX5" fmla="*/ 276928 w 553855"/>
              <a:gd name="connsiteY5" fmla="*/ 496626 h 620782"/>
              <a:gd name="connsiteX6" fmla="*/ 0 w 553855"/>
              <a:gd name="connsiteY6" fmla="*/ 496626 h 620782"/>
              <a:gd name="connsiteX7" fmla="*/ 0 w 553855"/>
              <a:gd name="connsiteY7" fmla="*/ 124156 h 62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53855" h="620782">
                <a:moveTo>
                  <a:pt x="0" y="124156"/>
                </a:moveTo>
                <a:lnTo>
                  <a:pt x="276928" y="124156"/>
                </a:lnTo>
                <a:lnTo>
                  <a:pt x="276928" y="0"/>
                </a:lnTo>
                <a:lnTo>
                  <a:pt x="553855" y="310391"/>
                </a:lnTo>
                <a:lnTo>
                  <a:pt x="276928" y="620782"/>
                </a:lnTo>
                <a:lnTo>
                  <a:pt x="276928" y="496626"/>
                </a:lnTo>
                <a:lnTo>
                  <a:pt x="0" y="496626"/>
                </a:lnTo>
                <a:lnTo>
                  <a:pt x="0" y="124156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1241735"/>
              <a:satOff val="4976"/>
              <a:lumOff val="1078"/>
              <a:alphaOff val="0"/>
            </a:schemeClr>
          </a:fillRef>
          <a:effectRef idx="0">
            <a:schemeClr val="accent5">
              <a:hueOff val="-1241735"/>
              <a:satOff val="4976"/>
              <a:lumOff val="107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124156" rIns="166156" bIns="124155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46" name="Arrow 4">
            <a:extLst>
              <a:ext uri="{FF2B5EF4-FFF2-40B4-BE49-F238E27FC236}">
                <a16:creationId xmlns:a16="http://schemas.microsoft.com/office/drawing/2014/main" id="{EE1CA956-5A2B-48CF-AE82-BFE36BB7FD30}"/>
              </a:ext>
            </a:extLst>
          </p:cNvPr>
          <p:cNvSpPr/>
          <p:nvPr/>
        </p:nvSpPr>
        <p:spPr>
          <a:xfrm rot="20829026">
            <a:off x="7093385" y="2836002"/>
            <a:ext cx="468000" cy="612000"/>
          </a:xfrm>
          <a:custGeom>
            <a:avLst/>
            <a:gdLst>
              <a:gd name="connsiteX0" fmla="*/ 0 w 578917"/>
              <a:gd name="connsiteY0" fmla="*/ 124156 h 620782"/>
              <a:gd name="connsiteX1" fmla="*/ 289459 w 578917"/>
              <a:gd name="connsiteY1" fmla="*/ 124156 h 620782"/>
              <a:gd name="connsiteX2" fmla="*/ 289459 w 578917"/>
              <a:gd name="connsiteY2" fmla="*/ 0 h 620782"/>
              <a:gd name="connsiteX3" fmla="*/ 578917 w 578917"/>
              <a:gd name="connsiteY3" fmla="*/ 310391 h 620782"/>
              <a:gd name="connsiteX4" fmla="*/ 289459 w 578917"/>
              <a:gd name="connsiteY4" fmla="*/ 620782 h 620782"/>
              <a:gd name="connsiteX5" fmla="*/ 289459 w 578917"/>
              <a:gd name="connsiteY5" fmla="*/ 496626 h 620782"/>
              <a:gd name="connsiteX6" fmla="*/ 0 w 578917"/>
              <a:gd name="connsiteY6" fmla="*/ 496626 h 620782"/>
              <a:gd name="connsiteX7" fmla="*/ 0 w 578917"/>
              <a:gd name="connsiteY7" fmla="*/ 124156 h 62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8917" h="620782">
                <a:moveTo>
                  <a:pt x="0" y="124156"/>
                </a:moveTo>
                <a:lnTo>
                  <a:pt x="289459" y="124156"/>
                </a:lnTo>
                <a:lnTo>
                  <a:pt x="289459" y="0"/>
                </a:lnTo>
                <a:lnTo>
                  <a:pt x="578917" y="310391"/>
                </a:lnTo>
                <a:lnTo>
                  <a:pt x="289459" y="620782"/>
                </a:lnTo>
                <a:lnTo>
                  <a:pt x="289459" y="496626"/>
                </a:lnTo>
                <a:lnTo>
                  <a:pt x="0" y="496626"/>
                </a:lnTo>
                <a:lnTo>
                  <a:pt x="0" y="124156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2483469"/>
              <a:satOff val="9953"/>
              <a:lumOff val="2157"/>
              <a:alphaOff val="0"/>
            </a:schemeClr>
          </a:fillRef>
          <a:effectRef idx="0">
            <a:schemeClr val="accent5">
              <a:hueOff val="-2483469"/>
              <a:satOff val="9953"/>
              <a:lumOff val="215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24155" rIns="173674" bIns="124156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47" name="Arrow 5">
            <a:extLst>
              <a:ext uri="{FF2B5EF4-FFF2-40B4-BE49-F238E27FC236}">
                <a16:creationId xmlns:a16="http://schemas.microsoft.com/office/drawing/2014/main" id="{F2F4256D-F83D-429E-93D6-E403A8829859}"/>
              </a:ext>
            </a:extLst>
          </p:cNvPr>
          <p:cNvSpPr/>
          <p:nvPr/>
        </p:nvSpPr>
        <p:spPr>
          <a:xfrm rot="783943">
            <a:off x="4637772" y="2780334"/>
            <a:ext cx="468000" cy="612000"/>
          </a:xfrm>
          <a:custGeom>
            <a:avLst/>
            <a:gdLst>
              <a:gd name="connsiteX0" fmla="*/ 0 w 566108"/>
              <a:gd name="connsiteY0" fmla="*/ 124156 h 620782"/>
              <a:gd name="connsiteX1" fmla="*/ 283054 w 566108"/>
              <a:gd name="connsiteY1" fmla="*/ 124156 h 620782"/>
              <a:gd name="connsiteX2" fmla="*/ 283054 w 566108"/>
              <a:gd name="connsiteY2" fmla="*/ 0 h 620782"/>
              <a:gd name="connsiteX3" fmla="*/ 566108 w 566108"/>
              <a:gd name="connsiteY3" fmla="*/ 310391 h 620782"/>
              <a:gd name="connsiteX4" fmla="*/ 283054 w 566108"/>
              <a:gd name="connsiteY4" fmla="*/ 620782 h 620782"/>
              <a:gd name="connsiteX5" fmla="*/ 283054 w 566108"/>
              <a:gd name="connsiteY5" fmla="*/ 496626 h 620782"/>
              <a:gd name="connsiteX6" fmla="*/ 0 w 566108"/>
              <a:gd name="connsiteY6" fmla="*/ 496626 h 620782"/>
              <a:gd name="connsiteX7" fmla="*/ 0 w 566108"/>
              <a:gd name="connsiteY7" fmla="*/ 124156 h 62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6108" h="620782">
                <a:moveTo>
                  <a:pt x="566108" y="496626"/>
                </a:moveTo>
                <a:lnTo>
                  <a:pt x="283054" y="496626"/>
                </a:lnTo>
                <a:lnTo>
                  <a:pt x="283054" y="620782"/>
                </a:lnTo>
                <a:lnTo>
                  <a:pt x="0" y="310391"/>
                </a:lnTo>
                <a:lnTo>
                  <a:pt x="283054" y="0"/>
                </a:lnTo>
                <a:lnTo>
                  <a:pt x="283054" y="124156"/>
                </a:lnTo>
                <a:lnTo>
                  <a:pt x="566108" y="124156"/>
                </a:lnTo>
                <a:lnTo>
                  <a:pt x="566108" y="496626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8692142"/>
              <a:satOff val="34835"/>
              <a:lumOff val="7549"/>
              <a:alphaOff val="0"/>
            </a:schemeClr>
          </a:fillRef>
          <a:effectRef idx="0">
            <a:schemeClr val="accent5">
              <a:hueOff val="-8692142"/>
              <a:satOff val="34835"/>
              <a:lumOff val="7549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9831" tIns="124157" rIns="1" bIns="124155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48" name="Arrow 6">
            <a:extLst>
              <a:ext uri="{FF2B5EF4-FFF2-40B4-BE49-F238E27FC236}">
                <a16:creationId xmlns:a16="http://schemas.microsoft.com/office/drawing/2014/main" id="{6906BBBE-5E7C-418D-8676-AA1A33070251}"/>
              </a:ext>
            </a:extLst>
          </p:cNvPr>
          <p:cNvSpPr/>
          <p:nvPr/>
        </p:nvSpPr>
        <p:spPr>
          <a:xfrm rot="1581135">
            <a:off x="6980917" y="3705999"/>
            <a:ext cx="468000" cy="612000"/>
          </a:xfrm>
          <a:custGeom>
            <a:avLst/>
            <a:gdLst>
              <a:gd name="connsiteX0" fmla="*/ 0 w 609271"/>
              <a:gd name="connsiteY0" fmla="*/ 124156 h 620782"/>
              <a:gd name="connsiteX1" fmla="*/ 304636 w 609271"/>
              <a:gd name="connsiteY1" fmla="*/ 124156 h 620782"/>
              <a:gd name="connsiteX2" fmla="*/ 304636 w 609271"/>
              <a:gd name="connsiteY2" fmla="*/ 0 h 620782"/>
              <a:gd name="connsiteX3" fmla="*/ 609271 w 609271"/>
              <a:gd name="connsiteY3" fmla="*/ 310391 h 620782"/>
              <a:gd name="connsiteX4" fmla="*/ 304636 w 609271"/>
              <a:gd name="connsiteY4" fmla="*/ 620782 h 620782"/>
              <a:gd name="connsiteX5" fmla="*/ 304636 w 609271"/>
              <a:gd name="connsiteY5" fmla="*/ 496626 h 620782"/>
              <a:gd name="connsiteX6" fmla="*/ 0 w 609271"/>
              <a:gd name="connsiteY6" fmla="*/ 496626 h 620782"/>
              <a:gd name="connsiteX7" fmla="*/ 0 w 609271"/>
              <a:gd name="connsiteY7" fmla="*/ 124156 h 62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271" h="620782">
                <a:moveTo>
                  <a:pt x="0" y="124156"/>
                </a:moveTo>
                <a:lnTo>
                  <a:pt x="304636" y="124156"/>
                </a:lnTo>
                <a:lnTo>
                  <a:pt x="304636" y="0"/>
                </a:lnTo>
                <a:lnTo>
                  <a:pt x="609271" y="310391"/>
                </a:lnTo>
                <a:lnTo>
                  <a:pt x="304636" y="620782"/>
                </a:lnTo>
                <a:lnTo>
                  <a:pt x="304636" y="496626"/>
                </a:lnTo>
                <a:lnTo>
                  <a:pt x="0" y="496626"/>
                </a:lnTo>
                <a:lnTo>
                  <a:pt x="0" y="124156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3725204"/>
              <a:satOff val="14929"/>
              <a:lumOff val="3235"/>
              <a:alphaOff val="0"/>
            </a:schemeClr>
          </a:fillRef>
          <a:effectRef idx="0">
            <a:schemeClr val="accent5">
              <a:hueOff val="-3725204"/>
              <a:satOff val="14929"/>
              <a:lumOff val="323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124155" rIns="182780" bIns="124156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49" name="Arrow 7">
            <a:extLst>
              <a:ext uri="{FF2B5EF4-FFF2-40B4-BE49-F238E27FC236}">
                <a16:creationId xmlns:a16="http://schemas.microsoft.com/office/drawing/2014/main" id="{15353B05-1968-443C-87A8-3520619EED3C}"/>
              </a:ext>
            </a:extLst>
          </p:cNvPr>
          <p:cNvSpPr/>
          <p:nvPr/>
        </p:nvSpPr>
        <p:spPr>
          <a:xfrm rot="19834398">
            <a:off x="4737014" y="3686449"/>
            <a:ext cx="468000" cy="612000"/>
          </a:xfrm>
          <a:custGeom>
            <a:avLst/>
            <a:gdLst>
              <a:gd name="connsiteX0" fmla="*/ 0 w 569668"/>
              <a:gd name="connsiteY0" fmla="*/ 124156 h 620782"/>
              <a:gd name="connsiteX1" fmla="*/ 284834 w 569668"/>
              <a:gd name="connsiteY1" fmla="*/ 124156 h 620782"/>
              <a:gd name="connsiteX2" fmla="*/ 284834 w 569668"/>
              <a:gd name="connsiteY2" fmla="*/ 0 h 620782"/>
              <a:gd name="connsiteX3" fmla="*/ 569668 w 569668"/>
              <a:gd name="connsiteY3" fmla="*/ 310391 h 620782"/>
              <a:gd name="connsiteX4" fmla="*/ 284834 w 569668"/>
              <a:gd name="connsiteY4" fmla="*/ 620782 h 620782"/>
              <a:gd name="connsiteX5" fmla="*/ 284834 w 569668"/>
              <a:gd name="connsiteY5" fmla="*/ 496626 h 620782"/>
              <a:gd name="connsiteX6" fmla="*/ 0 w 569668"/>
              <a:gd name="connsiteY6" fmla="*/ 496626 h 620782"/>
              <a:gd name="connsiteX7" fmla="*/ 0 w 569668"/>
              <a:gd name="connsiteY7" fmla="*/ 124156 h 62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69668" h="620782">
                <a:moveTo>
                  <a:pt x="569668" y="496626"/>
                </a:moveTo>
                <a:lnTo>
                  <a:pt x="284834" y="496626"/>
                </a:lnTo>
                <a:lnTo>
                  <a:pt x="284834" y="620782"/>
                </a:lnTo>
                <a:lnTo>
                  <a:pt x="0" y="310391"/>
                </a:lnTo>
                <a:lnTo>
                  <a:pt x="284834" y="0"/>
                </a:lnTo>
                <a:lnTo>
                  <a:pt x="284834" y="124156"/>
                </a:lnTo>
                <a:lnTo>
                  <a:pt x="569668" y="124156"/>
                </a:lnTo>
                <a:lnTo>
                  <a:pt x="569668" y="496626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450407"/>
              <a:satOff val="29858"/>
              <a:lumOff val="6471"/>
              <a:alphaOff val="0"/>
            </a:schemeClr>
          </a:fillRef>
          <a:effectRef idx="0">
            <a:schemeClr val="accent5">
              <a:hueOff val="-7450407"/>
              <a:satOff val="29858"/>
              <a:lumOff val="647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0900" tIns="124156" rIns="0" bIns="124155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50" name="Arrow 01">
            <a:extLst>
              <a:ext uri="{FF2B5EF4-FFF2-40B4-BE49-F238E27FC236}">
                <a16:creationId xmlns:a16="http://schemas.microsoft.com/office/drawing/2014/main" id="{E6FD066E-23BB-4275-BD14-B54F47FC4457}"/>
              </a:ext>
            </a:extLst>
          </p:cNvPr>
          <p:cNvSpPr/>
          <p:nvPr/>
        </p:nvSpPr>
        <p:spPr>
          <a:xfrm rot="16237234">
            <a:off x="6138801" y="4436671"/>
            <a:ext cx="468000" cy="504000"/>
          </a:xfrm>
          <a:custGeom>
            <a:avLst/>
            <a:gdLst>
              <a:gd name="connsiteX0" fmla="*/ 0 w 397355"/>
              <a:gd name="connsiteY0" fmla="*/ 124156 h 620782"/>
              <a:gd name="connsiteX1" fmla="*/ 198678 w 397355"/>
              <a:gd name="connsiteY1" fmla="*/ 124156 h 620782"/>
              <a:gd name="connsiteX2" fmla="*/ 198678 w 397355"/>
              <a:gd name="connsiteY2" fmla="*/ 0 h 620782"/>
              <a:gd name="connsiteX3" fmla="*/ 397355 w 397355"/>
              <a:gd name="connsiteY3" fmla="*/ 310391 h 620782"/>
              <a:gd name="connsiteX4" fmla="*/ 198678 w 397355"/>
              <a:gd name="connsiteY4" fmla="*/ 620782 h 620782"/>
              <a:gd name="connsiteX5" fmla="*/ 198678 w 397355"/>
              <a:gd name="connsiteY5" fmla="*/ 496626 h 620782"/>
              <a:gd name="connsiteX6" fmla="*/ 0 w 397355"/>
              <a:gd name="connsiteY6" fmla="*/ 496626 h 620782"/>
              <a:gd name="connsiteX7" fmla="*/ 0 w 397355"/>
              <a:gd name="connsiteY7" fmla="*/ 124156 h 620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7355" h="620782">
                <a:moveTo>
                  <a:pt x="0" y="124156"/>
                </a:moveTo>
                <a:lnTo>
                  <a:pt x="198678" y="124156"/>
                </a:lnTo>
                <a:lnTo>
                  <a:pt x="198678" y="0"/>
                </a:lnTo>
                <a:lnTo>
                  <a:pt x="397355" y="310391"/>
                </a:lnTo>
                <a:lnTo>
                  <a:pt x="198678" y="620782"/>
                </a:lnTo>
                <a:lnTo>
                  <a:pt x="198678" y="496626"/>
                </a:lnTo>
                <a:lnTo>
                  <a:pt x="0" y="496626"/>
                </a:lnTo>
                <a:lnTo>
                  <a:pt x="0" y="124156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4966938"/>
              <a:satOff val="19906"/>
              <a:lumOff val="4314"/>
              <a:alphaOff val="0"/>
            </a:schemeClr>
          </a:fillRef>
          <a:effectRef idx="0">
            <a:schemeClr val="accent5">
              <a:hueOff val="-4966938"/>
              <a:satOff val="19906"/>
              <a:lumOff val="431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124156" rIns="119206" bIns="124155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51" name="Arrow 02">
            <a:extLst>
              <a:ext uri="{FF2B5EF4-FFF2-40B4-BE49-F238E27FC236}">
                <a16:creationId xmlns:a16="http://schemas.microsoft.com/office/drawing/2014/main" id="{5E959617-8CB3-4023-A2F9-6564C6E67A46}"/>
              </a:ext>
            </a:extLst>
          </p:cNvPr>
          <p:cNvSpPr/>
          <p:nvPr/>
        </p:nvSpPr>
        <p:spPr>
          <a:xfrm rot="5362766">
            <a:off x="5569775" y="4432727"/>
            <a:ext cx="468000" cy="504000"/>
          </a:xfrm>
          <a:custGeom>
            <a:avLst/>
            <a:gdLst>
              <a:gd name="connsiteX0" fmla="*/ 0 w 395768"/>
              <a:gd name="connsiteY0" fmla="*/ 123456 h 617281"/>
              <a:gd name="connsiteX1" fmla="*/ 197884 w 395768"/>
              <a:gd name="connsiteY1" fmla="*/ 123456 h 617281"/>
              <a:gd name="connsiteX2" fmla="*/ 197884 w 395768"/>
              <a:gd name="connsiteY2" fmla="*/ 0 h 617281"/>
              <a:gd name="connsiteX3" fmla="*/ 395768 w 395768"/>
              <a:gd name="connsiteY3" fmla="*/ 308641 h 617281"/>
              <a:gd name="connsiteX4" fmla="*/ 197884 w 395768"/>
              <a:gd name="connsiteY4" fmla="*/ 617281 h 617281"/>
              <a:gd name="connsiteX5" fmla="*/ 197884 w 395768"/>
              <a:gd name="connsiteY5" fmla="*/ 493825 h 617281"/>
              <a:gd name="connsiteX6" fmla="*/ 0 w 395768"/>
              <a:gd name="connsiteY6" fmla="*/ 493825 h 617281"/>
              <a:gd name="connsiteX7" fmla="*/ 0 w 395768"/>
              <a:gd name="connsiteY7" fmla="*/ 123456 h 6172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5768" h="617281">
                <a:moveTo>
                  <a:pt x="395768" y="493825"/>
                </a:moveTo>
                <a:lnTo>
                  <a:pt x="197884" y="493825"/>
                </a:lnTo>
                <a:lnTo>
                  <a:pt x="197884" y="617281"/>
                </a:lnTo>
                <a:lnTo>
                  <a:pt x="0" y="308640"/>
                </a:lnTo>
                <a:lnTo>
                  <a:pt x="197884" y="0"/>
                </a:lnTo>
                <a:lnTo>
                  <a:pt x="197884" y="123456"/>
                </a:lnTo>
                <a:lnTo>
                  <a:pt x="395768" y="123456"/>
                </a:lnTo>
                <a:lnTo>
                  <a:pt x="395768" y="493825"/>
                </a:lnTo>
                <a:close/>
              </a:path>
            </a:pathLst>
          </a:cu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6208672"/>
              <a:satOff val="24882"/>
              <a:lumOff val="5392"/>
              <a:alphaOff val="0"/>
            </a:schemeClr>
          </a:fillRef>
          <a:effectRef idx="0">
            <a:schemeClr val="accent5">
              <a:hueOff val="-6208672"/>
              <a:satOff val="24882"/>
              <a:lumOff val="539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8730" tIns="123456" rIns="-1" bIns="123456" numCol="1" spcCol="1270" anchor="ctr" anchorCtr="0">
            <a:noAutofit/>
          </a:bodyPr>
          <a:lstStyle/>
          <a:p>
            <a:pPr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52" name="Left Arrow Callout 2">
            <a:extLst>
              <a:ext uri="{FF2B5EF4-FFF2-40B4-BE49-F238E27FC236}">
                <a16:creationId xmlns:a16="http://schemas.microsoft.com/office/drawing/2014/main" id="{16894FB5-E3E8-4726-9089-DB1AAF0A556B}"/>
              </a:ext>
            </a:extLst>
          </p:cNvPr>
          <p:cNvSpPr/>
          <p:nvPr/>
        </p:nvSpPr>
        <p:spPr>
          <a:xfrm>
            <a:off x="10248901" y="-119550"/>
            <a:ext cx="409339" cy="7017306"/>
          </a:xfrm>
          <a:prstGeom prst="leftArrow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b="1" dirty="0">
              <a:ln w="10541" cmpd="sng">
                <a:solidFill>
                  <a:srgbClr val="5B9BD5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5B9BD5">
                      <a:tint val="40000"/>
                      <a:satMod val="250000"/>
                    </a:srgbClr>
                  </a:gs>
                  <a:gs pos="9000">
                    <a:srgbClr val="5B9BD5">
                      <a:tint val="52000"/>
                      <a:satMod val="300000"/>
                    </a:srgbClr>
                  </a:gs>
                  <a:gs pos="50000">
                    <a:srgbClr val="5B9BD5">
                      <a:shade val="20000"/>
                      <a:satMod val="300000"/>
                    </a:srgbClr>
                  </a:gs>
                  <a:gs pos="79000">
                    <a:srgbClr val="5B9BD5">
                      <a:tint val="52000"/>
                      <a:satMod val="300000"/>
                    </a:srgbClr>
                  </a:gs>
                  <a:gs pos="100000">
                    <a:srgbClr val="5B9BD5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ndalus" pitchFamily="18" charset="-78"/>
              <a:ea typeface="+mj-ea"/>
              <a:cs typeface="Andalus" pitchFamily="18" charset="-78"/>
            </a:endParaRPr>
          </a:p>
          <a:p>
            <a:pPr algn="ctr"/>
            <a:r>
              <a:rPr lang="en-US" b="1" dirty="0">
                <a:ln w="10541" cmpd="sng">
                  <a:solidFill>
                    <a:srgbClr val="5B9BD5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5B9BD5">
                        <a:tint val="40000"/>
                        <a:satMod val="250000"/>
                      </a:srgbClr>
                    </a:gs>
                    <a:gs pos="9000">
                      <a:srgbClr val="5B9BD5">
                        <a:tint val="52000"/>
                        <a:satMod val="300000"/>
                      </a:srgbClr>
                    </a:gs>
                    <a:gs pos="50000">
                      <a:srgbClr val="5B9BD5">
                        <a:shade val="20000"/>
                        <a:satMod val="300000"/>
                      </a:srgbClr>
                    </a:gs>
                    <a:gs pos="79000">
                      <a:srgbClr val="5B9BD5">
                        <a:tint val="52000"/>
                        <a:satMod val="300000"/>
                      </a:srgbClr>
                    </a:gs>
                    <a:gs pos="100000">
                      <a:srgbClr val="5B9BD5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18" charset="-78"/>
                <a:ea typeface="+mj-ea"/>
                <a:cs typeface="Andalus" pitchFamily="18" charset="-78"/>
              </a:rPr>
              <a:t>Structure of </a:t>
            </a:r>
          </a:p>
          <a:p>
            <a:r>
              <a:rPr lang="en-US" b="1" dirty="0">
                <a:ln w="10541" cmpd="sng">
                  <a:solidFill>
                    <a:srgbClr val="5B9BD5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5B9BD5">
                        <a:tint val="40000"/>
                        <a:satMod val="250000"/>
                      </a:srgbClr>
                    </a:gs>
                    <a:gs pos="9000">
                      <a:srgbClr val="5B9BD5">
                        <a:tint val="52000"/>
                        <a:satMod val="300000"/>
                      </a:srgbClr>
                    </a:gs>
                    <a:gs pos="50000">
                      <a:srgbClr val="5B9BD5">
                        <a:shade val="20000"/>
                        <a:satMod val="300000"/>
                      </a:srgbClr>
                    </a:gs>
                    <a:gs pos="79000">
                      <a:srgbClr val="5B9BD5">
                        <a:tint val="52000"/>
                        <a:satMod val="300000"/>
                      </a:srgbClr>
                    </a:gs>
                    <a:gs pos="100000">
                      <a:srgbClr val="5B9BD5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18" charset="-78"/>
                <a:ea typeface="+mj-ea"/>
                <a:cs typeface="Andalus" pitchFamily="18" charset="-78"/>
              </a:rPr>
              <a:t> Agenda 2063</a:t>
            </a:r>
            <a:endParaRPr lang="en-US" sz="2000" dirty="0"/>
          </a:p>
        </p:txBody>
      </p:sp>
      <p:sp>
        <p:nvSpPr>
          <p:cNvPr id="53" name="Right Arrow Callout 44">
            <a:extLst>
              <a:ext uri="{FF2B5EF4-FFF2-40B4-BE49-F238E27FC236}">
                <a16:creationId xmlns:a16="http://schemas.microsoft.com/office/drawing/2014/main" id="{304E4851-0BCF-496F-A786-297FB53E71F8}"/>
              </a:ext>
            </a:extLst>
          </p:cNvPr>
          <p:cNvSpPr/>
          <p:nvPr/>
        </p:nvSpPr>
        <p:spPr>
          <a:xfrm>
            <a:off x="1524001" y="-97336"/>
            <a:ext cx="409339" cy="7017306"/>
          </a:xfrm>
          <a:prstGeom prst="rightArrowCallou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b="1" dirty="0">
              <a:ln w="10541" cmpd="sng">
                <a:solidFill>
                  <a:srgbClr val="5B9BD5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5B9BD5">
                      <a:tint val="40000"/>
                      <a:satMod val="250000"/>
                    </a:srgbClr>
                  </a:gs>
                  <a:gs pos="9000">
                    <a:srgbClr val="5B9BD5">
                      <a:tint val="52000"/>
                      <a:satMod val="300000"/>
                    </a:srgbClr>
                  </a:gs>
                  <a:gs pos="50000">
                    <a:srgbClr val="5B9BD5">
                      <a:shade val="20000"/>
                      <a:satMod val="300000"/>
                    </a:srgbClr>
                  </a:gs>
                  <a:gs pos="79000">
                    <a:srgbClr val="5B9BD5">
                      <a:tint val="52000"/>
                      <a:satMod val="300000"/>
                    </a:srgbClr>
                  </a:gs>
                  <a:gs pos="100000">
                    <a:srgbClr val="5B9BD5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ndalus" pitchFamily="18" charset="-78"/>
              <a:ea typeface="+mj-ea"/>
              <a:cs typeface="Andalus" pitchFamily="18" charset="-78"/>
            </a:endParaRPr>
          </a:p>
          <a:p>
            <a:pPr algn="ctr"/>
            <a:r>
              <a:rPr lang="en-US" b="1" dirty="0">
                <a:ln w="10541" cmpd="sng">
                  <a:solidFill>
                    <a:srgbClr val="5B9BD5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5B9BD5">
                        <a:tint val="40000"/>
                        <a:satMod val="250000"/>
                      </a:srgbClr>
                    </a:gs>
                    <a:gs pos="9000">
                      <a:srgbClr val="5B9BD5">
                        <a:tint val="52000"/>
                        <a:satMod val="300000"/>
                      </a:srgbClr>
                    </a:gs>
                    <a:gs pos="50000">
                      <a:srgbClr val="5B9BD5">
                        <a:shade val="20000"/>
                        <a:satMod val="300000"/>
                      </a:srgbClr>
                    </a:gs>
                    <a:gs pos="79000">
                      <a:srgbClr val="5B9BD5">
                        <a:tint val="52000"/>
                        <a:satMod val="300000"/>
                      </a:srgbClr>
                    </a:gs>
                    <a:gs pos="100000">
                      <a:srgbClr val="5B9BD5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18" charset="-78"/>
                <a:ea typeface="+mj-ea"/>
                <a:cs typeface="Andalus" pitchFamily="18" charset="-78"/>
              </a:rPr>
              <a:t>Structure of </a:t>
            </a:r>
          </a:p>
          <a:p>
            <a:r>
              <a:rPr lang="en-US" b="1" dirty="0">
                <a:ln w="10541" cmpd="sng">
                  <a:solidFill>
                    <a:srgbClr val="5B9BD5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5B9BD5">
                        <a:tint val="40000"/>
                        <a:satMod val="250000"/>
                      </a:srgbClr>
                    </a:gs>
                    <a:gs pos="9000">
                      <a:srgbClr val="5B9BD5">
                        <a:tint val="52000"/>
                        <a:satMod val="300000"/>
                      </a:srgbClr>
                    </a:gs>
                    <a:gs pos="50000">
                      <a:srgbClr val="5B9BD5">
                        <a:shade val="20000"/>
                        <a:satMod val="300000"/>
                      </a:srgbClr>
                    </a:gs>
                    <a:gs pos="79000">
                      <a:srgbClr val="5B9BD5">
                        <a:tint val="52000"/>
                        <a:satMod val="300000"/>
                      </a:srgbClr>
                    </a:gs>
                    <a:gs pos="100000">
                      <a:srgbClr val="5B9BD5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18" charset="-78"/>
                <a:ea typeface="+mj-ea"/>
                <a:cs typeface="Andalus" pitchFamily="18" charset="-78"/>
              </a:rPr>
              <a:t> Agenda 2063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8126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000"/>
                            </p:stCondLst>
                            <p:childTnLst>
                              <p:par>
                                <p:cTn id="8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2000"/>
                            </p:stCondLst>
                            <p:childTnLst>
                              <p:par>
                                <p:cTn id="9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3000"/>
                            </p:stCondLst>
                            <p:childTnLst>
                              <p:par>
                                <p:cTn id="9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7000"/>
                            </p:stCondLst>
                            <p:childTnLst>
                              <p:par>
                                <p:cTn id="1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1000"/>
                            </p:stCondLst>
                            <p:childTnLst>
                              <p:par>
                                <p:cTn id="16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2000"/>
                            </p:stCondLst>
                            <p:childTnLst>
                              <p:par>
                                <p:cTn id="17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5000"/>
                            </p:stCondLst>
                            <p:childTnLst>
                              <p:par>
                                <p:cTn id="19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3" fill="hold">
                            <p:stCondLst>
                              <p:cond delay="26000"/>
                            </p:stCondLst>
                            <p:childTnLst>
                              <p:par>
                                <p:cTn id="20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27000"/>
                            </p:stCondLst>
                            <p:childTnLst>
                              <p:par>
                                <p:cTn id="2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29000"/>
                            </p:stCondLst>
                            <p:childTnLst>
                              <p:par>
                                <p:cTn id="2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30000"/>
                            </p:stCondLst>
                            <p:childTnLst>
                              <p:par>
                                <p:cTn id="2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31000"/>
                            </p:stCondLst>
                            <p:childTnLst>
                              <p:par>
                                <p:cTn id="2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  <p:bldP spid="14" grpId="0"/>
      <p:bldP spid="15" grpId="0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6022" y="1358153"/>
            <a:ext cx="9740154" cy="4693023"/>
          </a:xfrm>
        </p:spPr>
        <p:txBody>
          <a:bodyPr>
            <a:noAutofit/>
          </a:bodyPr>
          <a:lstStyle/>
          <a:p>
            <a:pPr marL="1174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None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Governance, Human Rights and Institutions.</a:t>
            </a:r>
          </a:p>
          <a:p>
            <a:pPr marL="1174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None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Priorities under these thematic area are;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Prepare and publish the Africa Governance Reports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Promote policies on good Governance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Promote policies on Human Rights and Rule of law 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Promote capable  institutions on the continent</a:t>
            </a:r>
          </a:p>
          <a:p>
            <a:pPr marL="1174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None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Consolidating Peace and Security</a:t>
            </a:r>
          </a:p>
          <a:p>
            <a:pPr marL="460375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Union will continue to pursue programs aimed at operationalization of the African Peace and security architecture.</a:t>
            </a:r>
          </a:p>
          <a:p>
            <a:pPr marL="460375" lvl="1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Continue coordination and capacity building efforts of RECs and Regional mechanisms and MS early warning systems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PRIORITIES PER THEMATIC AREA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066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6022" y="1438835"/>
            <a:ext cx="9740154" cy="4612341"/>
          </a:xfrm>
        </p:spPr>
        <p:txBody>
          <a:bodyPr>
            <a:noAutofit/>
          </a:bodyPr>
          <a:lstStyle/>
          <a:p>
            <a:pPr marL="1174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None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Enhancing Africa’s Role and Position in the Global Context.</a:t>
            </a:r>
          </a:p>
          <a:p>
            <a:pPr marL="1174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None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following priorities will be undertaken;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Engaging the Diaspora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Promoting policies that will enhance Positive Image through Economic Self-reliance and Culture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promote policies aimed at safeguarding and promotion of Africa oral traditions and history. 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Promoting Africa’s Pre-eminence in Global and Regional Institutions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PRIORITIES PER THEMATIC AREA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0293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6022" y="1747520"/>
            <a:ext cx="9740154" cy="4303656"/>
          </a:xfrm>
        </p:spPr>
        <p:txBody>
          <a:bodyPr>
            <a:noAutofit/>
          </a:bodyPr>
          <a:lstStyle/>
          <a:p>
            <a:pPr marL="1174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None/>
            </a:pP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 2063 Flagship Projects</a:t>
            </a:r>
          </a:p>
          <a:p>
            <a:pPr marL="1174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None/>
            </a:pPr>
            <a:endParaRPr lang="en-US" sz="2000" b="1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Union will continue to undertake activities to ensure that member states ratify protocols to the Flagship projects;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Union will mobilize both financial and human resources for the implementation of flagship projects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KEY PRIORITIES PER THEMATIC AREA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114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6023" y="1438835"/>
            <a:ext cx="9551896" cy="4612341"/>
          </a:xfrm>
        </p:spPr>
        <p:txBody>
          <a:bodyPr>
            <a:noAutofit/>
          </a:bodyPr>
          <a:lstStyle/>
          <a:p>
            <a:pPr marL="1174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None/>
            </a:pPr>
            <a:r>
              <a:rPr lang="en-US" sz="12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 </a:t>
            </a:r>
            <a:endParaRPr lang="en-US" sz="900" b="1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AU budget has over the years been on the downward trend. 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total budget (including Peace Support Operations (PSO)) took a nose dive from US$880 million in 2017 to around US$647 million in 2020. .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budget for 2022 is nonetheless expected to grow by 9.6% from the revised 2021 budget of USD $ 623 million to USD $ 638 million.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ceiling on Member States assessed contributions has already been given as a maximum of US$250 million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4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7475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None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Summary of budget aggregates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42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6022" y="1573306"/>
            <a:ext cx="9740154" cy="4477870"/>
          </a:xfrm>
        </p:spPr>
        <p:txBody>
          <a:bodyPr>
            <a:noAutofit/>
          </a:bodyPr>
          <a:lstStyle/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AU budget is mainly financed from two sources: Member States contributions and funds from international partners.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Member States contribution to the total AU budget accounted for 28% in 2017. It improved to 42% in 2019 but has since taken a downward trajectory to 39% in 2020 and 2021.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Receipts have not matched the approved budgets over the years. On average, the AU receives 68% annually from Member States while the international partners disburse about 50% on average annually.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Receipts and Revenue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44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87600" y="1169266"/>
            <a:ext cx="7772400" cy="48352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Trends in Financing the AU Budget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0668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184" y="1151092"/>
            <a:ext cx="9740154" cy="4832453"/>
          </a:xfrm>
        </p:spPr>
        <p:txBody>
          <a:bodyPr>
            <a:noAutofit/>
          </a:bodyPr>
          <a:lstStyle/>
          <a:p>
            <a:pPr marL="117475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  <a:buNone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preparing the 2022 Budget, the following decisions will be adhered to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Member States assessment for year 2022 shall not exceed US$250,000,000 as per Decision EX.CL/Dec.1069 (XXXV) of the Executive Council. 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Pass-through Funds will remain part of the total Budget of the Union but will be excluded from the budget ceilings as per Decision EX.CL/Dec.1069 (XXXV) of the Executive Council. 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 err="1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Programme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shall be increased, as soon as possible, to at least 62% of the total AU Budget as per Decision EX.CL/Dec.1069 (XXXV) of the Executive Council.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Embrace principles stipulated in the Assembly Decision Assembly/AU/Dec.687 (XXX) of the Golden Rules, especially basing the spending limit for 2022 according to past performance on revenues and expenditures.</a:t>
            </a:r>
          </a:p>
          <a:p>
            <a:pPr marL="117475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  <a:buNone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Adherence to Assembly Decision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553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19184" y="1151092"/>
            <a:ext cx="9740154" cy="4832453"/>
          </a:xfrm>
        </p:spPr>
        <p:txBody>
          <a:bodyPr>
            <a:noAutofit/>
          </a:bodyPr>
          <a:lstStyle/>
          <a:p>
            <a:pPr marL="117475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  <a:buNone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2022 Budget will be prepared under the following assumptions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Meetings will be held virtually with limited travel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average financial execution rate of the Union for the last three years will serve as the basis for determining the budget ceilings for departments and AU organs.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Budget ceiling for 2022 Budget shall not exceed $250 million, as recommended by the Joint Sub-Committee.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2022 Budget will be an austerity Budget. </a:t>
            </a:r>
          </a:p>
          <a:p>
            <a:pPr marL="117475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  <a:buNone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2022 Budget and Assumptions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315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>
            <a:off x="3200264" y="1571354"/>
            <a:ext cx="0" cy="4719918"/>
          </a:xfrm>
          <a:prstGeom prst="line">
            <a:avLst/>
          </a:prstGeom>
          <a:ln w="3810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34907" y="302938"/>
            <a:ext cx="4171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Presentation Outline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3138804" y="1992272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3123740" y="2281989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3123740" y="2625504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3123740" y="3255319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116716" y="4191304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itle 11"/>
          <p:cNvSpPr txBox="1">
            <a:spLocks/>
          </p:cNvSpPr>
          <p:nvPr/>
        </p:nvSpPr>
        <p:spPr>
          <a:xfrm>
            <a:off x="3365138" y="1687156"/>
            <a:ext cx="6854627" cy="3262432"/>
          </a:xfrm>
          <a:prstGeom prst="rect">
            <a:avLst/>
          </a:prstGeom>
        </p:spPr>
        <p:txBody>
          <a:bodyPr vert="horz" wrap="square" lIns="91440" tIns="91440" rIns="91440" bIns="9144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The Purpose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Background: The Guiding Vision</a:t>
            </a:r>
            <a:endParaRPr lang="en-US" sz="20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What is Agenda 2063?</a:t>
            </a:r>
            <a:endParaRPr lang="en-US" sz="20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Formulation Process</a:t>
            </a:r>
            <a:endParaRPr lang="en-US" sz="20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Agenda 2063: Building on Previous Frameworks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The Objectives of Agenda 2063</a:t>
            </a:r>
            <a:endParaRPr lang="en-US" sz="20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Overview of Agenda 2063</a:t>
            </a:r>
            <a:endParaRPr lang="en-US" sz="20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ln w="10541" cmpd="sng">
                  <a:solidFill>
                    <a:srgbClr val="5B9BD5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5B9BD5">
                        <a:tint val="40000"/>
                        <a:satMod val="250000"/>
                      </a:srgbClr>
                    </a:gs>
                    <a:gs pos="9000">
                      <a:srgbClr val="5B9BD5">
                        <a:tint val="52000"/>
                        <a:satMod val="300000"/>
                      </a:srgbClr>
                    </a:gs>
                    <a:gs pos="50000">
                      <a:srgbClr val="5B9BD5">
                        <a:shade val="20000"/>
                        <a:satMod val="300000"/>
                      </a:srgbClr>
                    </a:gs>
                    <a:gs pos="79000">
                      <a:srgbClr val="5B9BD5">
                        <a:tint val="52000"/>
                        <a:satMod val="300000"/>
                      </a:srgbClr>
                    </a:gs>
                    <a:gs pos="100000">
                      <a:srgbClr val="5B9BD5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The Aspirations &amp; Goals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ln w="10541" cmpd="sng">
                <a:solidFill>
                  <a:srgbClr val="5B9BD5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5B9BD5">
                      <a:tint val="40000"/>
                      <a:satMod val="250000"/>
                    </a:srgbClr>
                  </a:gs>
                  <a:gs pos="9000">
                    <a:srgbClr val="5B9BD5">
                      <a:tint val="52000"/>
                      <a:satMod val="300000"/>
                    </a:srgbClr>
                  </a:gs>
                  <a:gs pos="50000">
                    <a:srgbClr val="5B9BD5">
                      <a:shade val="20000"/>
                      <a:satMod val="300000"/>
                    </a:srgbClr>
                  </a:gs>
                  <a:gs pos="79000">
                    <a:srgbClr val="5B9BD5">
                      <a:tint val="52000"/>
                      <a:satMod val="300000"/>
                    </a:srgbClr>
                  </a:gs>
                  <a:gs pos="100000">
                    <a:srgbClr val="5B9BD5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000" b="1" dirty="0">
              <a:ln w="10541" cmpd="sng">
                <a:solidFill>
                  <a:srgbClr val="5B9BD5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5B9BD5">
                      <a:tint val="40000"/>
                      <a:satMod val="250000"/>
                    </a:srgbClr>
                  </a:gs>
                  <a:gs pos="9000">
                    <a:srgbClr val="5B9BD5">
                      <a:tint val="52000"/>
                      <a:satMod val="300000"/>
                    </a:srgbClr>
                  </a:gs>
                  <a:gs pos="50000">
                    <a:srgbClr val="5B9BD5">
                      <a:shade val="20000"/>
                      <a:satMod val="300000"/>
                    </a:srgbClr>
                  </a:gs>
                  <a:gs pos="79000">
                    <a:srgbClr val="5B9BD5">
                      <a:tint val="52000"/>
                      <a:satMod val="300000"/>
                    </a:srgbClr>
                  </a:gs>
                  <a:gs pos="100000">
                    <a:srgbClr val="5B9BD5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3123602" y="4551189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632" y="2625504"/>
            <a:ext cx="1475054" cy="139879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3123740" y="2956383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126973" y="3569190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123602" y="3852553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519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6022" y="1573306"/>
            <a:ext cx="9619131" cy="4477870"/>
          </a:xfrm>
        </p:spPr>
        <p:txBody>
          <a:bodyPr>
            <a:noAutofit/>
          </a:bodyPr>
          <a:lstStyle/>
          <a:p>
            <a:pPr marL="460375" indent="-34290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2022 Budget provides an opportunity to the African Union to further consolidate the gains that have been registered in the implementation of Agenda 2063. </a:t>
            </a:r>
          </a:p>
          <a:p>
            <a:pPr marL="460375" indent="-34290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2022 Budget will take into account principles stipulated in the Assembly Decision Assembly/AU/Dec.687(XXX) by embracing the Golden Rules, especially basing the spending limit for 2022 according to past performance on revenues and expenditures.</a:t>
            </a:r>
          </a:p>
          <a:p>
            <a:pPr marL="460375" indent="-34290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2022 Budget will be largely financed by Member States and International Partners. It will be an austerity budget and the Union will try and cut all unnecessary expenditures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Conclusion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5096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12192000" cy="6862917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98196" y="5875070"/>
            <a:ext cx="9144000" cy="657872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You • </a:t>
            </a:r>
            <a:r>
              <a:rPr lang="ar-EG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شكرا </a:t>
            </a:r>
            <a:r>
              <a:rPr lang="en-US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• Merci • Obrigado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313" y="512248"/>
            <a:ext cx="5983767" cy="567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009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631888" y="302938"/>
            <a:ext cx="220284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The Purpose</a:t>
            </a:r>
          </a:p>
          <a:p>
            <a:endParaRPr lang="en-US" sz="32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graphicFrame>
        <p:nvGraphicFramePr>
          <p:cNvPr id="12" name="Content Placeholder 5">
            <a:extLst>
              <a:ext uri="{FF2B5EF4-FFF2-40B4-BE49-F238E27FC236}">
                <a16:creationId xmlns:a16="http://schemas.microsoft.com/office/drawing/2014/main" id="{4E2AE30C-1780-460A-AA17-46A3B1C69D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9744980"/>
              </p:ext>
            </p:extLst>
          </p:nvPr>
        </p:nvGraphicFramePr>
        <p:xfrm>
          <a:off x="2371560" y="1175480"/>
          <a:ext cx="9020175" cy="5598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234404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98ABDBF2-13A9-45EA-A902-1CDD2C5B15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graphicEl>
                                              <a:dgm id="{98ABDBF2-13A9-45EA-A902-1CDD2C5B15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graphicEl>
                                              <a:dgm id="{98ABDBF2-13A9-45EA-A902-1CDD2C5B15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graphicEl>
                                              <a:dgm id="{98ABDBF2-13A9-45EA-A902-1CDD2C5B15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>
                                            <p:graphicEl>
                                              <a:dgm id="{98ABDBF2-13A9-45EA-A902-1CDD2C5B15D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377881C5-F9F4-49E1-A8EC-C3D043524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graphicEl>
                                              <a:dgm id="{377881C5-F9F4-49E1-A8EC-C3D043524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graphicEl>
                                              <a:dgm id="{377881C5-F9F4-49E1-A8EC-C3D043524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>
                                            <p:graphicEl>
                                              <a:dgm id="{377881C5-F9F4-49E1-A8EC-C3D0435243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graphicEl>
                                              <a:dgm id="{377881C5-F9F4-49E1-A8EC-C3D0435243B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1. Background: The Guiding Vision</a:t>
            </a:r>
            <a:endParaRPr lang="en-US" sz="24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sp>
        <p:nvSpPr>
          <p:cNvPr id="11" name="Vertical Scroll 4">
            <a:extLst>
              <a:ext uri="{FF2B5EF4-FFF2-40B4-BE49-F238E27FC236}">
                <a16:creationId xmlns:a16="http://schemas.microsoft.com/office/drawing/2014/main" id="{F3CC6712-D8D1-4BCA-B457-1CD80310289A}"/>
              </a:ext>
            </a:extLst>
          </p:cNvPr>
          <p:cNvSpPr/>
          <p:nvPr/>
        </p:nvSpPr>
        <p:spPr>
          <a:xfrm>
            <a:off x="2295525" y="1240733"/>
            <a:ext cx="7915275" cy="4735994"/>
          </a:xfrm>
          <a:prstGeom prst="verticalScroll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112713" algn="ctr">
              <a:tabLst>
                <a:tab pos="7653338" algn="l"/>
              </a:tabLst>
            </a:pPr>
            <a:r>
              <a:rPr lang="en-US" sz="5400" dirty="0">
                <a:solidFill>
                  <a:srgbClr val="C0000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African Union Vision</a:t>
            </a:r>
          </a:p>
          <a:p>
            <a:pPr marL="112713" algn="ctr">
              <a:tabLst>
                <a:tab pos="7029450" algn="l"/>
              </a:tabLst>
            </a:pPr>
            <a:r>
              <a:rPr lang="en-US" sz="5400" b="1" dirty="0">
                <a:solidFill>
                  <a:schemeClr val="accent6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“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An integrated, prosperous and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peaceful Africa,  driven by its own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citizens and representing a dynamic</a:t>
            </a:r>
            <a:r>
              <a:rPr lang="en-US" sz="4000" dirty="0">
                <a:solidFill>
                  <a:schemeClr val="accent6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4000" b="1" dirty="0">
                <a:solidFill>
                  <a:schemeClr val="accent6">
                    <a:lumMod val="50000"/>
                  </a:scheme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force in  International arena”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37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2. What is Agenda 2063?</a:t>
            </a:r>
            <a:endParaRPr lang="en-US" sz="24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sp>
        <p:nvSpPr>
          <p:cNvPr id="11" name="Flowchart: Multidocument 10">
            <a:extLst>
              <a:ext uri="{FF2B5EF4-FFF2-40B4-BE49-F238E27FC236}">
                <a16:creationId xmlns:a16="http://schemas.microsoft.com/office/drawing/2014/main" id="{A253DAF2-BC17-4FC3-B590-ECC343A07BE7}"/>
              </a:ext>
            </a:extLst>
          </p:cNvPr>
          <p:cNvSpPr/>
          <p:nvPr/>
        </p:nvSpPr>
        <p:spPr>
          <a:xfrm>
            <a:off x="1866900" y="1358900"/>
            <a:ext cx="8394700" cy="5105400"/>
          </a:xfrm>
          <a:prstGeom prst="flowChartMultidocumen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7030A0"/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rgbClr val="7030A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“Agenda 2063 is a strategic framework for the socio-economic transformation of the continent over the next 50 years. It builds on, and seeks to accelerate the implementation of past and existing continental initiatives for growth and sustainable development</a:t>
            </a:r>
            <a:r>
              <a:rPr lang="en-US" sz="2400" b="1" dirty="0">
                <a:solidFill>
                  <a:srgbClr val="7030A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. ” </a:t>
            </a:r>
          </a:p>
          <a:p>
            <a:pPr algn="ctr"/>
            <a:endParaRPr lang="en-US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803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62753" y="729848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819184" y="221509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3. Formulation Process</a:t>
            </a:r>
            <a:endParaRPr lang="en-US" sz="24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sp>
        <p:nvSpPr>
          <p:cNvPr id="11" name="Plaque 10">
            <a:extLst>
              <a:ext uri="{FF2B5EF4-FFF2-40B4-BE49-F238E27FC236}">
                <a16:creationId xmlns:a16="http://schemas.microsoft.com/office/drawing/2014/main" id="{7052F151-03C4-4400-97CE-D7C52BAD564C}"/>
              </a:ext>
            </a:extLst>
          </p:cNvPr>
          <p:cNvSpPr/>
          <p:nvPr/>
        </p:nvSpPr>
        <p:spPr>
          <a:xfrm>
            <a:off x="2787537" y="1112090"/>
            <a:ext cx="6616957" cy="4600575"/>
          </a:xfrm>
          <a:prstGeom prst="plaque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anchor="ctr">
            <a:spAutoFit/>
          </a:bodyPr>
          <a:lstStyle/>
          <a:p>
            <a:pPr algn="ctr"/>
            <a:r>
              <a:rPr lang="en-US" sz="2800" b="1" dirty="0">
                <a:solidFill>
                  <a:srgbClr val="4472C4">
                    <a:lumMod val="75000"/>
                  </a:srgbClr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The process of formulating Agenda 2063 involved wide and intensive consultations with a wide range of stakeholders , Governments (At various levels), Academia, CSOs, Women, Youth, Private Sector, Media, Faith-based Organization's among others. </a:t>
            </a:r>
          </a:p>
        </p:txBody>
      </p:sp>
    </p:spTree>
    <p:extLst>
      <p:ext uri="{BB962C8B-B14F-4D97-AF65-F5344CB8AC3E}">
        <p14:creationId xmlns:p14="http://schemas.microsoft.com/office/powerpoint/2010/main" val="1731744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095556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4. Agenda 2063: Building on Previous Frameworks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810607B1-4300-43B8-B298-4137073D6492}"/>
              </a:ext>
            </a:extLst>
          </p:cNvPr>
          <p:cNvGrpSpPr/>
          <p:nvPr/>
        </p:nvGrpSpPr>
        <p:grpSpPr>
          <a:xfrm>
            <a:off x="8421343" y="4574886"/>
            <a:ext cx="1800000" cy="1404000"/>
            <a:chOff x="765672" y="1552"/>
            <a:chExt cx="2070587" cy="1242352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39" name="Rounded Rectangle 6">
              <a:extLst>
                <a:ext uri="{FF2B5EF4-FFF2-40B4-BE49-F238E27FC236}">
                  <a16:creationId xmlns:a16="http://schemas.microsoft.com/office/drawing/2014/main" id="{A4E6AFD8-CC0D-4104-84F3-A1BAA5E8AD29}"/>
                </a:ext>
              </a:extLst>
            </p:cNvPr>
            <p:cNvSpPr/>
            <p:nvPr/>
          </p:nvSpPr>
          <p:spPr>
            <a:xfrm>
              <a:off x="765672" y="1552"/>
              <a:ext cx="2070587" cy="1242352"/>
            </a:xfrm>
            <a:prstGeom prst="roundRect">
              <a:avLst>
                <a:gd name="adj" fmla="val 10000"/>
              </a:avLst>
            </a:prstGeom>
            <a:solidFill>
              <a:srgbClr val="2ED7A1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0" name="Rounded Rectangle 4">
              <a:extLst>
                <a:ext uri="{FF2B5EF4-FFF2-40B4-BE49-F238E27FC236}">
                  <a16:creationId xmlns:a16="http://schemas.microsoft.com/office/drawing/2014/main" id="{7274F4BB-E60A-4E81-A9A5-2974F9AB2926}"/>
                </a:ext>
              </a:extLst>
            </p:cNvPr>
            <p:cNvSpPr/>
            <p:nvPr/>
          </p:nvSpPr>
          <p:spPr>
            <a:xfrm>
              <a:off x="802059" y="37939"/>
              <a:ext cx="1997813" cy="11695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>
                  <a:solidFill>
                    <a:srgbClr val="70AD47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Social</a:t>
              </a:r>
              <a:r>
                <a:rPr lang="en-US" b="1" dirty="0">
                  <a:solidFill>
                    <a:prstClr val="white"/>
                  </a:solidFill>
                </a:rPr>
                <a:t> </a:t>
              </a:r>
              <a:r>
                <a:rPr lang="en-US" sz="2000" b="1" dirty="0">
                  <a:solidFill>
                    <a:srgbClr val="70AD47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Policy</a:t>
              </a:r>
              <a:r>
                <a:rPr lang="en-US" b="1" dirty="0">
                  <a:solidFill>
                    <a:prstClr val="white"/>
                  </a:solidFill>
                </a:rPr>
                <a:t> </a:t>
              </a:r>
              <a:r>
                <a:rPr lang="en-US" sz="2000" b="1" dirty="0">
                  <a:solidFill>
                    <a:srgbClr val="70AD47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Framework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65F7418-49E6-4CBB-B4CB-3C6BEFDDC3AC}"/>
              </a:ext>
            </a:extLst>
          </p:cNvPr>
          <p:cNvGrpSpPr/>
          <p:nvPr/>
        </p:nvGrpSpPr>
        <p:grpSpPr>
          <a:xfrm>
            <a:off x="6394030" y="4574886"/>
            <a:ext cx="1800000" cy="1404000"/>
            <a:chOff x="6273434" y="3107433"/>
            <a:chExt cx="2070587" cy="1242352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42" name="Rounded Rectangle 12">
              <a:extLst>
                <a:ext uri="{FF2B5EF4-FFF2-40B4-BE49-F238E27FC236}">
                  <a16:creationId xmlns:a16="http://schemas.microsoft.com/office/drawing/2014/main" id="{4FE744E2-DBB5-41F0-A7A5-276BF7E37DD3}"/>
                </a:ext>
              </a:extLst>
            </p:cNvPr>
            <p:cNvSpPr/>
            <p:nvPr/>
          </p:nvSpPr>
          <p:spPr>
            <a:xfrm>
              <a:off x="6273434" y="3107433"/>
              <a:ext cx="2070587" cy="1242352"/>
            </a:xfrm>
            <a:prstGeom prst="roundRect">
              <a:avLst>
                <a:gd name="adj" fmla="val 10000"/>
              </a:avLst>
            </a:prstGeom>
            <a:solidFill>
              <a:srgbClr val="EF71CE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3" name="Rounded Rectangle 4">
              <a:extLst>
                <a:ext uri="{FF2B5EF4-FFF2-40B4-BE49-F238E27FC236}">
                  <a16:creationId xmlns:a16="http://schemas.microsoft.com/office/drawing/2014/main" id="{B1416E9F-F818-485B-B5BA-39886C78556A}"/>
                </a:ext>
              </a:extLst>
            </p:cNvPr>
            <p:cNvSpPr/>
            <p:nvPr/>
          </p:nvSpPr>
          <p:spPr>
            <a:xfrm>
              <a:off x="6309821" y="3143820"/>
              <a:ext cx="1997813" cy="11695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spcBef>
                  <a:spcPct val="0"/>
                </a:spcBef>
              </a:pPr>
              <a:r>
                <a:rPr lang="en-US" sz="20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3ADI</a:t>
              </a:r>
            </a:p>
            <a:p>
              <a:pPr algn="ctr" defTabSz="800100">
                <a:lnSpc>
                  <a:spcPct val="90000"/>
                </a:lnSpc>
                <a:spcBef>
                  <a:spcPct val="0"/>
                </a:spcBef>
              </a:pPr>
              <a:r>
                <a:rPr lang="en-US" sz="1500" b="1" dirty="0">
                  <a:solidFill>
                    <a:srgbClr val="4472C4">
                      <a:lumMod val="50000"/>
                    </a:srgbClr>
                  </a:solidFill>
                </a:rPr>
                <a:t>Africa’s Agro-industry &amp; Agribusiness Development Initiative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069DB8F-F19F-4E3D-AB51-EB7DB452C084}"/>
              </a:ext>
            </a:extLst>
          </p:cNvPr>
          <p:cNvGrpSpPr/>
          <p:nvPr/>
        </p:nvGrpSpPr>
        <p:grpSpPr>
          <a:xfrm>
            <a:off x="4366714" y="4574886"/>
            <a:ext cx="1800000" cy="1404000"/>
            <a:chOff x="3519553" y="3107433"/>
            <a:chExt cx="2070587" cy="1242352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45" name="Rounded Rectangle 15">
              <a:extLst>
                <a:ext uri="{FF2B5EF4-FFF2-40B4-BE49-F238E27FC236}">
                  <a16:creationId xmlns:a16="http://schemas.microsoft.com/office/drawing/2014/main" id="{936DF9EC-3F77-4F40-AF08-66AC04DDABEC}"/>
                </a:ext>
              </a:extLst>
            </p:cNvPr>
            <p:cNvSpPr/>
            <p:nvPr/>
          </p:nvSpPr>
          <p:spPr>
            <a:xfrm>
              <a:off x="3519553" y="3107433"/>
              <a:ext cx="2070587" cy="1242352"/>
            </a:xfrm>
            <a:prstGeom prst="roundRect">
              <a:avLst>
                <a:gd name="adj" fmla="val 10000"/>
              </a:avLst>
            </a:prstGeom>
            <a:solidFill>
              <a:srgbClr val="6A8ED0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rgbClr r="0" g="0" b="0"/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6" name="Rounded Rectangle 4">
              <a:extLst>
                <a:ext uri="{FF2B5EF4-FFF2-40B4-BE49-F238E27FC236}">
                  <a16:creationId xmlns:a16="http://schemas.microsoft.com/office/drawing/2014/main" id="{380784E1-6CD3-45C1-855E-CD0DF78A16EA}"/>
                </a:ext>
              </a:extLst>
            </p:cNvPr>
            <p:cNvSpPr/>
            <p:nvPr/>
          </p:nvSpPr>
          <p:spPr>
            <a:xfrm>
              <a:off x="3555940" y="3143820"/>
              <a:ext cx="1997813" cy="11695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b="1" dirty="0">
                  <a:solidFill>
                    <a:srgbClr val="4472C4">
                      <a:lumMod val="50000"/>
                    </a:srgbClr>
                  </a:solidFill>
                </a:rPr>
                <a:t>AU/NEPAD Science and </a:t>
              </a:r>
              <a:r>
                <a:rPr lang="en-US" sz="20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Technology</a:t>
              </a:r>
              <a:r>
                <a:rPr lang="en-US" b="1" dirty="0">
                  <a:solidFill>
                    <a:srgbClr val="4472C4">
                      <a:lumMod val="50000"/>
                    </a:srgbClr>
                  </a:solidFill>
                </a:rPr>
                <a:t> Consolidated Plan of Action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18034C3-F07E-4C62-8AD5-194AF47DF2AA}"/>
              </a:ext>
            </a:extLst>
          </p:cNvPr>
          <p:cNvGrpSpPr/>
          <p:nvPr/>
        </p:nvGrpSpPr>
        <p:grpSpPr>
          <a:xfrm>
            <a:off x="2339401" y="4574886"/>
            <a:ext cx="1800000" cy="1404000"/>
            <a:chOff x="765672" y="3107433"/>
            <a:chExt cx="2070587" cy="1242352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48" name="Rounded Rectangle 18">
              <a:extLst>
                <a:ext uri="{FF2B5EF4-FFF2-40B4-BE49-F238E27FC236}">
                  <a16:creationId xmlns:a16="http://schemas.microsoft.com/office/drawing/2014/main" id="{C52B5F3B-431F-4100-BF26-1D13E9F2ADAA}"/>
                </a:ext>
              </a:extLst>
            </p:cNvPr>
            <p:cNvSpPr/>
            <p:nvPr/>
          </p:nvSpPr>
          <p:spPr>
            <a:xfrm>
              <a:off x="765672" y="3107433"/>
              <a:ext cx="2070587" cy="1242352"/>
            </a:xfrm>
            <a:prstGeom prst="roundRect">
              <a:avLst>
                <a:gd name="adj" fmla="val 10000"/>
              </a:avLst>
            </a:prstGeom>
            <a:solidFill>
              <a:srgbClr val="F5BC95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9" name="Rounded Rectangle 4">
              <a:extLst>
                <a:ext uri="{FF2B5EF4-FFF2-40B4-BE49-F238E27FC236}">
                  <a16:creationId xmlns:a16="http://schemas.microsoft.com/office/drawing/2014/main" id="{2E782F98-90B3-4B70-9864-7D629C2A41CF}"/>
                </a:ext>
              </a:extLst>
            </p:cNvPr>
            <p:cNvSpPr/>
            <p:nvPr/>
          </p:nvSpPr>
          <p:spPr>
            <a:xfrm>
              <a:off x="802059" y="3143820"/>
              <a:ext cx="1997813" cy="11695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</a:pPr>
              <a:r>
                <a:rPr lang="en-US" sz="2000" b="1" dirty="0">
                  <a:solidFill>
                    <a:srgbClr val="70AD47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PIDA</a:t>
              </a:r>
            </a:p>
            <a:p>
              <a:pPr algn="ctr" defTabSz="800100">
                <a:lnSpc>
                  <a:spcPct val="90000"/>
                </a:lnSpc>
                <a:spcBef>
                  <a:spcPct val="0"/>
                </a:spcBef>
              </a:pPr>
              <a:r>
                <a:rPr lang="en-US" sz="1500" b="1" dirty="0">
                  <a:solidFill>
                    <a:srgbClr val="70AD47">
                      <a:lumMod val="50000"/>
                    </a:srgbClr>
                  </a:solidFill>
                </a:rPr>
                <a:t>Programme for Infrastructure Development in Africa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DD2B0EF-C1AA-41B6-A39E-DCB2963040FA}"/>
              </a:ext>
            </a:extLst>
          </p:cNvPr>
          <p:cNvGrpSpPr/>
          <p:nvPr/>
        </p:nvGrpSpPr>
        <p:grpSpPr>
          <a:xfrm>
            <a:off x="3030048" y="2983281"/>
            <a:ext cx="1841836" cy="1440000"/>
            <a:chOff x="722703" y="1554492"/>
            <a:chExt cx="2077169" cy="1242352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51" name="Rounded Rectangle 27">
              <a:extLst>
                <a:ext uri="{FF2B5EF4-FFF2-40B4-BE49-F238E27FC236}">
                  <a16:creationId xmlns:a16="http://schemas.microsoft.com/office/drawing/2014/main" id="{953C45CC-9D5C-4987-9640-315691B8FC68}"/>
                </a:ext>
              </a:extLst>
            </p:cNvPr>
            <p:cNvSpPr/>
            <p:nvPr/>
          </p:nvSpPr>
          <p:spPr>
            <a:xfrm>
              <a:off x="722703" y="1554492"/>
              <a:ext cx="2070587" cy="1242352"/>
            </a:xfrm>
            <a:prstGeom prst="roundRect">
              <a:avLst>
                <a:gd name="adj" fmla="val 10000"/>
              </a:avLst>
            </a:prstGeom>
            <a:solidFill>
              <a:srgbClr val="B8B8B8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rgbClr r="0" g="0" b="0"/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52" name="Rounded Rectangle 4">
              <a:extLst>
                <a:ext uri="{FF2B5EF4-FFF2-40B4-BE49-F238E27FC236}">
                  <a16:creationId xmlns:a16="http://schemas.microsoft.com/office/drawing/2014/main" id="{2B8FB1EB-A093-4E2D-A28A-52739E8B4C52}"/>
                </a:ext>
              </a:extLst>
            </p:cNvPr>
            <p:cNvSpPr/>
            <p:nvPr/>
          </p:nvSpPr>
          <p:spPr>
            <a:xfrm>
              <a:off x="802059" y="1590879"/>
              <a:ext cx="1997813" cy="1169578"/>
            </a:xfrm>
            <a:prstGeom prst="rect">
              <a:avLst/>
            </a:prstGeom>
            <a:ln>
              <a:noFill/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</a:pPr>
              <a:r>
                <a:rPr lang="en-US" sz="2000" b="1" dirty="0">
                  <a:solidFill>
                    <a:srgbClr val="70AD47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CAADP</a:t>
              </a:r>
            </a:p>
            <a:p>
              <a:pPr algn="ctr" defTabSz="800100">
                <a:spcBef>
                  <a:spcPct val="0"/>
                </a:spcBef>
              </a:pPr>
              <a:r>
                <a:rPr lang="en-US" sz="1400" b="1" dirty="0">
                  <a:solidFill>
                    <a:srgbClr val="70AD47">
                      <a:lumMod val="50000"/>
                    </a:srgbClr>
                  </a:solidFill>
                </a:rPr>
                <a:t>The Comprehensive Africa Agriculture Development Programme</a:t>
              </a:r>
            </a:p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400" b="1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42A1198-4B8C-4199-986C-D0616113B761}"/>
              </a:ext>
            </a:extLst>
          </p:cNvPr>
          <p:cNvGrpSpPr/>
          <p:nvPr/>
        </p:nvGrpSpPr>
        <p:grpSpPr>
          <a:xfrm>
            <a:off x="5280716" y="2983281"/>
            <a:ext cx="1764000" cy="1404000"/>
            <a:chOff x="3519553" y="1554492"/>
            <a:chExt cx="2070587" cy="1242352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54" name="Rounded Rectangle 25">
              <a:extLst>
                <a:ext uri="{FF2B5EF4-FFF2-40B4-BE49-F238E27FC236}">
                  <a16:creationId xmlns:a16="http://schemas.microsoft.com/office/drawing/2014/main" id="{12DC8AD7-3E46-4DE7-B41F-CF96BBEB1C5B}"/>
                </a:ext>
              </a:extLst>
            </p:cNvPr>
            <p:cNvSpPr/>
            <p:nvPr/>
          </p:nvSpPr>
          <p:spPr>
            <a:xfrm>
              <a:off x="3519553" y="1554492"/>
              <a:ext cx="2070587" cy="1242352"/>
            </a:xfrm>
            <a:prstGeom prst="roundRect">
              <a:avLst>
                <a:gd name="adj" fmla="val 10000"/>
              </a:avLst>
            </a:prstGeom>
            <a:solidFill>
              <a:srgbClr val="81BB59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rgbClr r="0" g="0" b="0"/>
            </a:lnRef>
            <a:fillRef idx="1">
              <a:schemeClr val="accent6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55" name="Rounded Rectangle 6">
              <a:extLst>
                <a:ext uri="{FF2B5EF4-FFF2-40B4-BE49-F238E27FC236}">
                  <a16:creationId xmlns:a16="http://schemas.microsoft.com/office/drawing/2014/main" id="{8D929211-6EAA-4690-9E07-1AE303D1A55F}"/>
                </a:ext>
              </a:extLst>
            </p:cNvPr>
            <p:cNvSpPr/>
            <p:nvPr/>
          </p:nvSpPr>
          <p:spPr>
            <a:xfrm>
              <a:off x="3555940" y="1590879"/>
              <a:ext cx="1997813" cy="11695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>
                  <a:solidFill>
                    <a:srgbClr val="70AD47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AIDA</a:t>
              </a:r>
            </a:p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dirty="0">
                  <a:solidFill>
                    <a:srgbClr val="70AD47">
                      <a:lumMod val="50000"/>
                    </a:srgbClr>
                  </a:solidFill>
                </a:rPr>
                <a:t>Accelerated Industrial Development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B8D3F2F-BCD6-4287-93F4-311DEB8CFBC9}"/>
              </a:ext>
            </a:extLst>
          </p:cNvPr>
          <p:cNvGrpSpPr/>
          <p:nvPr/>
        </p:nvGrpSpPr>
        <p:grpSpPr>
          <a:xfrm>
            <a:off x="7413604" y="2983281"/>
            <a:ext cx="1764000" cy="1404000"/>
            <a:chOff x="6273434" y="1554492"/>
            <a:chExt cx="2070587" cy="1242352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57" name="Rounded Rectangle 23">
              <a:extLst>
                <a:ext uri="{FF2B5EF4-FFF2-40B4-BE49-F238E27FC236}">
                  <a16:creationId xmlns:a16="http://schemas.microsoft.com/office/drawing/2014/main" id="{ACFB14EB-9139-48D4-8F39-373B6CAC3E42}"/>
                </a:ext>
              </a:extLst>
            </p:cNvPr>
            <p:cNvSpPr/>
            <p:nvPr/>
          </p:nvSpPr>
          <p:spPr>
            <a:xfrm>
              <a:off x="6273434" y="1554492"/>
              <a:ext cx="2070587" cy="1242352"/>
            </a:xfrm>
            <a:prstGeom prst="roundRect">
              <a:avLst>
                <a:gd name="adj" fmla="val 10000"/>
              </a:avLst>
            </a:prstGeom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rgbClr r="0" g="0" b="0"/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58" name="Rounded Rectangle 8">
              <a:extLst>
                <a:ext uri="{FF2B5EF4-FFF2-40B4-BE49-F238E27FC236}">
                  <a16:creationId xmlns:a16="http://schemas.microsoft.com/office/drawing/2014/main" id="{3F20F39B-63E5-4B49-8A0E-40937DF37F5A}"/>
                </a:ext>
              </a:extLst>
            </p:cNvPr>
            <p:cNvSpPr/>
            <p:nvPr/>
          </p:nvSpPr>
          <p:spPr>
            <a:xfrm>
              <a:off x="6309821" y="1590879"/>
              <a:ext cx="1997813" cy="11695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>
                  <a:solidFill>
                    <a:srgbClr val="70AD47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MIP</a:t>
              </a:r>
            </a:p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500" b="1" dirty="0">
                  <a:solidFill>
                    <a:srgbClr val="70AD47">
                      <a:lumMod val="50000"/>
                    </a:srgbClr>
                  </a:solidFill>
                </a:rPr>
                <a:t>The Minimum Integration Programme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7509946B-9412-4F7E-B326-88D59DE0EDC2}"/>
              </a:ext>
            </a:extLst>
          </p:cNvPr>
          <p:cNvGrpSpPr/>
          <p:nvPr/>
        </p:nvGrpSpPr>
        <p:grpSpPr>
          <a:xfrm>
            <a:off x="3256174" y="1341825"/>
            <a:ext cx="1764000" cy="1332000"/>
            <a:chOff x="765672" y="1552"/>
            <a:chExt cx="2070587" cy="1242352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60" name="Rounded Rectangle 30">
              <a:extLst>
                <a:ext uri="{FF2B5EF4-FFF2-40B4-BE49-F238E27FC236}">
                  <a16:creationId xmlns:a16="http://schemas.microsoft.com/office/drawing/2014/main" id="{72B287D2-D785-4D57-8807-31244E2C6B6E}"/>
                </a:ext>
              </a:extLst>
            </p:cNvPr>
            <p:cNvSpPr/>
            <p:nvPr/>
          </p:nvSpPr>
          <p:spPr>
            <a:xfrm>
              <a:off x="765672" y="1552"/>
              <a:ext cx="2070587" cy="1242352"/>
            </a:xfrm>
            <a:prstGeom prst="roundRect">
              <a:avLst>
                <a:gd name="adj" fmla="val 10000"/>
              </a:avLst>
            </a:prstGeom>
            <a:solidFill>
              <a:srgbClr val="2ED7A1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1" name="Rounded Rectangle 4">
              <a:extLst>
                <a:ext uri="{FF2B5EF4-FFF2-40B4-BE49-F238E27FC236}">
                  <a16:creationId xmlns:a16="http://schemas.microsoft.com/office/drawing/2014/main" id="{6085D386-3B92-44E8-87DE-BCC72C4E4674}"/>
                </a:ext>
              </a:extLst>
            </p:cNvPr>
            <p:cNvSpPr/>
            <p:nvPr/>
          </p:nvSpPr>
          <p:spPr>
            <a:xfrm>
              <a:off x="802059" y="37939"/>
              <a:ext cx="1997813" cy="1169578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>
                  <a:solidFill>
                    <a:srgbClr val="70AD47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Lagos Plan of Action</a:t>
              </a: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A6FF8ED-B90A-4796-A507-1DAD74063171}"/>
              </a:ext>
            </a:extLst>
          </p:cNvPr>
          <p:cNvGrpSpPr/>
          <p:nvPr/>
        </p:nvGrpSpPr>
        <p:grpSpPr>
          <a:xfrm>
            <a:off x="5315119" y="1350641"/>
            <a:ext cx="1764000" cy="1332000"/>
            <a:chOff x="3519553" y="1552"/>
            <a:chExt cx="2070587" cy="1242352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63" name="Rounded Rectangle 33">
              <a:extLst>
                <a:ext uri="{FF2B5EF4-FFF2-40B4-BE49-F238E27FC236}">
                  <a16:creationId xmlns:a16="http://schemas.microsoft.com/office/drawing/2014/main" id="{6D53F311-4E73-4DFF-A50B-582001175807}"/>
                </a:ext>
              </a:extLst>
            </p:cNvPr>
            <p:cNvSpPr/>
            <p:nvPr/>
          </p:nvSpPr>
          <p:spPr>
            <a:xfrm>
              <a:off x="3519553" y="1552"/>
              <a:ext cx="2070587" cy="1242352"/>
            </a:xfrm>
            <a:prstGeom prst="roundRect">
              <a:avLst>
                <a:gd name="adj" fmla="val 10000"/>
              </a:avLst>
            </a:prstGeom>
            <a:solidFill>
              <a:srgbClr val="F09456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rgbClr r="0" g="0" b="0"/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4" name="Rounded Rectangle 4">
              <a:extLst>
                <a:ext uri="{FF2B5EF4-FFF2-40B4-BE49-F238E27FC236}">
                  <a16:creationId xmlns:a16="http://schemas.microsoft.com/office/drawing/2014/main" id="{3784A6A6-2CBD-43F8-B780-9708D8D5B047}"/>
                </a:ext>
              </a:extLst>
            </p:cNvPr>
            <p:cNvSpPr/>
            <p:nvPr/>
          </p:nvSpPr>
          <p:spPr>
            <a:xfrm>
              <a:off x="3555940" y="37939"/>
              <a:ext cx="1997813" cy="11695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>
                  <a:solidFill>
                    <a:srgbClr val="70AD47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Abuja Treaty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1A367A9-A190-46B4-A255-00A1DC6CCF82}"/>
              </a:ext>
            </a:extLst>
          </p:cNvPr>
          <p:cNvGrpSpPr/>
          <p:nvPr/>
        </p:nvGrpSpPr>
        <p:grpSpPr>
          <a:xfrm>
            <a:off x="7374064" y="1342648"/>
            <a:ext cx="1764000" cy="1332000"/>
            <a:chOff x="6273434" y="1552"/>
            <a:chExt cx="2070587" cy="1242352"/>
          </a:xfrm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</p:grpSpPr>
        <p:sp>
          <p:nvSpPr>
            <p:cNvPr id="66" name="Rounded Rectangle 36">
              <a:extLst>
                <a:ext uri="{FF2B5EF4-FFF2-40B4-BE49-F238E27FC236}">
                  <a16:creationId xmlns:a16="http://schemas.microsoft.com/office/drawing/2014/main" id="{4C23A7E5-0F5A-49D7-AEA0-1293E4AF47B1}"/>
                </a:ext>
              </a:extLst>
            </p:cNvPr>
            <p:cNvSpPr/>
            <p:nvPr/>
          </p:nvSpPr>
          <p:spPr>
            <a:xfrm>
              <a:off x="6273434" y="1552"/>
              <a:ext cx="2070587" cy="1242352"/>
            </a:xfrm>
            <a:prstGeom prst="roundRect">
              <a:avLst>
                <a:gd name="adj" fmla="val 10000"/>
              </a:avLst>
            </a:prstGeom>
            <a:solidFill>
              <a:srgbClr val="91BCE3"/>
            </a:solidFill>
            <a:ln>
              <a:noFill/>
            </a:ln>
            <a:effectLst/>
            <a:sp3d prstMaterial="softEdge">
              <a:bevelT w="127000" prst="artDeco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67" name="Rounded Rectangle 4">
              <a:extLst>
                <a:ext uri="{FF2B5EF4-FFF2-40B4-BE49-F238E27FC236}">
                  <a16:creationId xmlns:a16="http://schemas.microsoft.com/office/drawing/2014/main" id="{AFD421EE-C85B-437E-AA75-5A0BAA0B5AF8}"/>
                </a:ext>
              </a:extLst>
            </p:cNvPr>
            <p:cNvSpPr/>
            <p:nvPr/>
          </p:nvSpPr>
          <p:spPr>
            <a:xfrm>
              <a:off x="6309821" y="37939"/>
              <a:ext cx="1997813" cy="116957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b="1" dirty="0">
                  <a:solidFill>
                    <a:srgbClr val="5B9BD5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NEPAD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351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5. The Objectives of Agenda 2063</a:t>
            </a:r>
            <a:endParaRPr lang="en-US" sz="24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AAC61D83-6B2A-414C-92C9-824503EE35A3}"/>
              </a:ext>
            </a:extLst>
          </p:cNvPr>
          <p:cNvGraphicFramePr/>
          <p:nvPr/>
        </p:nvGraphicFramePr>
        <p:xfrm>
          <a:off x="311150" y="806750"/>
          <a:ext cx="11569700" cy="60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6750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A82F31AD-D734-41C3-AC12-4243DA2C41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>
                                            <p:graphicEl>
                                              <a:dgm id="{A82F31AD-D734-41C3-AC12-4243DA2C41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2">
                                            <p:graphicEl>
                                              <a:dgm id="{A82F31AD-D734-41C3-AC12-4243DA2C41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2">
                                            <p:graphicEl>
                                              <a:dgm id="{A82F31AD-D734-41C3-AC12-4243DA2C41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E022CE4F-4512-4BA4-9775-5DAE58B2C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2">
                                            <p:graphicEl>
                                              <a:dgm id="{E022CE4F-4512-4BA4-9775-5DAE58B2CE9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12">
                                            <p:graphicEl>
                                              <a:dgm id="{E022CE4F-4512-4BA4-9775-5DAE58B2C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12">
                                            <p:graphicEl>
                                              <a:dgm id="{E022CE4F-4512-4BA4-9775-5DAE58B2CE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120A8F6D-3300-4C25-8109-73540A3CD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12">
                                            <p:graphicEl>
                                              <a:dgm id="{120A8F6D-3300-4C25-8109-73540A3CD6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12">
                                            <p:graphicEl>
                                              <a:dgm id="{120A8F6D-3300-4C25-8109-73540A3CD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12">
                                            <p:graphicEl>
                                              <a:dgm id="{120A8F6D-3300-4C25-8109-73540A3CD6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575008A3-16B7-4654-AED4-D8FADFE4D0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12">
                                            <p:graphicEl>
                                              <a:dgm id="{575008A3-16B7-4654-AED4-D8FADFE4D00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12">
                                            <p:graphicEl>
                                              <a:dgm id="{575008A3-16B7-4654-AED4-D8FADFE4D0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12">
                                            <p:graphicEl>
                                              <a:dgm id="{575008A3-16B7-4654-AED4-D8FADFE4D0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1516AA1C-23D2-4C23-95CD-EBA3F8C4F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12">
                                            <p:graphicEl>
                                              <a:dgm id="{1516AA1C-23D2-4C23-95CD-EBA3F8C4FC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12">
                                            <p:graphicEl>
                                              <a:dgm id="{1516AA1C-23D2-4C23-95CD-EBA3F8C4F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500" fill="hold"/>
                                        <p:tgtEl>
                                          <p:spTgt spid="12">
                                            <p:graphicEl>
                                              <a:dgm id="{1516AA1C-23D2-4C23-95CD-EBA3F8C4F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ndalus" pitchFamily="18" charset="-78"/>
                <a:cs typeface="Andalus" pitchFamily="18" charset="-78"/>
              </a:rPr>
              <a:t>6. Overview of Agenda 2063</a:t>
            </a:r>
            <a:endParaRPr lang="en-US" sz="24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91EAF483-9244-4007-9790-198CC81688EB}"/>
              </a:ext>
            </a:extLst>
          </p:cNvPr>
          <p:cNvGrpSpPr/>
          <p:nvPr/>
        </p:nvGrpSpPr>
        <p:grpSpPr>
          <a:xfrm>
            <a:off x="5235992" y="1373943"/>
            <a:ext cx="5602583" cy="1397000"/>
            <a:chOff x="4201936" y="177271"/>
            <a:chExt cx="7470110" cy="1397000"/>
          </a:xfrm>
        </p:grpSpPr>
        <p:sp>
          <p:nvSpPr>
            <p:cNvPr id="12" name="Round Same Side Corner Rectangle 20">
              <a:extLst>
                <a:ext uri="{FF2B5EF4-FFF2-40B4-BE49-F238E27FC236}">
                  <a16:creationId xmlns:a16="http://schemas.microsoft.com/office/drawing/2014/main" id="{47189E82-5C5D-4C49-AC52-DC43FCE7C879}"/>
                </a:ext>
              </a:extLst>
            </p:cNvPr>
            <p:cNvSpPr/>
            <p:nvPr/>
          </p:nvSpPr>
          <p:spPr>
            <a:xfrm rot="5400000">
              <a:off x="7238491" y="-2859284"/>
              <a:ext cx="1397000" cy="7470110"/>
            </a:xfrm>
            <a:prstGeom prst="round2SameRect">
              <a:avLst/>
            </a:prstGeom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ound Same Side Corner Rectangle 4">
              <a:extLst>
                <a:ext uri="{FF2B5EF4-FFF2-40B4-BE49-F238E27FC236}">
                  <a16:creationId xmlns:a16="http://schemas.microsoft.com/office/drawing/2014/main" id="{4F288E3F-9D69-44EF-8C52-51D1F0CEA5F2}"/>
                </a:ext>
              </a:extLst>
            </p:cNvPr>
            <p:cNvSpPr/>
            <p:nvPr/>
          </p:nvSpPr>
          <p:spPr>
            <a:xfrm>
              <a:off x="4201936" y="245467"/>
              <a:ext cx="7401914" cy="1260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US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The  AU Vision                                - Popular Version</a:t>
              </a: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US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The Solemn Declaration                 - Transformation Framework</a:t>
              </a:r>
            </a:p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US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African (Peoples’) Aspiration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74BC105-F6FE-4CF1-A148-29AD3C7E48E7}"/>
              </a:ext>
            </a:extLst>
          </p:cNvPr>
          <p:cNvGrpSpPr/>
          <p:nvPr/>
        </p:nvGrpSpPr>
        <p:grpSpPr>
          <a:xfrm>
            <a:off x="2262323" y="1286654"/>
            <a:ext cx="2995892" cy="1571625"/>
            <a:chOff x="0" y="2645"/>
            <a:chExt cx="4201936" cy="1746250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15" name="Rounded Rectangle 18">
              <a:extLst>
                <a:ext uri="{FF2B5EF4-FFF2-40B4-BE49-F238E27FC236}">
                  <a16:creationId xmlns:a16="http://schemas.microsoft.com/office/drawing/2014/main" id="{06E5386F-784E-445D-815A-4A898AD4AD53}"/>
                </a:ext>
              </a:extLst>
            </p:cNvPr>
            <p:cNvSpPr/>
            <p:nvPr/>
          </p:nvSpPr>
          <p:spPr>
            <a:xfrm>
              <a:off x="0" y="2645"/>
              <a:ext cx="4201936" cy="1746250"/>
            </a:xfrm>
            <a:prstGeom prst="round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rgbClr r="0" g="0" b="0"/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6" name="Rounded Rectangle 6">
              <a:extLst>
                <a:ext uri="{FF2B5EF4-FFF2-40B4-BE49-F238E27FC236}">
                  <a16:creationId xmlns:a16="http://schemas.microsoft.com/office/drawing/2014/main" id="{2C267BC2-7876-41EE-8AC4-BA65BAD53376}"/>
                </a:ext>
              </a:extLst>
            </p:cNvPr>
            <p:cNvSpPr/>
            <p:nvPr/>
          </p:nvSpPr>
          <p:spPr>
            <a:xfrm>
              <a:off x="85245" y="87890"/>
              <a:ext cx="4031446" cy="157576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The Vision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FDB1338-F292-4B88-9440-89FF6EE68460}"/>
              </a:ext>
            </a:extLst>
          </p:cNvPr>
          <p:cNvGrpSpPr/>
          <p:nvPr/>
        </p:nvGrpSpPr>
        <p:grpSpPr>
          <a:xfrm>
            <a:off x="5235992" y="3129799"/>
            <a:ext cx="5602583" cy="1463040"/>
            <a:chOff x="4201936" y="2010834"/>
            <a:chExt cx="7470110" cy="1397000"/>
          </a:xfrm>
        </p:grpSpPr>
        <p:sp>
          <p:nvSpPr>
            <p:cNvPr id="18" name="Round Same Side Corner Rectangle 16">
              <a:extLst>
                <a:ext uri="{FF2B5EF4-FFF2-40B4-BE49-F238E27FC236}">
                  <a16:creationId xmlns:a16="http://schemas.microsoft.com/office/drawing/2014/main" id="{CCE11842-7251-46B1-B41C-BEE6992E1AE0}"/>
                </a:ext>
              </a:extLst>
            </p:cNvPr>
            <p:cNvSpPr/>
            <p:nvPr/>
          </p:nvSpPr>
          <p:spPr>
            <a:xfrm rot="5400000">
              <a:off x="7238491" y="-1025721"/>
              <a:ext cx="1397000" cy="7470110"/>
            </a:xfrm>
            <a:prstGeom prst="round2SameRect">
              <a:avLst/>
            </a:prstGeom>
          </p:spPr>
          <p:style>
            <a:lnRef idx="2">
              <a:schemeClr val="accent4">
                <a:tint val="40000"/>
                <a:alpha val="90000"/>
                <a:hueOff val="5756959"/>
                <a:satOff val="-30630"/>
                <a:lumOff val="-1745"/>
                <a:alphaOff val="0"/>
              </a:schemeClr>
            </a:lnRef>
            <a:fillRef idx="1">
              <a:schemeClr val="accent4">
                <a:tint val="40000"/>
                <a:alpha val="90000"/>
                <a:hueOff val="5756959"/>
                <a:satOff val="-30630"/>
                <a:lumOff val="-1745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5756959"/>
                <a:satOff val="-30630"/>
                <a:lumOff val="-1745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ound Same Side Corner Rectangle 8">
              <a:extLst>
                <a:ext uri="{FF2B5EF4-FFF2-40B4-BE49-F238E27FC236}">
                  <a16:creationId xmlns:a16="http://schemas.microsoft.com/office/drawing/2014/main" id="{60BFD830-1BD0-4A43-933E-A3941B242372}"/>
                </a:ext>
              </a:extLst>
            </p:cNvPr>
            <p:cNvSpPr/>
            <p:nvPr/>
          </p:nvSpPr>
          <p:spPr>
            <a:xfrm>
              <a:off x="4201936" y="2079030"/>
              <a:ext cx="7401914" cy="130968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defTabSz="800100">
                <a:spcBef>
                  <a:spcPct val="0"/>
                </a:spcBef>
                <a:buFontTx/>
                <a:buChar char="••"/>
              </a:pPr>
              <a:r>
                <a:rPr lang="en-US" sz="16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The Goals</a:t>
              </a:r>
              <a:r>
                <a:rPr lang="en-US" sz="1600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	                             </a:t>
              </a:r>
              <a:r>
                <a:rPr lang="en-US" sz="16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- Priority Areas</a:t>
              </a:r>
            </a:p>
            <a:p>
              <a:pPr marL="171450" lvl="1" indent="-171450" defTabSz="800100">
                <a:spcBef>
                  <a:spcPct val="0"/>
                </a:spcBef>
                <a:buFontTx/>
                <a:buChar char="••"/>
              </a:pPr>
              <a:r>
                <a:rPr lang="en-US" sz="16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Indicative strategies                        </a:t>
              </a:r>
              <a:r>
                <a:rPr lang="en-US" sz="1600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- </a:t>
              </a:r>
              <a:r>
                <a:rPr lang="en-US" sz="16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Targets         </a:t>
              </a:r>
            </a:p>
            <a:p>
              <a:pPr marL="171450" lvl="1" indent="-171450" defTabSz="800100">
                <a:spcBef>
                  <a:spcPct val="0"/>
                </a:spcBef>
                <a:buFontTx/>
                <a:buChar char="••"/>
              </a:pPr>
              <a:r>
                <a:rPr lang="en-US" sz="16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Implementation Arrangements</a:t>
              </a:r>
              <a:r>
                <a:rPr lang="en-US" sz="1600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      </a:t>
              </a:r>
              <a:r>
                <a:rPr lang="en-US" sz="16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- M&amp;E Framework </a:t>
              </a:r>
            </a:p>
            <a:p>
              <a:pPr marL="171450" lvl="1" indent="-171450" defTabSz="800100">
                <a:spcBef>
                  <a:spcPct val="0"/>
                </a:spcBef>
                <a:buFontTx/>
                <a:buChar char="••"/>
              </a:pPr>
              <a:r>
                <a:rPr lang="en-US" sz="16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Communication Strategy               - Resource Mobilization Strategy </a:t>
              </a:r>
            </a:p>
            <a:p>
              <a:pPr marL="171450" lvl="1" indent="-171450" defTabSz="800100">
                <a:spcBef>
                  <a:spcPct val="0"/>
                </a:spcBef>
                <a:buFontTx/>
                <a:buChar char="••"/>
              </a:pPr>
              <a:r>
                <a:rPr lang="en-US" sz="16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Capacity Development needs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DE67C46-BBD8-4262-9BCA-7901D8F2D1D5}"/>
              </a:ext>
            </a:extLst>
          </p:cNvPr>
          <p:cNvGrpSpPr/>
          <p:nvPr/>
        </p:nvGrpSpPr>
        <p:grpSpPr>
          <a:xfrm>
            <a:off x="2262323" y="3030818"/>
            <a:ext cx="2995892" cy="1661005"/>
            <a:chOff x="0" y="1836208"/>
            <a:chExt cx="4201936" cy="1746250"/>
          </a:xfrm>
          <a:solidFill>
            <a:srgbClr val="A7F32E"/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21" name="Rounded Rectangle 14">
              <a:extLst>
                <a:ext uri="{FF2B5EF4-FFF2-40B4-BE49-F238E27FC236}">
                  <a16:creationId xmlns:a16="http://schemas.microsoft.com/office/drawing/2014/main" id="{DE6FC457-D26D-42BC-A9D2-C8A53113FA59}"/>
                </a:ext>
              </a:extLst>
            </p:cNvPr>
            <p:cNvSpPr/>
            <p:nvPr/>
          </p:nvSpPr>
          <p:spPr>
            <a:xfrm>
              <a:off x="0" y="1836208"/>
              <a:ext cx="4201936" cy="1746250"/>
            </a:xfrm>
            <a:prstGeom prst="roundRect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rgbClr r="0" g="0" b="0"/>
            </a:lnRef>
            <a:fillRef idx="1">
              <a:schemeClr val="accent4">
                <a:hueOff val="5197847"/>
                <a:satOff val="-23984"/>
                <a:lumOff val="883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2" name="Rounded Rectangle 10">
              <a:extLst>
                <a:ext uri="{FF2B5EF4-FFF2-40B4-BE49-F238E27FC236}">
                  <a16:creationId xmlns:a16="http://schemas.microsoft.com/office/drawing/2014/main" id="{1E1478F8-8D54-495C-B1C3-09DA5DF3196C}"/>
                </a:ext>
              </a:extLst>
            </p:cNvPr>
            <p:cNvSpPr/>
            <p:nvPr/>
          </p:nvSpPr>
          <p:spPr>
            <a:xfrm>
              <a:off x="85245" y="1921453"/>
              <a:ext cx="4031446" cy="1575760"/>
            </a:xfrm>
            <a:prstGeom prst="rect">
              <a:avLst/>
            </a:prstGeom>
            <a:grpFill/>
            <a:ln>
              <a:solidFill>
                <a:srgbClr val="A7F32E"/>
              </a:solidFill>
            </a:ln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The Transformation  Framework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42EF177-2816-4FAF-939B-6066A34C42F5}"/>
              </a:ext>
            </a:extLst>
          </p:cNvPr>
          <p:cNvGrpSpPr/>
          <p:nvPr/>
        </p:nvGrpSpPr>
        <p:grpSpPr>
          <a:xfrm>
            <a:off x="5223276" y="4914029"/>
            <a:ext cx="5602584" cy="1503431"/>
            <a:chOff x="4201936" y="3912592"/>
            <a:chExt cx="7952711" cy="1503431"/>
          </a:xfrm>
        </p:grpSpPr>
        <p:sp>
          <p:nvSpPr>
            <p:cNvPr id="24" name="Round Same Side Corner Rectangle 12">
              <a:extLst>
                <a:ext uri="{FF2B5EF4-FFF2-40B4-BE49-F238E27FC236}">
                  <a16:creationId xmlns:a16="http://schemas.microsoft.com/office/drawing/2014/main" id="{11E48871-7B8D-4A77-9231-4C4111FA6242}"/>
                </a:ext>
              </a:extLst>
            </p:cNvPr>
            <p:cNvSpPr/>
            <p:nvPr/>
          </p:nvSpPr>
          <p:spPr>
            <a:xfrm rot="5400000">
              <a:off x="7479792" y="741167"/>
              <a:ext cx="1397000" cy="7952711"/>
            </a:xfrm>
            <a:prstGeom prst="round2SameRect">
              <a:avLst/>
            </a:prstGeom>
          </p:spPr>
          <p:style>
            <a:lnRef idx="2">
              <a:schemeClr val="accent4">
                <a:tint val="40000"/>
                <a:alpha val="90000"/>
                <a:hueOff val="11513918"/>
                <a:satOff val="-61261"/>
                <a:lumOff val="-3490"/>
                <a:alphaOff val="0"/>
              </a:schemeClr>
            </a:lnRef>
            <a:fillRef idx="1">
              <a:schemeClr val="accent4">
                <a:tint val="40000"/>
                <a:alpha val="90000"/>
                <a:hueOff val="11513918"/>
                <a:satOff val="-61261"/>
                <a:lumOff val="-349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11513918"/>
                <a:satOff val="-61261"/>
                <a:lumOff val="-349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ound Same Side Corner Rectangle 12">
              <a:extLst>
                <a:ext uri="{FF2B5EF4-FFF2-40B4-BE49-F238E27FC236}">
                  <a16:creationId xmlns:a16="http://schemas.microsoft.com/office/drawing/2014/main" id="{8927E034-096F-4755-9784-E58BE80F5711}"/>
                </a:ext>
              </a:extLst>
            </p:cNvPr>
            <p:cNvSpPr/>
            <p:nvPr/>
          </p:nvSpPr>
          <p:spPr>
            <a:xfrm>
              <a:off x="4201936" y="3912592"/>
              <a:ext cx="7401914" cy="126060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123825" rIns="247650" bIns="123825" numCol="1" spcCol="1270" anchor="ctr" anchorCtr="0">
              <a:noAutofit/>
            </a:bodyPr>
            <a:lstStyle/>
            <a:p>
              <a:pPr marL="171450" lvl="1" indent="-171450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n-US" sz="20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Five  10  Year  Implementation Plans Over the 50 Years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5E52F14-62D7-442D-B73D-F76FC8343D05}"/>
              </a:ext>
            </a:extLst>
          </p:cNvPr>
          <p:cNvGrpSpPr/>
          <p:nvPr/>
        </p:nvGrpSpPr>
        <p:grpSpPr>
          <a:xfrm>
            <a:off x="2262323" y="4860642"/>
            <a:ext cx="2995892" cy="1661005"/>
            <a:chOff x="0" y="3669771"/>
            <a:chExt cx="4201936" cy="1746250"/>
          </a:xfrm>
          <a:solidFill>
            <a:schemeClr val="accent1">
              <a:lumMod val="60000"/>
              <a:lumOff val="40000"/>
            </a:schemeClr>
          </a:solidFill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27" name="Rounded Rectangle 10">
              <a:extLst>
                <a:ext uri="{FF2B5EF4-FFF2-40B4-BE49-F238E27FC236}">
                  <a16:creationId xmlns:a16="http://schemas.microsoft.com/office/drawing/2014/main" id="{DF070A39-4EB6-4996-BAAC-8F92C09E9A68}"/>
                </a:ext>
              </a:extLst>
            </p:cNvPr>
            <p:cNvSpPr/>
            <p:nvPr/>
          </p:nvSpPr>
          <p:spPr>
            <a:xfrm>
              <a:off x="0" y="3669771"/>
              <a:ext cx="4201936" cy="1746250"/>
            </a:xfrm>
            <a:prstGeom prst="roundRect">
              <a:avLst/>
            </a:prstGeom>
            <a:grp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rgbClr r="0" g="0" b="0"/>
            </a:lnRef>
            <a:fillRef idx="1">
              <a:schemeClr val="accent4">
                <a:hueOff val="10395693"/>
                <a:satOff val="-47968"/>
                <a:lumOff val="1765"/>
                <a:alphaOff val="0"/>
              </a:schemeClr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8" name="Rounded Rectangle 14">
              <a:extLst>
                <a:ext uri="{FF2B5EF4-FFF2-40B4-BE49-F238E27FC236}">
                  <a16:creationId xmlns:a16="http://schemas.microsoft.com/office/drawing/2014/main" id="{77152103-E724-40BD-B2A8-ED759E7B42F3}"/>
                </a:ext>
              </a:extLst>
            </p:cNvPr>
            <p:cNvSpPr/>
            <p:nvPr/>
          </p:nvSpPr>
          <p:spPr>
            <a:xfrm>
              <a:off x="85245" y="3755016"/>
              <a:ext cx="4031446" cy="1575760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60960" rIns="121920" bIns="60960" numCol="1" spcCol="1270" anchor="ctr" anchorCtr="0">
              <a:noAutofit/>
            </a:bodyPr>
            <a:lstStyle/>
            <a:p>
              <a:pPr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3200" b="1" dirty="0">
                  <a:solidFill>
                    <a:srgbClr val="4472C4">
                      <a:lumMod val="50000"/>
                    </a:srgbClr>
                  </a:solidFill>
                  <a:latin typeface="Andalus" panose="02020603050405020304" pitchFamily="18" charset="-78"/>
                  <a:cs typeface="Andalus" panose="02020603050405020304" pitchFamily="18" charset="-78"/>
                </a:rPr>
                <a:t>The Plan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28363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SCBFAM Program Budget Presentation - Bahir Dar May 2018.pptx [Read-Only]" id="{441E9F44-4F44-431F-A7F3-10BFD939A1A1}" vid="{BC567A5B-422A-4450-9AE8-896A147FD5C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GSCBFAM Program Budget Presentation - Bahir Dar May 2018</Template>
  <TotalTime>2462</TotalTime>
  <Words>1432</Words>
  <Application>Microsoft Office PowerPoint</Application>
  <PresentationFormat>Widescreen</PresentationFormat>
  <Paragraphs>170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Aharoni</vt:lpstr>
      <vt:lpstr>Andalus</vt:lpstr>
      <vt:lpstr>Arial</vt:lpstr>
      <vt:lpstr>Bodoni MT Black</vt:lpstr>
      <vt:lpstr>Calibri</vt:lpstr>
      <vt:lpstr>Calibri Light</vt:lpstr>
      <vt:lpstr>Helvetica</vt:lpstr>
      <vt:lpstr>Segoe UI</vt:lpstr>
      <vt:lpstr>Office Theme</vt:lpstr>
      <vt:lpstr>OVERVIEW of AGENDA 2063 &amp; FFTYIP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Draft 2020 AUC Program Budget</dc:title>
  <dc:creator>Alem</dc:creator>
  <cp:lastModifiedBy>abdelkareem yousif</cp:lastModifiedBy>
  <cp:revision>157</cp:revision>
  <cp:lastPrinted>2019-05-13T08:28:04Z</cp:lastPrinted>
  <dcterms:created xsi:type="dcterms:W3CDTF">2019-06-19T11:28:38Z</dcterms:created>
  <dcterms:modified xsi:type="dcterms:W3CDTF">2021-03-24T16:18:40Z</dcterms:modified>
</cp:coreProperties>
</file>