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72" r:id="rId5"/>
  </p:sldMasterIdLst>
  <p:notesMasterIdLst>
    <p:notesMasterId r:id="rId15"/>
  </p:notesMasterIdLst>
  <p:sldIdLst>
    <p:sldId id="256" r:id="rId6"/>
    <p:sldId id="321" r:id="rId7"/>
    <p:sldId id="415" r:id="rId8"/>
    <p:sldId id="414" r:id="rId9"/>
    <p:sldId id="376" r:id="rId10"/>
    <p:sldId id="411" r:id="rId11"/>
    <p:sldId id="412" r:id="rId12"/>
    <p:sldId id="306" r:id="rId13"/>
    <p:sldId id="30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6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2"/>
    <p:restoredTop sz="94629"/>
  </p:normalViewPr>
  <p:slideViewPr>
    <p:cSldViewPr snapToGrid="0" snapToObjects="1">
      <p:cViewPr varScale="1">
        <p:scale>
          <a:sx n="67" d="100"/>
          <a:sy n="67" d="100"/>
        </p:scale>
        <p:origin x="438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5FED3-577E-45ED-8348-0D53C5A7D575}" type="doc">
      <dgm:prSet loTypeId="urn:microsoft.com/office/officeart/2005/8/layout/pyramid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8003161B-B524-488E-96C2-C6A3D5911C2B}">
      <dgm:prSet phldrT="[Text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en-ZA" b="1" dirty="0">
              <a:solidFill>
                <a:schemeClr val="tx1"/>
              </a:solidFill>
            </a:rPr>
            <a:t>Continental value</a:t>
          </a:r>
        </a:p>
      </dgm:t>
    </dgm:pt>
    <dgm:pt modelId="{22B2F7BF-7299-4772-85FC-41B21AB11305}" type="parTrans" cxnId="{A0709398-1F58-4D0B-9317-0C97016DF630}">
      <dgm:prSet/>
      <dgm:spPr/>
      <dgm:t>
        <a:bodyPr/>
        <a:lstStyle/>
        <a:p>
          <a:endParaRPr lang="en-ZA"/>
        </a:p>
      </dgm:t>
    </dgm:pt>
    <dgm:pt modelId="{DB45F042-F326-4971-897B-9E770FE59AE0}" type="sibTrans" cxnId="{A0709398-1F58-4D0B-9317-0C97016DF630}">
      <dgm:prSet/>
      <dgm:spPr/>
      <dgm:t>
        <a:bodyPr/>
        <a:lstStyle/>
        <a:p>
          <a:endParaRPr lang="en-ZA"/>
        </a:p>
      </dgm:t>
    </dgm:pt>
    <dgm:pt modelId="{96E7ADB6-E28D-4F94-81A1-394FF3D7B04F}">
      <dgm:prSet phldrT="[Text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ZA" b="1" dirty="0">
              <a:solidFill>
                <a:schemeClr val="tx1"/>
              </a:solidFill>
            </a:rPr>
            <a:t>Regional value</a:t>
          </a:r>
        </a:p>
      </dgm:t>
    </dgm:pt>
    <dgm:pt modelId="{C8A91713-9FA4-41BC-A702-EDC392585BAA}" type="parTrans" cxnId="{0B7DE2D2-1FC6-4755-9566-9902ED3AD0BD}">
      <dgm:prSet/>
      <dgm:spPr/>
      <dgm:t>
        <a:bodyPr/>
        <a:lstStyle/>
        <a:p>
          <a:endParaRPr lang="en-ZA"/>
        </a:p>
      </dgm:t>
    </dgm:pt>
    <dgm:pt modelId="{5AE2293F-73CE-4315-ABDB-6D4007B2E76A}" type="sibTrans" cxnId="{0B7DE2D2-1FC6-4755-9566-9902ED3AD0BD}">
      <dgm:prSet/>
      <dgm:spPr/>
      <dgm:t>
        <a:bodyPr/>
        <a:lstStyle/>
        <a:p>
          <a:endParaRPr lang="en-ZA"/>
        </a:p>
      </dgm:t>
    </dgm:pt>
    <dgm:pt modelId="{321775FD-F3C9-44B7-850A-446CCA1B7DC3}">
      <dgm:prSet phldrT="[Text]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en-ZA" b="1" dirty="0">
              <a:solidFill>
                <a:schemeClr val="tx1"/>
              </a:solidFill>
            </a:rPr>
            <a:t>National Action</a:t>
          </a:r>
        </a:p>
      </dgm:t>
    </dgm:pt>
    <dgm:pt modelId="{4C8508AE-ACC1-46BE-87F1-CE409E3C87E5}" type="parTrans" cxnId="{AC755B8E-EAAD-49FA-AF1F-6052CD874401}">
      <dgm:prSet/>
      <dgm:spPr/>
      <dgm:t>
        <a:bodyPr/>
        <a:lstStyle/>
        <a:p>
          <a:endParaRPr lang="en-ZA"/>
        </a:p>
      </dgm:t>
    </dgm:pt>
    <dgm:pt modelId="{A88A067D-C5E8-4B7B-93C6-ADFB8962176C}" type="sibTrans" cxnId="{AC755B8E-EAAD-49FA-AF1F-6052CD874401}">
      <dgm:prSet/>
      <dgm:spPr/>
      <dgm:t>
        <a:bodyPr/>
        <a:lstStyle/>
        <a:p>
          <a:endParaRPr lang="en-ZA"/>
        </a:p>
      </dgm:t>
    </dgm:pt>
    <dgm:pt modelId="{C3EC53DA-8B10-4029-BC6C-DE38DED058A2}">
      <dgm:prSet phldrT="[Text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ZA" b="1" dirty="0">
              <a:solidFill>
                <a:schemeClr val="tx1"/>
              </a:solidFill>
            </a:rPr>
            <a:t>Others</a:t>
          </a:r>
        </a:p>
      </dgm:t>
    </dgm:pt>
    <dgm:pt modelId="{EA4108B5-3949-4680-BC8A-E241FFB1EAAA}" type="parTrans" cxnId="{7C404D8D-602B-4A87-A4C8-222A55384554}">
      <dgm:prSet/>
      <dgm:spPr/>
      <dgm:t>
        <a:bodyPr/>
        <a:lstStyle/>
        <a:p>
          <a:endParaRPr lang="en-ZA"/>
        </a:p>
      </dgm:t>
    </dgm:pt>
    <dgm:pt modelId="{1A928E21-47C0-4209-909C-0C3229CE2616}" type="sibTrans" cxnId="{7C404D8D-602B-4A87-A4C8-222A55384554}">
      <dgm:prSet/>
      <dgm:spPr/>
      <dgm:t>
        <a:bodyPr/>
        <a:lstStyle/>
        <a:p>
          <a:endParaRPr lang="en-ZA"/>
        </a:p>
      </dgm:t>
    </dgm:pt>
    <dgm:pt modelId="{15572AF9-C2A8-47F3-AAE2-7A957DCAFECB}" type="pres">
      <dgm:prSet presAssocID="{5625FED3-577E-45ED-8348-0D53C5A7D575}" presName="compositeShape" presStyleCnt="0">
        <dgm:presLayoutVars>
          <dgm:chMax val="9"/>
          <dgm:dir/>
          <dgm:resizeHandles val="exact"/>
        </dgm:presLayoutVars>
      </dgm:prSet>
      <dgm:spPr/>
    </dgm:pt>
    <dgm:pt modelId="{44310CA0-E05E-48CC-A395-EB3ABF1BED76}" type="pres">
      <dgm:prSet presAssocID="{5625FED3-577E-45ED-8348-0D53C5A7D575}" presName="triangle1" presStyleLbl="node1" presStyleIdx="0" presStyleCnt="4" custLinFactX="51106" custLinFactNeighborX="100000" custLinFactNeighborY="-6322">
        <dgm:presLayoutVars>
          <dgm:bulletEnabled val="1"/>
        </dgm:presLayoutVars>
      </dgm:prSet>
      <dgm:spPr/>
    </dgm:pt>
    <dgm:pt modelId="{8CDE5A40-32B5-43FE-B981-B0751172B7FC}" type="pres">
      <dgm:prSet presAssocID="{5625FED3-577E-45ED-8348-0D53C5A7D575}" presName="triangle2" presStyleLbl="node1" presStyleIdx="1" presStyleCnt="4" custLinFactX="53319" custLinFactNeighborX="100000" custLinFactNeighborY="-6141">
        <dgm:presLayoutVars>
          <dgm:bulletEnabled val="1"/>
        </dgm:presLayoutVars>
      </dgm:prSet>
      <dgm:spPr/>
    </dgm:pt>
    <dgm:pt modelId="{573186EB-A9F4-46A8-B9E8-E3D78CA6BB9D}" type="pres">
      <dgm:prSet presAssocID="{5625FED3-577E-45ED-8348-0D53C5A7D575}" presName="triangle3" presStyleLbl="node1" presStyleIdx="2" presStyleCnt="4" custLinFactX="52055" custLinFactNeighborX="100000" custLinFactNeighborY="-2955">
        <dgm:presLayoutVars>
          <dgm:bulletEnabled val="1"/>
        </dgm:presLayoutVars>
      </dgm:prSet>
      <dgm:spPr/>
    </dgm:pt>
    <dgm:pt modelId="{B9000875-4DAE-4D59-9509-31EA001AD2BC}" type="pres">
      <dgm:prSet presAssocID="{5625FED3-577E-45ED-8348-0D53C5A7D575}" presName="triangle4" presStyleLbl="node1" presStyleIdx="3" presStyleCnt="4" custLinFactX="51556" custLinFactNeighborX="100000" custLinFactNeighborY="-2955">
        <dgm:presLayoutVars>
          <dgm:bulletEnabled val="1"/>
        </dgm:presLayoutVars>
      </dgm:prSet>
      <dgm:spPr/>
    </dgm:pt>
  </dgm:ptLst>
  <dgm:cxnLst>
    <dgm:cxn modelId="{A36D943B-C5F1-4784-BC5B-64DE7412F2E1}" type="presOf" srcId="{8003161B-B524-488E-96C2-C6A3D5911C2B}" destId="{44310CA0-E05E-48CC-A395-EB3ABF1BED76}" srcOrd="0" destOrd="0" presId="urn:microsoft.com/office/officeart/2005/8/layout/pyramid4"/>
    <dgm:cxn modelId="{589F6C6A-6DE3-4FB8-A626-9A3D4D4925D4}" type="presOf" srcId="{C3EC53DA-8B10-4029-BC6C-DE38DED058A2}" destId="{B9000875-4DAE-4D59-9509-31EA001AD2BC}" srcOrd="0" destOrd="0" presId="urn:microsoft.com/office/officeart/2005/8/layout/pyramid4"/>
    <dgm:cxn modelId="{6DF7238A-93FC-4513-B688-1EE1D9564495}" type="presOf" srcId="{96E7ADB6-E28D-4F94-81A1-394FF3D7B04F}" destId="{8CDE5A40-32B5-43FE-B981-B0751172B7FC}" srcOrd="0" destOrd="0" presId="urn:microsoft.com/office/officeart/2005/8/layout/pyramid4"/>
    <dgm:cxn modelId="{7C404D8D-602B-4A87-A4C8-222A55384554}" srcId="{5625FED3-577E-45ED-8348-0D53C5A7D575}" destId="{C3EC53DA-8B10-4029-BC6C-DE38DED058A2}" srcOrd="3" destOrd="0" parTransId="{EA4108B5-3949-4680-BC8A-E241FFB1EAAA}" sibTransId="{1A928E21-47C0-4209-909C-0C3229CE2616}"/>
    <dgm:cxn modelId="{AC755B8E-EAAD-49FA-AF1F-6052CD874401}" srcId="{5625FED3-577E-45ED-8348-0D53C5A7D575}" destId="{321775FD-F3C9-44B7-850A-446CCA1B7DC3}" srcOrd="2" destOrd="0" parTransId="{4C8508AE-ACC1-46BE-87F1-CE409E3C87E5}" sibTransId="{A88A067D-C5E8-4B7B-93C6-ADFB8962176C}"/>
    <dgm:cxn modelId="{A0709398-1F58-4D0B-9317-0C97016DF630}" srcId="{5625FED3-577E-45ED-8348-0D53C5A7D575}" destId="{8003161B-B524-488E-96C2-C6A3D5911C2B}" srcOrd="0" destOrd="0" parTransId="{22B2F7BF-7299-4772-85FC-41B21AB11305}" sibTransId="{DB45F042-F326-4971-897B-9E770FE59AE0}"/>
    <dgm:cxn modelId="{1A5761A7-0197-49BA-9B9F-34C2D19D32B8}" type="presOf" srcId="{5625FED3-577E-45ED-8348-0D53C5A7D575}" destId="{15572AF9-C2A8-47F3-AAE2-7A957DCAFECB}" srcOrd="0" destOrd="0" presId="urn:microsoft.com/office/officeart/2005/8/layout/pyramid4"/>
    <dgm:cxn modelId="{0B7DE2D2-1FC6-4755-9566-9902ED3AD0BD}" srcId="{5625FED3-577E-45ED-8348-0D53C5A7D575}" destId="{96E7ADB6-E28D-4F94-81A1-394FF3D7B04F}" srcOrd="1" destOrd="0" parTransId="{C8A91713-9FA4-41BC-A702-EDC392585BAA}" sibTransId="{5AE2293F-73CE-4315-ABDB-6D4007B2E76A}"/>
    <dgm:cxn modelId="{4F5813F2-7010-407C-B477-9ABCE7D7DF81}" type="presOf" srcId="{321775FD-F3C9-44B7-850A-446CCA1B7DC3}" destId="{573186EB-A9F4-46A8-B9E8-E3D78CA6BB9D}" srcOrd="0" destOrd="0" presId="urn:microsoft.com/office/officeart/2005/8/layout/pyramid4"/>
    <dgm:cxn modelId="{EF9191A1-70A3-4E62-9E4B-252CE4ED27C4}" type="presParOf" srcId="{15572AF9-C2A8-47F3-AAE2-7A957DCAFECB}" destId="{44310CA0-E05E-48CC-A395-EB3ABF1BED76}" srcOrd="0" destOrd="0" presId="urn:microsoft.com/office/officeart/2005/8/layout/pyramid4"/>
    <dgm:cxn modelId="{36378376-90B3-4DCD-BF79-0003BD4E0B53}" type="presParOf" srcId="{15572AF9-C2A8-47F3-AAE2-7A957DCAFECB}" destId="{8CDE5A40-32B5-43FE-B981-B0751172B7FC}" srcOrd="1" destOrd="0" presId="urn:microsoft.com/office/officeart/2005/8/layout/pyramid4"/>
    <dgm:cxn modelId="{7EDA695F-E9DB-47FC-B1A9-16E718CBB8E2}" type="presParOf" srcId="{15572AF9-C2A8-47F3-AAE2-7A957DCAFECB}" destId="{573186EB-A9F4-46A8-B9E8-E3D78CA6BB9D}" srcOrd="2" destOrd="0" presId="urn:microsoft.com/office/officeart/2005/8/layout/pyramid4"/>
    <dgm:cxn modelId="{2D2C2C3D-602E-4A09-B8EC-63EE1DCAC34D}" type="presParOf" srcId="{15572AF9-C2A8-47F3-AAE2-7A957DCAFECB}" destId="{B9000875-4DAE-4D59-9509-31EA001AD2BC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310CA0-E05E-48CC-A395-EB3ABF1BED76}">
      <dsp:nvSpPr>
        <dsp:cNvPr id="0" name=""/>
        <dsp:cNvSpPr/>
      </dsp:nvSpPr>
      <dsp:spPr>
        <a:xfrm>
          <a:off x="7968842" y="0"/>
          <a:ext cx="2259806" cy="2259806"/>
        </a:xfrm>
        <a:prstGeom prst="triangle">
          <a:avLst/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600" b="1" kern="1200" dirty="0">
              <a:solidFill>
                <a:schemeClr val="tx1"/>
              </a:solidFill>
            </a:rPr>
            <a:t>Continental value</a:t>
          </a:r>
        </a:p>
      </dsp:txBody>
      <dsp:txXfrm>
        <a:off x="8533794" y="1129903"/>
        <a:ext cx="1129903" cy="1129903"/>
      </dsp:txXfrm>
    </dsp:sp>
    <dsp:sp modelId="{8CDE5A40-32B5-43FE-B981-B0751172B7FC}">
      <dsp:nvSpPr>
        <dsp:cNvPr id="0" name=""/>
        <dsp:cNvSpPr/>
      </dsp:nvSpPr>
      <dsp:spPr>
        <a:xfrm>
          <a:off x="6888949" y="2121031"/>
          <a:ext cx="2259806" cy="2259806"/>
        </a:xfrm>
        <a:prstGeom prst="triangle">
          <a:avLst/>
        </a:prstGeom>
        <a:solidFill>
          <a:schemeClr val="accent4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600" b="1" kern="1200" dirty="0">
              <a:solidFill>
                <a:schemeClr val="tx1"/>
              </a:solidFill>
            </a:rPr>
            <a:t>Regional value</a:t>
          </a:r>
        </a:p>
      </dsp:txBody>
      <dsp:txXfrm>
        <a:off x="7453901" y="3250934"/>
        <a:ext cx="1129903" cy="1129903"/>
      </dsp:txXfrm>
    </dsp:sp>
    <dsp:sp modelId="{573186EB-A9F4-46A8-B9E8-E3D78CA6BB9D}">
      <dsp:nvSpPr>
        <dsp:cNvPr id="0" name=""/>
        <dsp:cNvSpPr/>
      </dsp:nvSpPr>
      <dsp:spPr>
        <a:xfrm rot="10800000">
          <a:off x="7990288" y="2193028"/>
          <a:ext cx="2259806" cy="2259806"/>
        </a:xfrm>
        <a:prstGeom prst="triangle">
          <a:avLst/>
        </a:prstGeom>
        <a:solidFill>
          <a:schemeClr val="bg1">
            <a:lumMod val="9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600" b="1" kern="1200" dirty="0">
              <a:solidFill>
                <a:schemeClr val="tx1"/>
              </a:solidFill>
            </a:rPr>
            <a:t>National Action</a:t>
          </a:r>
        </a:p>
      </dsp:txBody>
      <dsp:txXfrm rot="10800000">
        <a:off x="8555239" y="2193028"/>
        <a:ext cx="1129903" cy="1129903"/>
      </dsp:txXfrm>
    </dsp:sp>
    <dsp:sp modelId="{B9000875-4DAE-4D59-9509-31EA001AD2BC}">
      <dsp:nvSpPr>
        <dsp:cNvPr id="0" name=""/>
        <dsp:cNvSpPr/>
      </dsp:nvSpPr>
      <dsp:spPr>
        <a:xfrm>
          <a:off x="9108281" y="2193028"/>
          <a:ext cx="2259806" cy="2259806"/>
        </a:xfrm>
        <a:prstGeom prst="triangle">
          <a:avLst/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1600" b="1" kern="1200" dirty="0">
              <a:solidFill>
                <a:schemeClr val="tx1"/>
              </a:solidFill>
            </a:rPr>
            <a:t>Others</a:t>
          </a:r>
        </a:p>
      </dsp:txBody>
      <dsp:txXfrm>
        <a:off x="9673233" y="3322931"/>
        <a:ext cx="1129903" cy="1129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DFDDF-7E3A-41D7-9DB3-2D70DB5A0BE7}" type="datetimeFigureOut">
              <a:rPr lang="en-ZA" smtClean="0"/>
              <a:t>2021/03/24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12A3D-73FD-4DEB-B9A5-5E9CCD45E44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12077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55CD8DFE-C5B2-464B-A61F-65BBEB4B2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10" name="Picture 9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AE2E5D56-9DC9-A840-A550-652967F50E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2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AB57F39-A091-3743-8A0F-C1422005306F}"/>
              </a:ext>
            </a:extLst>
          </p:cNvPr>
          <p:cNvSpPr/>
          <p:nvPr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54A14B-F4F0-ED40-B736-6953CD3996EB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DEAB31BF-E4CC-AA4D-AE9F-272565658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34354B-9148-7746-A4AC-678E22085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151765"/>
            <a:ext cx="11369040" cy="781491"/>
          </a:xfrm>
        </p:spPr>
        <p:txBody>
          <a:bodyPr>
            <a:normAutofit/>
          </a:bodyPr>
          <a:lstStyle>
            <a:lvl1pPr>
              <a:defRPr sz="32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3A226-A852-B942-8559-CE05487292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6720" y="1429585"/>
            <a:ext cx="5593080" cy="453526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B663A-3842-B244-B3A5-F37DF0301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29585"/>
            <a:ext cx="5623560" cy="453526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B29B92-B042-E444-A6D2-7AF220CE8BC2}"/>
              </a:ext>
            </a:extLst>
          </p:cNvPr>
          <p:cNvSpPr/>
          <p:nvPr userDrawn="1"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5D364D-467F-4549-83AD-FFB4B3444B93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8BC59BF1-E987-734D-AC49-69392C55E7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12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D054-1B37-C94D-A184-3FC38795F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136525"/>
            <a:ext cx="11369040" cy="781491"/>
          </a:xfrm>
        </p:spPr>
        <p:txBody>
          <a:bodyPr>
            <a:normAutofit/>
          </a:bodyPr>
          <a:lstStyle>
            <a:lvl1pPr>
              <a:defRPr sz="32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7362B-303F-454F-9453-63E48CF50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240" y="1420353"/>
            <a:ext cx="5601335" cy="694657"/>
          </a:xfr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9B82CC-12B8-B64A-95EA-79C98EBB4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8466" y="2227283"/>
            <a:ext cx="5579109" cy="3737782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09FEBE-484A-3C45-9936-0841815DF2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420353"/>
            <a:ext cx="5601335" cy="694657"/>
          </a:xfr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4F6789-AFDA-4848-B185-EC5FF5A84A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27283"/>
            <a:ext cx="5601334" cy="3737782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1AE0F5-CE18-6D4A-9E14-24698418D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A9E51-3FBD-9C4F-843D-F06DB3A8101F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9ACF84-84BA-A244-B4F1-1B7F2991E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F917E-2CFE-BE4A-8433-D5EFF2D35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7315-CC43-E34A-8241-841AFEB524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325635-DADC-BE48-BB00-84C92A00A1C1}"/>
              </a:ext>
            </a:extLst>
          </p:cNvPr>
          <p:cNvSpPr/>
          <p:nvPr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4B6478-E61B-B547-A818-3345A89AC53A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E0BD381A-05F2-1848-B3C0-C9A490AD5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BB0B85F-1533-0E49-A52A-87FFDBC2860B}"/>
              </a:ext>
            </a:extLst>
          </p:cNvPr>
          <p:cNvSpPr/>
          <p:nvPr userDrawn="1"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9CB1E4-E1F9-D14C-B352-1DBE3739A388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5A1ED14C-CBA3-234D-8CD7-D13E55472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15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504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07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5064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1570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251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1929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7012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857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photo, building, man, table&#10;&#10;Description automatically generated">
            <a:extLst>
              <a:ext uri="{FF2B5EF4-FFF2-40B4-BE49-F238E27FC236}">
                <a16:creationId xmlns:a16="http://schemas.microsoft.com/office/drawing/2014/main" id="{82759839-BEBB-4040-A537-3C4DC8815C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000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94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3427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402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photo, man, white, shirt&#10;&#10;Description automatically generated">
            <a:extLst>
              <a:ext uri="{FF2B5EF4-FFF2-40B4-BE49-F238E27FC236}">
                <a16:creationId xmlns:a16="http://schemas.microsoft.com/office/drawing/2014/main" id="{0B3DF880-816A-AF48-A5FF-7A9F6DD2E6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76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7B5A3F3B-7103-2B44-952D-B48EB0E48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20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Two people looking at the camera&#10;&#10;Description automatically generated">
            <a:extLst>
              <a:ext uri="{FF2B5EF4-FFF2-40B4-BE49-F238E27FC236}">
                <a16:creationId xmlns:a16="http://schemas.microsoft.com/office/drawing/2014/main" id="{162FB6F1-F257-4E4F-A2B0-BF8D93733C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352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photo, man, different, woman&#10;&#10;Description automatically generated">
            <a:extLst>
              <a:ext uri="{FF2B5EF4-FFF2-40B4-BE49-F238E27FC236}">
                <a16:creationId xmlns:a16="http://schemas.microsoft.com/office/drawing/2014/main" id="{3661B560-9D51-5042-96FA-D883A43777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51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person, man, photo, woman&#10;&#10;Description automatically generated">
            <a:extLst>
              <a:ext uri="{FF2B5EF4-FFF2-40B4-BE49-F238E27FC236}">
                <a16:creationId xmlns:a16="http://schemas.microsoft.com/office/drawing/2014/main" id="{36B1C8D6-1842-C440-9101-55455CBC18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03656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6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outdoor, water, photo, boat&#10;&#10;Description automatically generated">
            <a:extLst>
              <a:ext uri="{FF2B5EF4-FFF2-40B4-BE49-F238E27FC236}">
                <a16:creationId xmlns:a16="http://schemas.microsoft.com/office/drawing/2014/main" id="{CEEF5BD2-0064-AA4B-9ABE-1D434DB108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4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D84AD4-E70D-0C44-892E-61832806D21F}"/>
              </a:ext>
            </a:extLst>
          </p:cNvPr>
          <p:cNvSpPr/>
          <p:nvPr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03AD92-34CE-B746-A4BE-1FC12A73DF6A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55F540-D84A-594C-A2EF-E7C004B3F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152401"/>
            <a:ext cx="11369040" cy="746762"/>
          </a:xfrm>
        </p:spPr>
        <p:txBody>
          <a:bodyPr>
            <a:normAutofit/>
          </a:bodyPr>
          <a:lstStyle>
            <a:lvl1pPr>
              <a:defRPr sz="3600" b="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E576C-A7CF-0041-A3CB-37B2FF3A8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439206"/>
            <a:ext cx="11369040" cy="4519631"/>
          </a:xfrm>
        </p:spPr>
        <p:txBody>
          <a:bodyPr>
            <a:normAutofit/>
          </a:bodyPr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2390216-24E1-7041-A8BE-318437BD0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CF5DCDA-E833-F645-874A-044D0D0E4C30}"/>
              </a:ext>
            </a:extLst>
          </p:cNvPr>
          <p:cNvSpPr/>
          <p:nvPr userDrawn="1"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696600-6403-584E-8683-32879FA46BBA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0BB14154-81C3-C248-913C-0EB88D8C09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6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585444-624A-604D-B82E-5A1547A7E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3A252-B402-224E-96ED-42821E5923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9D3AD-C0AA-EA40-BE75-459DF01D56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A9E51-3FBD-9C4F-843D-F06DB3A8101F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EE590-8026-0A42-B877-4C664C9E66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90E40-9184-4A48-839F-54355A564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7315-CC43-E34A-8241-841AFEB52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9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5ECC1-F28A-461A-93CD-74141BAD4729}" type="datetimeFigureOut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2021/03/24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C3749-476E-428D-B62F-E8BD4360A56D}" type="slidenum">
              <a:rPr lang="en-Z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Z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70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2.png"/><Relationship Id="rId18" Type="http://schemas.openxmlformats.org/officeDocument/2006/relationships/image" Target="../media/image27.png"/><Relationship Id="rId26" Type="http://schemas.openxmlformats.org/officeDocument/2006/relationships/image" Target="../media/image35.png"/><Relationship Id="rId39" Type="http://schemas.openxmlformats.org/officeDocument/2006/relationships/image" Target="../media/image48.png"/><Relationship Id="rId21" Type="http://schemas.openxmlformats.org/officeDocument/2006/relationships/image" Target="../media/image30.png"/><Relationship Id="rId34" Type="http://schemas.openxmlformats.org/officeDocument/2006/relationships/image" Target="../media/image43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5" Type="http://schemas.openxmlformats.org/officeDocument/2006/relationships/image" Target="../media/image34.png"/><Relationship Id="rId33" Type="http://schemas.openxmlformats.org/officeDocument/2006/relationships/image" Target="../media/image42.png"/><Relationship Id="rId38" Type="http://schemas.openxmlformats.org/officeDocument/2006/relationships/image" Target="../media/image47.png"/><Relationship Id="rId2" Type="http://schemas.openxmlformats.org/officeDocument/2006/relationships/image" Target="../media/image11.png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29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24" Type="http://schemas.openxmlformats.org/officeDocument/2006/relationships/image" Target="../media/image33.png"/><Relationship Id="rId32" Type="http://schemas.openxmlformats.org/officeDocument/2006/relationships/image" Target="../media/image41.png"/><Relationship Id="rId37" Type="http://schemas.openxmlformats.org/officeDocument/2006/relationships/image" Target="../media/image46.png"/><Relationship Id="rId40" Type="http://schemas.openxmlformats.org/officeDocument/2006/relationships/image" Target="../media/image49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23" Type="http://schemas.openxmlformats.org/officeDocument/2006/relationships/image" Target="../media/image32.png"/><Relationship Id="rId28" Type="http://schemas.openxmlformats.org/officeDocument/2006/relationships/image" Target="../media/image37.png"/><Relationship Id="rId36" Type="http://schemas.openxmlformats.org/officeDocument/2006/relationships/image" Target="../media/image45.png"/><Relationship Id="rId10" Type="http://schemas.openxmlformats.org/officeDocument/2006/relationships/image" Target="../media/image19.png"/><Relationship Id="rId19" Type="http://schemas.openxmlformats.org/officeDocument/2006/relationships/image" Target="../media/image28.png"/><Relationship Id="rId31" Type="http://schemas.openxmlformats.org/officeDocument/2006/relationships/image" Target="../media/image40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Relationship Id="rId22" Type="http://schemas.openxmlformats.org/officeDocument/2006/relationships/image" Target="../media/image31.png"/><Relationship Id="rId27" Type="http://schemas.openxmlformats.org/officeDocument/2006/relationships/image" Target="../media/image36.png"/><Relationship Id="rId30" Type="http://schemas.openxmlformats.org/officeDocument/2006/relationships/image" Target="../media/image39.png"/><Relationship Id="rId35" Type="http://schemas.openxmlformats.org/officeDocument/2006/relationships/image" Target="../media/image44.png"/><Relationship Id="rId8" Type="http://schemas.openxmlformats.org/officeDocument/2006/relationships/image" Target="../media/image17.png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1A1DDEB7-9E41-0F47-86C8-5C76784886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sz="2700" b="1" dirty="0"/>
              <a:t>Mauritius Government Officials’ Seminar:   April 2021</a:t>
            </a:r>
            <a:endParaRPr lang="en-US" sz="2700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B9F5F01F-6641-A24F-9398-348D98135C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200" b="1" dirty="0" err="1">
                <a:latin typeface="Arial Rounded MT Bold" panose="020F0704030504030204" pitchFamily="34" charset="0"/>
                <a:cs typeface="Arial" panose="020B0604020202020204" pitchFamily="34" charset="0"/>
              </a:rPr>
              <a:t>Overview</a:t>
            </a:r>
            <a:r>
              <a:rPr lang="fr-FR" sz="3200" b="1" dirty="0">
                <a:latin typeface="Arial Rounded MT Bold" panose="020F0704030504030204" pitchFamily="34" charset="0"/>
                <a:cs typeface="Arial" panose="020B0604020202020204" pitchFamily="34" charset="0"/>
              </a:rPr>
              <a:t> of Agenda 2063 M&amp;E Framework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667917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21626D5-12BC-43AC-92FC-9867A3652CBD}"/>
              </a:ext>
            </a:extLst>
          </p:cNvPr>
          <p:cNvSpPr/>
          <p:nvPr/>
        </p:nvSpPr>
        <p:spPr>
          <a:xfrm>
            <a:off x="3960813" y="3100256"/>
            <a:ext cx="2067327" cy="1552958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glow rad="101600">
              <a:srgbClr val="F79646">
                <a:satMod val="175000"/>
                <a:alpha val="4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8E4BBF-35E7-4065-877A-6D6EE97A9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4BC1A6-2D1E-4F65-8865-D72E025BE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439206"/>
            <a:ext cx="11631930" cy="4640125"/>
          </a:xfrm>
        </p:spPr>
        <p:txBody>
          <a:bodyPr/>
          <a:lstStyle/>
          <a:p>
            <a:pPr marL="0" indent="0">
              <a:buNone/>
            </a:pPr>
            <a:r>
              <a:rPr lang="en-ZA" dirty="0"/>
              <a:t>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66DCBB-DE12-4997-9817-2A61A4C2F048}"/>
              </a:ext>
            </a:extLst>
          </p:cNvPr>
          <p:cNvSpPr/>
          <p:nvPr/>
        </p:nvSpPr>
        <p:spPr>
          <a:xfrm>
            <a:off x="2040211" y="2733282"/>
            <a:ext cx="1710891" cy="115212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AU Summit </a:t>
            </a:r>
            <a:r>
              <a:rPr kumimoji="0" lang="en-ZA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Decision on the Agenda 2063 </a:t>
            </a: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vision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(2013)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B435424-2D73-4865-B1EE-0D285EE40CF4}"/>
              </a:ext>
            </a:extLst>
          </p:cNvPr>
          <p:cNvSpPr txBox="1">
            <a:spLocks/>
          </p:cNvSpPr>
          <p:nvPr/>
        </p:nvSpPr>
        <p:spPr>
          <a:xfrm>
            <a:off x="1756626" y="171016"/>
            <a:ext cx="9053465" cy="504056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Agenda 2063 M&amp;E Framework: The Journey so-far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730CB86-6F56-4FBA-8510-715ACF13DC78}"/>
              </a:ext>
            </a:extLst>
          </p:cNvPr>
          <p:cNvSpPr/>
          <p:nvPr/>
        </p:nvSpPr>
        <p:spPr>
          <a:xfrm>
            <a:off x="1897785" y="3903410"/>
            <a:ext cx="2067327" cy="720000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glow rad="101600">
              <a:srgbClr val="F79646">
                <a:satMod val="175000"/>
                <a:alpha val="4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53DAF1-DDD0-4361-9E87-55FE5D8B1336}"/>
              </a:ext>
            </a:extLst>
          </p:cNvPr>
          <p:cNvSpPr/>
          <p:nvPr/>
        </p:nvSpPr>
        <p:spPr>
          <a:xfrm>
            <a:off x="6074481" y="2564904"/>
            <a:ext cx="2067327" cy="2106152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glow rad="101600">
              <a:srgbClr val="F79646">
                <a:satMod val="175000"/>
                <a:alpha val="4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92FFA9-D67E-4BC8-A3DF-5B6F4B642CA4}"/>
              </a:ext>
            </a:extLst>
          </p:cNvPr>
          <p:cNvSpPr/>
          <p:nvPr/>
        </p:nvSpPr>
        <p:spPr>
          <a:xfrm>
            <a:off x="4056777" y="1966048"/>
            <a:ext cx="1817822" cy="115212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Ten-Year A2063 Implementation Plan </a:t>
            </a: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(Results Framework)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[Jan 2015]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DA5D847-A4BD-449B-83CE-80D74C5A4C36}"/>
              </a:ext>
            </a:extLst>
          </p:cNvPr>
          <p:cNvSpPr/>
          <p:nvPr/>
        </p:nvSpPr>
        <p:spPr>
          <a:xfrm>
            <a:off x="6216675" y="1317880"/>
            <a:ext cx="1710891" cy="115222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Performance Indicator Reference Sheets </a:t>
            </a: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[Dec 2016]</a:t>
            </a:r>
          </a:p>
        </p:txBody>
      </p:sp>
      <p:sp>
        <p:nvSpPr>
          <p:cNvPr id="10" name="Pentagon 29">
            <a:extLst>
              <a:ext uri="{FF2B5EF4-FFF2-40B4-BE49-F238E27FC236}">
                <a16:creationId xmlns:a16="http://schemas.microsoft.com/office/drawing/2014/main" id="{0B3879CF-58DF-4CAC-A784-7E3257D9BCE9}"/>
              </a:ext>
            </a:extLst>
          </p:cNvPr>
          <p:cNvSpPr/>
          <p:nvPr/>
        </p:nvSpPr>
        <p:spPr>
          <a:xfrm>
            <a:off x="1904203" y="4869160"/>
            <a:ext cx="3350867" cy="792088"/>
          </a:xfrm>
          <a:prstGeom prst="homePlate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Elaborating the A2063 vision for implementation</a:t>
            </a:r>
          </a:p>
        </p:txBody>
      </p:sp>
      <p:sp>
        <p:nvSpPr>
          <p:cNvPr id="11" name="Chevron 30">
            <a:extLst>
              <a:ext uri="{FF2B5EF4-FFF2-40B4-BE49-F238E27FC236}">
                <a16:creationId xmlns:a16="http://schemas.microsoft.com/office/drawing/2014/main" id="{A3C5AAD1-6A0B-4E08-BFEB-4AEC59D781E4}"/>
              </a:ext>
            </a:extLst>
          </p:cNvPr>
          <p:cNvSpPr/>
          <p:nvPr/>
        </p:nvSpPr>
        <p:spPr>
          <a:xfrm>
            <a:off x="4926398" y="4869160"/>
            <a:ext cx="2922772" cy="792000"/>
          </a:xfrm>
          <a:prstGeom prst="chevron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Elaborating the M&amp;E Plan and framework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BCD8A3-51F4-4DF9-A3B6-945E0B14B5AB}"/>
              </a:ext>
            </a:extLst>
          </p:cNvPr>
          <p:cNvSpPr/>
          <p:nvPr/>
        </p:nvSpPr>
        <p:spPr>
          <a:xfrm>
            <a:off x="8412707" y="1312197"/>
            <a:ext cx="1710891" cy="666361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n-ea"/>
                <a:cs typeface="+mn-cs"/>
              </a:rPr>
              <a:t>Implementation Support and Reporting</a:t>
            </a:r>
          </a:p>
        </p:txBody>
      </p:sp>
      <p:sp>
        <p:nvSpPr>
          <p:cNvPr id="13" name="Chevron 32">
            <a:extLst>
              <a:ext uri="{FF2B5EF4-FFF2-40B4-BE49-F238E27FC236}">
                <a16:creationId xmlns:a16="http://schemas.microsoft.com/office/drawing/2014/main" id="{0706329B-55DD-4390-8225-9CA4EFFCF752}"/>
              </a:ext>
            </a:extLst>
          </p:cNvPr>
          <p:cNvSpPr/>
          <p:nvPr/>
        </p:nvSpPr>
        <p:spPr>
          <a:xfrm>
            <a:off x="7517973" y="4869160"/>
            <a:ext cx="2961908" cy="792000"/>
          </a:xfrm>
          <a:prstGeom prst="chevron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Operationalising the Framework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944A0AD-F555-4A75-8320-9D973C6DBC33}"/>
              </a:ext>
            </a:extLst>
          </p:cNvPr>
          <p:cNvSpPr/>
          <p:nvPr/>
        </p:nvSpPr>
        <p:spPr>
          <a:xfrm>
            <a:off x="8234489" y="1988840"/>
            <a:ext cx="2067327" cy="2682216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glow rad="101600">
              <a:srgbClr val="F79646">
                <a:satMod val="175000"/>
                <a:alpha val="40000"/>
              </a:srgbClr>
            </a:glow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6D1C676-8FED-4150-AC90-72D3915B4386}"/>
              </a:ext>
            </a:extLst>
          </p:cNvPr>
          <p:cNvSpPr txBox="1"/>
          <p:nvPr/>
        </p:nvSpPr>
        <p:spPr>
          <a:xfrm>
            <a:off x="6216317" y="2668208"/>
            <a:ext cx="17676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Continental level Indicators; indicator definitions; data sets &amp; data sources; Indicator validation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35E58CB-25C6-48F0-BA33-AC0732635796}"/>
              </a:ext>
            </a:extLst>
          </p:cNvPr>
          <p:cNvSpPr txBox="1"/>
          <p:nvPr/>
        </p:nvSpPr>
        <p:spPr>
          <a:xfrm>
            <a:off x="4056366" y="3228502"/>
            <a:ext cx="17818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Measurable goals and targets (desired change: impact, outcomes, outputs)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863DCB-7AF4-48BA-BD1D-63C5B46F5D42}"/>
              </a:ext>
            </a:extLst>
          </p:cNvPr>
          <p:cNvSpPr txBox="1"/>
          <p:nvPr/>
        </p:nvSpPr>
        <p:spPr>
          <a:xfrm>
            <a:off x="2001264" y="4122920"/>
            <a:ext cx="1781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6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Political agenda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3441750-14A2-4782-8D9A-4E6B8918F7A5}"/>
              </a:ext>
            </a:extLst>
          </p:cNvPr>
          <p:cNvCxnSpPr/>
          <p:nvPr/>
        </p:nvCxnSpPr>
        <p:spPr>
          <a:xfrm flipV="1">
            <a:off x="3794013" y="2614120"/>
            <a:ext cx="395713" cy="288032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B40EF85-90ED-413B-ACA0-60EE051ADEFD}"/>
              </a:ext>
            </a:extLst>
          </p:cNvPr>
          <p:cNvCxnSpPr/>
          <p:nvPr/>
        </p:nvCxnSpPr>
        <p:spPr>
          <a:xfrm flipV="1">
            <a:off x="5885667" y="1937170"/>
            <a:ext cx="395713" cy="288032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E11C608-9A57-4548-8041-B07D43CB3A88}"/>
              </a:ext>
            </a:extLst>
          </p:cNvPr>
          <p:cNvSpPr txBox="1"/>
          <p:nvPr/>
        </p:nvSpPr>
        <p:spPr>
          <a:xfrm>
            <a:off x="8205642" y="2243617"/>
            <a:ext cx="19461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6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M&amp;E Framework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ZA" sz="1600" i="1" kern="0" dirty="0">
              <a:solidFill>
                <a:prstClr val="black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ZA" sz="1600" i="1" kern="0" dirty="0">
                <a:solidFill>
                  <a:prstClr val="black"/>
                </a:solidFill>
              </a:rPr>
              <a:t>Tools for alignment &amp; reporting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600" b="0" i="1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6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</a:t>
            </a:r>
            <a:r>
              <a:rPr kumimoji="0" lang="en-ZA" sz="1600" b="0" i="1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st</a:t>
            </a:r>
            <a:r>
              <a:rPr kumimoji="0" lang="en-ZA" sz="16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Continental Report on A63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638102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67BCC-57E2-4C41-BEA9-6D2D5F2D6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Agenda 2063 M&amp;E Framework Architecture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7FB8D-BAA3-45B1-B27F-D383E76136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457" y="1439206"/>
            <a:ext cx="11369040" cy="4519631"/>
          </a:xfrm>
        </p:spPr>
        <p:txBody>
          <a:bodyPr/>
          <a:lstStyle/>
          <a:p>
            <a:pPr marL="0" indent="0">
              <a:buNone/>
            </a:pPr>
            <a:r>
              <a:rPr lang="en-ZA" dirty="0"/>
              <a:t>.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6450E95-C1D5-4E16-B930-7C88CDB5E091}"/>
              </a:ext>
            </a:extLst>
          </p:cNvPr>
          <p:cNvSpPr/>
          <p:nvPr/>
        </p:nvSpPr>
        <p:spPr>
          <a:xfrm>
            <a:off x="1121569" y="4887275"/>
            <a:ext cx="3486150" cy="10787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b="1" dirty="0"/>
              <a:t>Regional support – incl. </a:t>
            </a: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Regional Reporting platforms</a:t>
            </a:r>
          </a:p>
          <a:p>
            <a:pPr algn="ctr"/>
            <a:endParaRPr lang="en-ZA" b="1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A5EE82E-F73A-4CED-936E-F06B3647737D}"/>
              </a:ext>
            </a:extLst>
          </p:cNvPr>
          <p:cNvSpPr/>
          <p:nvPr/>
        </p:nvSpPr>
        <p:spPr>
          <a:xfrm>
            <a:off x="4553902" y="3317324"/>
            <a:ext cx="3486150" cy="1078706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kern="0" dirty="0">
                <a:solidFill>
                  <a:prstClr val="black"/>
                </a:solidFill>
                <a:latin typeface="Calibri"/>
                <a:ea typeface="MS Mincho" panose="02020609040205080304" pitchFamily="49" charset="-128"/>
                <a:cs typeface="Arial" panose="020B0604020202020204" pitchFamily="34" charset="0"/>
              </a:rPr>
              <a:t>In-country Planning, Monitoring and Reporting Processes</a:t>
            </a:r>
            <a:endParaRPr lang="en-ZA" b="1" kern="0" dirty="0">
              <a:solidFill>
                <a:prstClr val="black"/>
              </a:solidFill>
              <a:latin typeface="Calibri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1A2CE29-6370-42AF-866F-6477FFB77071}"/>
              </a:ext>
            </a:extLst>
          </p:cNvPr>
          <p:cNvSpPr/>
          <p:nvPr/>
        </p:nvSpPr>
        <p:spPr>
          <a:xfrm>
            <a:off x="8330327" y="4887275"/>
            <a:ext cx="3486150" cy="10787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ZA" b="1" dirty="0"/>
              <a:t>Continental Support – incl. continental</a:t>
            </a: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rPr>
              <a:t> Reporting Platforms (STC, Summit)</a:t>
            </a:r>
          </a:p>
          <a:p>
            <a:pPr algn="ctr"/>
            <a:endParaRPr lang="en-ZA" b="1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F0C9A6FE-A999-4477-B07A-68437A1AFDCF}"/>
              </a:ext>
            </a:extLst>
          </p:cNvPr>
          <p:cNvSpPr/>
          <p:nvPr/>
        </p:nvSpPr>
        <p:spPr>
          <a:xfrm>
            <a:off x="4553902" y="1747373"/>
            <a:ext cx="3486150" cy="10787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MS Mincho" panose="02020609040205080304" pitchFamily="49" charset="-128"/>
                <a:cs typeface="Arial" panose="020B0604020202020204" pitchFamily="34" charset="0"/>
              </a:rPr>
              <a:t>Biennial Progress and Performance Country Report</a:t>
            </a:r>
            <a:endParaRPr kumimoji="0" lang="en-ZA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4C0E4957-C130-47CC-9D39-1228F1B4D774}"/>
              </a:ext>
            </a:extLst>
          </p:cNvPr>
          <p:cNvCxnSpPr>
            <a:stCxn id="4" idx="0"/>
            <a:endCxn id="5" idx="1"/>
          </p:cNvCxnSpPr>
          <p:nvPr/>
        </p:nvCxnSpPr>
        <p:spPr>
          <a:xfrm rot="5400000" flipH="1" flipV="1">
            <a:off x="3193974" y="3527347"/>
            <a:ext cx="1030598" cy="1689258"/>
          </a:xfrm>
          <a:prstGeom prst="bentConnector2">
            <a:avLst/>
          </a:prstGeom>
          <a:ln w="6985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or: Elbow 10">
            <a:extLst>
              <a:ext uri="{FF2B5EF4-FFF2-40B4-BE49-F238E27FC236}">
                <a16:creationId xmlns:a16="http://schemas.microsoft.com/office/drawing/2014/main" id="{BF6E0DF2-6D05-4AFD-95DF-AEE7C82720E4}"/>
              </a:ext>
            </a:extLst>
          </p:cNvPr>
          <p:cNvCxnSpPr>
            <a:stCxn id="6" idx="0"/>
            <a:endCxn id="5" idx="3"/>
          </p:cNvCxnSpPr>
          <p:nvPr/>
        </p:nvCxnSpPr>
        <p:spPr>
          <a:xfrm rot="16200000" flipV="1">
            <a:off x="8541428" y="3355301"/>
            <a:ext cx="1030598" cy="2033350"/>
          </a:xfrm>
          <a:prstGeom prst="bentConnector2">
            <a:avLst/>
          </a:prstGeom>
          <a:ln w="412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7ACC9A9-3BD6-47DA-BC14-87E12FB44415}"/>
              </a:ext>
            </a:extLst>
          </p:cNvPr>
          <p:cNvCxnSpPr>
            <a:stCxn id="5" idx="0"/>
            <a:endCxn id="7" idx="2"/>
          </p:cNvCxnSpPr>
          <p:nvPr/>
        </p:nvCxnSpPr>
        <p:spPr>
          <a:xfrm flipV="1">
            <a:off x="6296977" y="2826079"/>
            <a:ext cx="0" cy="491245"/>
          </a:xfrm>
          <a:prstGeom prst="straightConnector1">
            <a:avLst/>
          </a:prstGeom>
          <a:ln w="69850" cmpd="sng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AAC6144-EA9D-4B6A-9AAA-AC7BB1F632CC}"/>
              </a:ext>
            </a:extLst>
          </p:cNvPr>
          <p:cNvCxnSpPr>
            <a:stCxn id="6" idx="1"/>
            <a:endCxn id="4" idx="3"/>
          </p:cNvCxnSpPr>
          <p:nvPr/>
        </p:nvCxnSpPr>
        <p:spPr>
          <a:xfrm flipH="1">
            <a:off x="4607719" y="5426628"/>
            <a:ext cx="3672000" cy="0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1D7C3608-36F7-4BD5-B36C-0B48BE066036}"/>
              </a:ext>
            </a:extLst>
          </p:cNvPr>
          <p:cNvCxnSpPr>
            <a:stCxn id="7" idx="1"/>
          </p:cNvCxnSpPr>
          <p:nvPr/>
        </p:nvCxnSpPr>
        <p:spPr>
          <a:xfrm rot="10800000" flipV="1">
            <a:off x="2164556" y="2286725"/>
            <a:ext cx="2389346" cy="2600549"/>
          </a:xfrm>
          <a:prstGeom prst="bentConnector2">
            <a:avLst/>
          </a:prstGeom>
          <a:ln w="41275">
            <a:solidFill>
              <a:srgbClr val="0070C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4A746A1C-D72D-4D11-AB8B-5433303C4961}"/>
              </a:ext>
            </a:extLst>
          </p:cNvPr>
          <p:cNvCxnSpPr>
            <a:stCxn id="7" idx="3"/>
          </p:cNvCxnSpPr>
          <p:nvPr/>
        </p:nvCxnSpPr>
        <p:spPr>
          <a:xfrm>
            <a:off x="8040052" y="2286726"/>
            <a:ext cx="2584790" cy="2600548"/>
          </a:xfrm>
          <a:prstGeom prst="bentConnector2">
            <a:avLst/>
          </a:prstGeom>
          <a:ln w="31750"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641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03323-05B4-41CB-BD8D-BB0EA3BB3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kern="12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Operationalising</a:t>
            </a:r>
            <a:r>
              <a:rPr lang="en-US" sz="3600" b="1" kern="12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Tracking, Reporting and Learning</a:t>
            </a:r>
            <a:endParaRPr lang="en-ZA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87BAE02-D0EC-4E9B-87C3-92E11714476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3450359"/>
              </p:ext>
            </p:extLst>
          </p:nvPr>
        </p:nvGraphicFramePr>
        <p:xfrm>
          <a:off x="427038" y="1439863"/>
          <a:ext cx="11368087" cy="45196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lowchart: Alternate Process 5">
            <a:extLst>
              <a:ext uri="{FF2B5EF4-FFF2-40B4-BE49-F238E27FC236}">
                <a16:creationId xmlns:a16="http://schemas.microsoft.com/office/drawing/2014/main" id="{28740A7A-9CE9-4162-86A3-947451F4E7DC}"/>
              </a:ext>
            </a:extLst>
          </p:cNvPr>
          <p:cNvSpPr/>
          <p:nvPr/>
        </p:nvSpPr>
        <p:spPr>
          <a:xfrm>
            <a:off x="1350181" y="1716704"/>
            <a:ext cx="4211960" cy="4176000"/>
          </a:xfrm>
          <a:prstGeom prst="flowChartAlternateProcess">
            <a:avLst/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521A473-FA26-448B-BF3C-8DCC2F4DFA6C}"/>
              </a:ext>
            </a:extLst>
          </p:cNvPr>
          <p:cNvGrpSpPr/>
          <p:nvPr/>
        </p:nvGrpSpPr>
        <p:grpSpPr>
          <a:xfrm>
            <a:off x="1453119" y="4492699"/>
            <a:ext cx="3924000" cy="1327997"/>
            <a:chOff x="395536" y="4466479"/>
            <a:chExt cx="3541375" cy="1327997"/>
          </a:xfrm>
        </p:grpSpPr>
        <p:sp>
          <p:nvSpPr>
            <p:cNvPr id="8" name="Rounded Rectangle 2">
              <a:extLst>
                <a:ext uri="{FF2B5EF4-FFF2-40B4-BE49-F238E27FC236}">
                  <a16:creationId xmlns:a16="http://schemas.microsoft.com/office/drawing/2014/main" id="{266CF78F-3582-4C16-8EC6-10A6CCC70DA1}"/>
                </a:ext>
              </a:extLst>
            </p:cNvPr>
            <p:cNvSpPr/>
            <p:nvPr/>
          </p:nvSpPr>
          <p:spPr>
            <a:xfrm>
              <a:off x="418782" y="4466479"/>
              <a:ext cx="3518129" cy="1327997"/>
            </a:xfrm>
            <a:prstGeom prst="roundRect">
              <a:avLst>
                <a:gd name="adj" fmla="val 39177"/>
              </a:avLst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ZA" sz="1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Domestication and aligning for implementation</a:t>
              </a:r>
            </a:p>
          </p:txBody>
        </p:sp>
        <p:sp>
          <p:nvSpPr>
            <p:cNvPr id="9" name="Left Bracket 8">
              <a:extLst>
                <a:ext uri="{FF2B5EF4-FFF2-40B4-BE49-F238E27FC236}">
                  <a16:creationId xmlns:a16="http://schemas.microsoft.com/office/drawing/2014/main" id="{9A263FA2-9399-43A0-914E-4D2F80B5E482}"/>
                </a:ext>
              </a:extLst>
            </p:cNvPr>
            <p:cNvSpPr/>
            <p:nvPr/>
          </p:nvSpPr>
          <p:spPr>
            <a:xfrm rot="16200000">
              <a:off x="1655165" y="3497366"/>
              <a:ext cx="1022117" cy="3541375"/>
            </a:xfrm>
            <a:prstGeom prst="leftBracket">
              <a:avLst>
                <a:gd name="adj" fmla="val 31340"/>
              </a:avLst>
            </a:prstGeom>
            <a:noFill/>
            <a:ln w="571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0" name="Flowchart: Connector 9">
            <a:extLst>
              <a:ext uri="{FF2B5EF4-FFF2-40B4-BE49-F238E27FC236}">
                <a16:creationId xmlns:a16="http://schemas.microsoft.com/office/drawing/2014/main" id="{5C5D4B93-7BF7-4EDF-B4B5-C0E0E5611068}"/>
              </a:ext>
            </a:extLst>
          </p:cNvPr>
          <p:cNvSpPr/>
          <p:nvPr/>
        </p:nvSpPr>
        <p:spPr>
          <a:xfrm>
            <a:off x="1453119" y="3300416"/>
            <a:ext cx="1944216" cy="1152128"/>
          </a:xfrm>
          <a:prstGeom prst="flowChartConnector">
            <a:avLst/>
          </a:prstGeom>
          <a:solidFill>
            <a:srgbClr val="00B0F0"/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(Re-) Prioritisation and Planning</a:t>
            </a:r>
          </a:p>
        </p:txBody>
      </p:sp>
      <p:sp>
        <p:nvSpPr>
          <p:cNvPr id="11" name="Flowchart: Connector 10">
            <a:extLst>
              <a:ext uri="{FF2B5EF4-FFF2-40B4-BE49-F238E27FC236}">
                <a16:creationId xmlns:a16="http://schemas.microsoft.com/office/drawing/2014/main" id="{A47E8DB5-BFCD-40D2-874C-E757F10919DB}"/>
              </a:ext>
            </a:extLst>
          </p:cNvPr>
          <p:cNvSpPr/>
          <p:nvPr/>
        </p:nvSpPr>
        <p:spPr>
          <a:xfrm>
            <a:off x="2209963" y="2264636"/>
            <a:ext cx="2166029" cy="1368152"/>
          </a:xfrm>
          <a:prstGeom prst="flowChartConnector">
            <a:avLst/>
          </a:prstGeom>
          <a:solidFill>
            <a:srgbClr val="00B0F0"/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Implementation and monitoring</a:t>
            </a:r>
          </a:p>
        </p:txBody>
      </p:sp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F3BD7AD5-E00E-47BC-9ECA-46033DDCE799}"/>
              </a:ext>
            </a:extLst>
          </p:cNvPr>
          <p:cNvSpPr/>
          <p:nvPr/>
        </p:nvSpPr>
        <p:spPr>
          <a:xfrm>
            <a:off x="3329893" y="3300416"/>
            <a:ext cx="1944216" cy="1152128"/>
          </a:xfrm>
          <a:prstGeom prst="flowChartConnector">
            <a:avLst/>
          </a:prstGeom>
          <a:solidFill>
            <a:srgbClr val="00B0F0"/>
          </a:solidFill>
          <a:ln w="3175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Assessment, Evaluation and Reporting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5BED62AD-503C-4944-97A8-6F8DBB435D4A}"/>
              </a:ext>
            </a:extLst>
          </p:cNvPr>
          <p:cNvSpPr/>
          <p:nvPr/>
        </p:nvSpPr>
        <p:spPr>
          <a:xfrm rot="13953594">
            <a:off x="3050363" y="3345239"/>
            <a:ext cx="612000" cy="612000"/>
          </a:xfrm>
          <a:prstGeom prst="arc">
            <a:avLst>
              <a:gd name="adj1" fmla="val 3482018"/>
              <a:gd name="adj2" fmla="val 0"/>
            </a:avLst>
          </a:prstGeom>
          <a:noFill/>
          <a:ln w="38100" cap="flat" cmpd="sng" algn="ctr">
            <a:solidFill>
              <a:srgbClr val="FFFF00"/>
            </a:solidFill>
            <a:prstDash val="solid"/>
            <a:headEnd type="none" w="med" len="med"/>
            <a:tailEnd type="triangl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305A6D4-69E9-4BCD-8CB2-29535769C2A0}"/>
              </a:ext>
            </a:extLst>
          </p:cNvPr>
          <p:cNvCxnSpPr>
            <a:cxnSpLocks/>
          </p:cNvCxnSpPr>
          <p:nvPr/>
        </p:nvCxnSpPr>
        <p:spPr>
          <a:xfrm>
            <a:off x="5562141" y="4217396"/>
            <a:ext cx="3476663" cy="14737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6964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A0970-DA76-4D42-941C-8FFFC1FFD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sz="3600" b="1" dirty="0"/>
              <a:t>Agenda 2063 – Implementation pathway and milestones</a:t>
            </a:r>
            <a:br>
              <a:rPr lang="en-ZA" sz="3600" b="1" dirty="0"/>
            </a:b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EFED3-D54A-46F5-8F75-4AAA375D7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/>
              <a:t>.</a:t>
            </a:r>
          </a:p>
        </p:txBody>
      </p:sp>
      <p:sp>
        <p:nvSpPr>
          <p:cNvPr id="11" name="Chevron 1">
            <a:extLst>
              <a:ext uri="{FF2B5EF4-FFF2-40B4-BE49-F238E27FC236}">
                <a16:creationId xmlns:a16="http://schemas.microsoft.com/office/drawing/2014/main" id="{79A5E6A4-F4CA-409D-B0F4-26837F5F2F49}"/>
              </a:ext>
            </a:extLst>
          </p:cNvPr>
          <p:cNvSpPr/>
          <p:nvPr/>
        </p:nvSpPr>
        <p:spPr>
          <a:xfrm>
            <a:off x="2696147" y="3326434"/>
            <a:ext cx="2283869" cy="1862287"/>
          </a:xfrm>
          <a:prstGeom prst="chevron">
            <a:avLst>
              <a:gd name="adj" fmla="val 26227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(1) Domestication &amp; internalisation</a:t>
            </a:r>
          </a:p>
        </p:txBody>
      </p:sp>
      <p:sp>
        <p:nvSpPr>
          <p:cNvPr id="12" name="Chevron 2">
            <a:extLst>
              <a:ext uri="{FF2B5EF4-FFF2-40B4-BE49-F238E27FC236}">
                <a16:creationId xmlns:a16="http://schemas.microsoft.com/office/drawing/2014/main" id="{406052D4-06E7-49C5-8A52-8C3F5E325E18}"/>
              </a:ext>
            </a:extLst>
          </p:cNvPr>
          <p:cNvSpPr/>
          <p:nvPr/>
        </p:nvSpPr>
        <p:spPr>
          <a:xfrm>
            <a:off x="4656106" y="3326434"/>
            <a:ext cx="2480486" cy="1862287"/>
          </a:xfrm>
          <a:prstGeom prst="chevron">
            <a:avLst>
              <a:gd name="adj" fmla="val 26107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(2) Technical mainstreaming and alignment for implementation (i.e. into NDPs</a:t>
            </a:r>
            <a:r>
              <a:rPr kumimoji="0" lang="en-ZA" sz="13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)</a:t>
            </a:r>
          </a:p>
        </p:txBody>
      </p:sp>
      <p:sp>
        <p:nvSpPr>
          <p:cNvPr id="13" name="Chevron 3">
            <a:extLst>
              <a:ext uri="{FF2B5EF4-FFF2-40B4-BE49-F238E27FC236}">
                <a16:creationId xmlns:a16="http://schemas.microsoft.com/office/drawing/2014/main" id="{5A6FE553-EBE4-41B8-9452-8C7AA4CE50C9}"/>
              </a:ext>
            </a:extLst>
          </p:cNvPr>
          <p:cNvSpPr/>
          <p:nvPr/>
        </p:nvSpPr>
        <p:spPr>
          <a:xfrm>
            <a:off x="6788135" y="3329039"/>
            <a:ext cx="3189301" cy="1871595"/>
          </a:xfrm>
          <a:prstGeom prst="chevron">
            <a:avLst>
              <a:gd name="adj" fmla="val 25423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(3) Country specific Indicators dashboard &amp; Indicator profiles including reporting structure and Technical backstopping on monitoring and reporting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3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Ebrima" panose="02000000000000000000" pitchFamily="2" charset="0"/>
              <a:ea typeface="Ebrima" panose="02000000000000000000" pitchFamily="2" charset="0"/>
              <a:cs typeface="Ebrima" panose="02000000000000000000" pitchFamily="2" charset="0"/>
            </a:endParaRPr>
          </a:p>
        </p:txBody>
      </p:sp>
      <p:sp>
        <p:nvSpPr>
          <p:cNvPr id="14" name="Chevron 6">
            <a:extLst>
              <a:ext uri="{FF2B5EF4-FFF2-40B4-BE49-F238E27FC236}">
                <a16:creationId xmlns:a16="http://schemas.microsoft.com/office/drawing/2014/main" id="{26E96D47-633F-437A-834B-D72BD959D1FA}"/>
              </a:ext>
            </a:extLst>
          </p:cNvPr>
          <p:cNvSpPr/>
          <p:nvPr/>
        </p:nvSpPr>
        <p:spPr>
          <a:xfrm>
            <a:off x="2613123" y="1425649"/>
            <a:ext cx="9500653" cy="1906322"/>
          </a:xfrm>
          <a:prstGeom prst="chevron">
            <a:avLst>
              <a:gd name="adj" fmla="val 24902"/>
            </a:avLst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Systemic in Ministries and Departments</a:t>
            </a: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Policy practice; Investments financing; technological advances; organisational development and Human capital development (skills)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Pentagon 7">
            <a:extLst>
              <a:ext uri="{FF2B5EF4-FFF2-40B4-BE49-F238E27FC236}">
                <a16:creationId xmlns:a16="http://schemas.microsoft.com/office/drawing/2014/main" id="{C1EA5850-E535-4B4E-A073-37AAB354D4F9}"/>
              </a:ext>
            </a:extLst>
          </p:cNvPr>
          <p:cNvSpPr/>
          <p:nvPr/>
        </p:nvSpPr>
        <p:spPr>
          <a:xfrm>
            <a:off x="1535989" y="1410409"/>
            <a:ext cx="1425696" cy="1906322"/>
          </a:xfrm>
          <a:prstGeom prst="homePlate">
            <a:avLst>
              <a:gd name="adj" fmla="val 32826"/>
            </a:avLst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Execution: (Country):</a:t>
            </a:r>
          </a:p>
        </p:txBody>
      </p:sp>
      <p:sp>
        <p:nvSpPr>
          <p:cNvPr id="16" name="Chevron 8">
            <a:extLst>
              <a:ext uri="{FF2B5EF4-FFF2-40B4-BE49-F238E27FC236}">
                <a16:creationId xmlns:a16="http://schemas.microsoft.com/office/drawing/2014/main" id="{49AEDDBC-7FD5-4436-B98B-2B4F535E87DF}"/>
              </a:ext>
            </a:extLst>
          </p:cNvPr>
          <p:cNvSpPr/>
          <p:nvPr/>
        </p:nvSpPr>
        <p:spPr>
          <a:xfrm>
            <a:off x="9634431" y="3310959"/>
            <a:ext cx="2436572" cy="1877840"/>
          </a:xfrm>
          <a:prstGeom prst="chevron">
            <a:avLst>
              <a:gd name="adj" fmla="val 26631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(4) Evaluation and accountability platforms and Meetings</a:t>
            </a:r>
          </a:p>
        </p:txBody>
      </p:sp>
      <p:sp>
        <p:nvSpPr>
          <p:cNvPr id="17" name="Chevron 9">
            <a:extLst>
              <a:ext uri="{FF2B5EF4-FFF2-40B4-BE49-F238E27FC236}">
                <a16:creationId xmlns:a16="http://schemas.microsoft.com/office/drawing/2014/main" id="{F4C5B46E-E162-4F96-988A-5C9519C7BDA6}"/>
              </a:ext>
            </a:extLst>
          </p:cNvPr>
          <p:cNvSpPr/>
          <p:nvPr/>
        </p:nvSpPr>
        <p:spPr>
          <a:xfrm>
            <a:off x="2613123" y="5234463"/>
            <a:ext cx="9186239" cy="753171"/>
          </a:xfrm>
          <a:prstGeom prst="chevron">
            <a:avLst>
              <a:gd name="adj" fmla="val 26631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Advocacy and Informed public</a:t>
            </a:r>
          </a:p>
        </p:txBody>
      </p:sp>
      <p:sp>
        <p:nvSpPr>
          <p:cNvPr id="18" name="Pentagon 5">
            <a:extLst>
              <a:ext uri="{FF2B5EF4-FFF2-40B4-BE49-F238E27FC236}">
                <a16:creationId xmlns:a16="http://schemas.microsoft.com/office/drawing/2014/main" id="{251B0F95-8E2D-4214-8F87-2735280F8EE8}"/>
              </a:ext>
            </a:extLst>
          </p:cNvPr>
          <p:cNvSpPr/>
          <p:nvPr/>
        </p:nvSpPr>
        <p:spPr>
          <a:xfrm>
            <a:off x="1535989" y="3317893"/>
            <a:ext cx="1518140" cy="2640944"/>
          </a:xfrm>
          <a:prstGeom prst="homePlate">
            <a:avLst>
              <a:gd name="adj" fmla="val 28424"/>
            </a:avLst>
          </a:pr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Implementation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1074476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27AB64-6751-46A2-A0C1-049C709DB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sz="3600" b="1" dirty="0"/>
              <a:t>Agenda 2063 – Implementation Pathway and Milestones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C7133-478B-458A-98DE-105CEC667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/>
              <a:t>.</a:t>
            </a:r>
          </a:p>
        </p:txBody>
      </p:sp>
      <p:sp>
        <p:nvSpPr>
          <p:cNvPr id="4" name="Chevron 1">
            <a:extLst>
              <a:ext uri="{FF2B5EF4-FFF2-40B4-BE49-F238E27FC236}">
                <a16:creationId xmlns:a16="http://schemas.microsoft.com/office/drawing/2014/main" id="{8A30D4AB-15A4-49D9-9F37-D677C1B6EB61}"/>
              </a:ext>
            </a:extLst>
          </p:cNvPr>
          <p:cNvSpPr/>
          <p:nvPr/>
        </p:nvSpPr>
        <p:spPr>
          <a:xfrm>
            <a:off x="671638" y="1296789"/>
            <a:ext cx="3433858" cy="981523"/>
          </a:xfrm>
          <a:prstGeom prst="chevron">
            <a:avLst>
              <a:gd name="adj" fmla="val 26227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(1) Domestication &amp; internalisation</a:t>
            </a:r>
          </a:p>
        </p:txBody>
      </p:sp>
      <p:sp>
        <p:nvSpPr>
          <p:cNvPr id="5" name="Chevron 2">
            <a:extLst>
              <a:ext uri="{FF2B5EF4-FFF2-40B4-BE49-F238E27FC236}">
                <a16:creationId xmlns:a16="http://schemas.microsoft.com/office/drawing/2014/main" id="{84E6E699-0B5A-43CA-83DA-B61A73B367DF}"/>
              </a:ext>
            </a:extLst>
          </p:cNvPr>
          <p:cNvSpPr/>
          <p:nvPr/>
        </p:nvSpPr>
        <p:spPr>
          <a:xfrm>
            <a:off x="4223531" y="1311828"/>
            <a:ext cx="3240000" cy="981523"/>
          </a:xfrm>
          <a:prstGeom prst="chevron">
            <a:avLst>
              <a:gd name="adj" fmla="val 26107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(2) Technical mainstreaming and alignment for implementation</a:t>
            </a:r>
          </a:p>
        </p:txBody>
      </p:sp>
      <p:sp>
        <p:nvSpPr>
          <p:cNvPr id="6" name="Chevron 3">
            <a:extLst>
              <a:ext uri="{FF2B5EF4-FFF2-40B4-BE49-F238E27FC236}">
                <a16:creationId xmlns:a16="http://schemas.microsoft.com/office/drawing/2014/main" id="{D73B2304-2BA7-40AF-B001-1C88EAE1B807}"/>
              </a:ext>
            </a:extLst>
          </p:cNvPr>
          <p:cNvSpPr/>
          <p:nvPr/>
        </p:nvSpPr>
        <p:spPr>
          <a:xfrm>
            <a:off x="7717725" y="1325479"/>
            <a:ext cx="4196070" cy="952833"/>
          </a:xfrm>
          <a:prstGeom prst="chevron">
            <a:avLst>
              <a:gd name="adj" fmla="val 25423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(3) Country specific dashboard &amp; Indicator profiles including reporting structure and Technical backstopping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176AE7-F09F-4043-AF8C-F4CF74A81393}"/>
              </a:ext>
            </a:extLst>
          </p:cNvPr>
          <p:cNvSpPr txBox="1"/>
          <p:nvPr/>
        </p:nvSpPr>
        <p:spPr>
          <a:xfrm>
            <a:off x="671638" y="2293351"/>
            <a:ext cx="3297699" cy="39703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Cabinet Memo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Economic Planning Focal point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Parliamentary Dialogue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Public Platforms identified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Legislation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Institutional alignment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Human capacity / skills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527094-A0B6-4580-A084-73A296E63B7B}"/>
              </a:ext>
            </a:extLst>
          </p:cNvPr>
          <p:cNvSpPr txBox="1"/>
          <p:nvPr/>
        </p:nvSpPr>
        <p:spPr>
          <a:xfrm>
            <a:off x="4223531" y="2293351"/>
            <a:ext cx="3240000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Backstop technical analysis on integration of Agenda 2063 into national priorities and goals</a:t>
            </a:r>
            <a:endParaRPr kumimoji="0" lang="en-ZA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Mapping and appraisal of implementation arrangements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1CEA3BF-9D30-422A-B854-2A2B8A7AA651}"/>
              </a:ext>
            </a:extLst>
          </p:cNvPr>
          <p:cNvSpPr txBox="1"/>
          <p:nvPr/>
        </p:nvSpPr>
        <p:spPr>
          <a:xfrm>
            <a:off x="7717724" y="2278312"/>
            <a:ext cx="4145199" cy="39395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Dashboard of progress and performance indicators and profiling of indicators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Appraisal of M&amp;E systems and capacity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Mapping of the internal Reporting flow (linking to planning &amp; accountability platforms)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Mapping of external (regional, continental) reporting flow – and feedback loop – </a:t>
            </a:r>
            <a:r>
              <a:rPr kumimoji="0" lang="en-ZA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including alignment with APRM</a:t>
            </a: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7331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D85F6-EAD2-4BD3-B49C-E35F3634F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sz="3600" b="1" dirty="0"/>
              <a:t>Agenda 2063 – Implementation Pathway and Milestones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6A215-D856-4518-8CBC-1BBD9F9160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ZA" dirty="0"/>
              <a:t>.</a:t>
            </a:r>
          </a:p>
        </p:txBody>
      </p:sp>
      <p:sp>
        <p:nvSpPr>
          <p:cNvPr id="4" name="Chevron 8">
            <a:extLst>
              <a:ext uri="{FF2B5EF4-FFF2-40B4-BE49-F238E27FC236}">
                <a16:creationId xmlns:a16="http://schemas.microsoft.com/office/drawing/2014/main" id="{BFC10D2E-A708-4176-98E7-8422E94E6CF7}"/>
              </a:ext>
            </a:extLst>
          </p:cNvPr>
          <p:cNvSpPr/>
          <p:nvPr/>
        </p:nvSpPr>
        <p:spPr>
          <a:xfrm>
            <a:off x="1759998" y="1329061"/>
            <a:ext cx="4140000" cy="900000"/>
          </a:xfrm>
          <a:prstGeom prst="chevron">
            <a:avLst>
              <a:gd name="adj" fmla="val 26631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(4) Evaluation and accountability platforms and Meetings</a:t>
            </a:r>
          </a:p>
        </p:txBody>
      </p:sp>
      <p:sp>
        <p:nvSpPr>
          <p:cNvPr id="5" name="Chevron 9">
            <a:extLst>
              <a:ext uri="{FF2B5EF4-FFF2-40B4-BE49-F238E27FC236}">
                <a16:creationId xmlns:a16="http://schemas.microsoft.com/office/drawing/2014/main" id="{BC1E9FCD-2821-4AB9-8C4C-0693AC6752FA}"/>
              </a:ext>
            </a:extLst>
          </p:cNvPr>
          <p:cNvSpPr/>
          <p:nvPr/>
        </p:nvSpPr>
        <p:spPr>
          <a:xfrm>
            <a:off x="6086541" y="1314022"/>
            <a:ext cx="5153296" cy="900000"/>
          </a:xfrm>
          <a:prstGeom prst="chevron">
            <a:avLst>
              <a:gd name="adj" fmla="val 26631"/>
            </a:avLst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ZA" sz="13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Ebrima" panose="02000000000000000000" pitchFamily="2" charset="0"/>
                <a:ea typeface="Ebrima" panose="02000000000000000000" pitchFamily="2" charset="0"/>
                <a:cs typeface="Ebrima" panose="02000000000000000000" pitchFamily="2" charset="0"/>
              </a:rPr>
              <a:t>Advocacy and Informed public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94C0C7E-0469-4C90-913C-545E79DA82BB}"/>
              </a:ext>
            </a:extLst>
          </p:cNvPr>
          <p:cNvSpPr txBox="1"/>
          <p:nvPr/>
        </p:nvSpPr>
        <p:spPr>
          <a:xfrm>
            <a:off x="1060057" y="2274838"/>
            <a:ext cx="4588373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Evaluation analysis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Mapping and consolidation of accountability mechanisms and tools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Report sharing and accountability discussions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Input to planning and decision making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5D44AE-22B4-4230-AC8A-BDBA23C076B3}"/>
              </a:ext>
            </a:extLst>
          </p:cNvPr>
          <p:cNvSpPr txBox="1"/>
          <p:nvPr/>
        </p:nvSpPr>
        <p:spPr>
          <a:xfrm>
            <a:off x="6105459" y="2214022"/>
            <a:ext cx="502648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Communication Strategy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ZA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Advocacy to decentralisation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ZA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9619788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42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41433"/>
            <a:ext cx="8898210" cy="3670954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2096" y="1594818"/>
            <a:ext cx="6927380" cy="42780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104" y="6019785"/>
            <a:ext cx="1331962" cy="4600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728" y="5993815"/>
            <a:ext cx="923388" cy="63088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1207" y="3782327"/>
            <a:ext cx="179942" cy="3357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5056" y="4275147"/>
            <a:ext cx="1122162" cy="1828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743" y="3782327"/>
            <a:ext cx="179942" cy="3357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278" y="3791042"/>
            <a:ext cx="179942" cy="33571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074" y="3676911"/>
            <a:ext cx="291420" cy="3124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2178" y="2200086"/>
            <a:ext cx="328175" cy="328175"/>
          </a:xfrm>
          <a:prstGeom prst="rect">
            <a:avLst/>
          </a:prstGeom>
        </p:spPr>
      </p:pic>
      <p:grpSp>
        <p:nvGrpSpPr>
          <p:cNvPr id="59" name="Group 58"/>
          <p:cNvGrpSpPr/>
          <p:nvPr/>
        </p:nvGrpSpPr>
        <p:grpSpPr>
          <a:xfrm>
            <a:off x="7269658" y="3792474"/>
            <a:ext cx="346553" cy="304695"/>
            <a:chOff x="7503559" y="3744172"/>
            <a:chExt cx="554777" cy="55477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8991" y="3812216"/>
              <a:ext cx="163911" cy="163911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3559" y="3744172"/>
              <a:ext cx="554777" cy="554777"/>
            </a:xfrm>
            <a:prstGeom prst="rect">
              <a:avLst/>
            </a:prstGeom>
          </p:spPr>
        </p:pic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779" y="5265866"/>
            <a:ext cx="309797" cy="309797"/>
          </a:xfrm>
          <a:prstGeom prst="rect">
            <a:avLst/>
          </a:prstGeom>
        </p:spPr>
      </p:pic>
      <p:grpSp>
        <p:nvGrpSpPr>
          <p:cNvPr id="60" name="Group 59"/>
          <p:cNvGrpSpPr/>
          <p:nvPr/>
        </p:nvGrpSpPr>
        <p:grpSpPr>
          <a:xfrm>
            <a:off x="5545385" y="3275495"/>
            <a:ext cx="265165" cy="235446"/>
            <a:chOff x="5892046" y="3615962"/>
            <a:chExt cx="424487" cy="428691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2046" y="3615962"/>
              <a:ext cx="424487" cy="428691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4945" y="3793599"/>
              <a:ext cx="63042" cy="9246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5099" y="3793600"/>
              <a:ext cx="67246" cy="9246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5050" y="3793600"/>
              <a:ext cx="54637" cy="92463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8106" y="3793600"/>
              <a:ext cx="54637" cy="92463"/>
            </a:xfrm>
            <a:prstGeom prst="rect">
              <a:avLst/>
            </a:prstGeom>
          </p:spPr>
        </p:pic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800" y="1786755"/>
            <a:ext cx="238912" cy="26254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012" y="3575000"/>
            <a:ext cx="317674" cy="3176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051" y="4700016"/>
            <a:ext cx="309797" cy="30979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3809" y="2417742"/>
            <a:ext cx="1400636" cy="701636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344" y="3510940"/>
            <a:ext cx="1168515" cy="1247648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243" y="4644517"/>
            <a:ext cx="1701337" cy="973323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1512" y="1554891"/>
            <a:ext cx="1339969" cy="116324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2558" y="1599123"/>
            <a:ext cx="1456028" cy="836162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685" y="4803834"/>
            <a:ext cx="1440202" cy="973323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703" y="2862344"/>
            <a:ext cx="1429651" cy="83616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5539" y="1522113"/>
            <a:ext cx="238511" cy="436994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427" y="3139341"/>
            <a:ext cx="228504" cy="435326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102" y="4347588"/>
            <a:ext cx="225169" cy="436994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1518" y="5543115"/>
            <a:ext cx="230172" cy="436994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084" y="2936063"/>
            <a:ext cx="276874" cy="43699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032" y="1388459"/>
            <a:ext cx="228504" cy="436994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536" y="3196843"/>
            <a:ext cx="235176" cy="436994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094" y="4094485"/>
            <a:ext cx="158452" cy="43699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4489" y="1565209"/>
            <a:ext cx="1408550" cy="83616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12" y="408727"/>
            <a:ext cx="8915444" cy="465274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7922" y="3633837"/>
            <a:ext cx="214346" cy="394017"/>
          </a:xfrm>
          <a:prstGeom prst="rect">
            <a:avLst/>
          </a:prstGeom>
        </p:spPr>
      </p:pic>
      <p:cxnSp>
        <p:nvCxnSpPr>
          <p:cNvPr id="62" name="Straight Connector 61"/>
          <p:cNvCxnSpPr/>
          <p:nvPr/>
        </p:nvCxnSpPr>
        <p:spPr>
          <a:xfrm>
            <a:off x="3858586" y="1918024"/>
            <a:ext cx="998550" cy="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/>
          <p:cNvGrpSpPr/>
          <p:nvPr/>
        </p:nvGrpSpPr>
        <p:grpSpPr>
          <a:xfrm>
            <a:off x="3062096" y="3357005"/>
            <a:ext cx="321852" cy="1174475"/>
            <a:chOff x="2050794" y="3303509"/>
            <a:chExt cx="429136" cy="1565966"/>
          </a:xfrm>
        </p:grpSpPr>
        <p:cxnSp>
          <p:nvCxnSpPr>
            <p:cNvPr id="64" name="Straight Connector 63"/>
            <p:cNvCxnSpPr/>
            <p:nvPr/>
          </p:nvCxnSpPr>
          <p:spPr>
            <a:xfrm flipV="1">
              <a:off x="2479930" y="3303509"/>
              <a:ext cx="0" cy="1565966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2050794" y="3303509"/>
              <a:ext cx="429136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4401284" y="3698506"/>
            <a:ext cx="455852" cy="1060082"/>
            <a:chOff x="3836379" y="3758845"/>
            <a:chExt cx="607802" cy="1413443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3836379" y="3758845"/>
              <a:ext cx="60780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4444181" y="3758845"/>
              <a:ext cx="0" cy="1413443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>
            <a:off x="5973105" y="2718132"/>
            <a:ext cx="663496" cy="705709"/>
            <a:chOff x="5932140" y="2451678"/>
            <a:chExt cx="884661" cy="940945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5932140" y="3392623"/>
              <a:ext cx="884661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6816801" y="2451678"/>
              <a:ext cx="0" cy="940945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Straight Connector 77"/>
          <p:cNvCxnSpPr/>
          <p:nvPr/>
        </p:nvCxnSpPr>
        <p:spPr>
          <a:xfrm flipV="1">
            <a:off x="6865676" y="4803834"/>
            <a:ext cx="0" cy="327344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/>
        </p:nvGrpSpPr>
        <p:grpSpPr>
          <a:xfrm>
            <a:off x="8066264" y="1825454"/>
            <a:ext cx="758188" cy="223841"/>
            <a:chOff x="8723018" y="1261441"/>
            <a:chExt cx="1010917" cy="298455"/>
          </a:xfrm>
        </p:grpSpPr>
        <p:cxnSp>
          <p:nvCxnSpPr>
            <p:cNvPr id="80" name="Straight Connector 79"/>
            <p:cNvCxnSpPr/>
            <p:nvPr/>
          </p:nvCxnSpPr>
          <p:spPr>
            <a:xfrm flipV="1">
              <a:off x="8723018" y="1261441"/>
              <a:ext cx="0" cy="298455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8723018" y="1261441"/>
              <a:ext cx="1010917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Straight Connector 83"/>
          <p:cNvCxnSpPr/>
          <p:nvPr/>
        </p:nvCxnSpPr>
        <p:spPr>
          <a:xfrm flipV="1">
            <a:off x="9551784" y="3139341"/>
            <a:ext cx="0" cy="371600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Group 92"/>
          <p:cNvGrpSpPr/>
          <p:nvPr/>
        </p:nvGrpSpPr>
        <p:grpSpPr>
          <a:xfrm>
            <a:off x="7750101" y="3892673"/>
            <a:ext cx="695256" cy="673412"/>
            <a:chOff x="8301468" y="4017735"/>
            <a:chExt cx="927008" cy="897882"/>
          </a:xfrm>
        </p:grpSpPr>
        <p:cxnSp>
          <p:nvCxnSpPr>
            <p:cNvPr id="86" name="Straight Connector 85"/>
            <p:cNvCxnSpPr/>
            <p:nvPr/>
          </p:nvCxnSpPr>
          <p:spPr>
            <a:xfrm>
              <a:off x="8301468" y="4017735"/>
              <a:ext cx="927008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9228476" y="4017735"/>
              <a:ext cx="0" cy="897882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2744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1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1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5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1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1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00"/>
                            </p:stCondLst>
                            <p:childTnLst>
                              <p:par>
                                <p:cTn id="13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5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000"/>
                            </p:stCondLst>
                            <p:childTnLst>
                              <p:par>
                                <p:cTn id="1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500"/>
                            </p:stCondLst>
                            <p:childTnLst>
                              <p:par>
                                <p:cTn id="1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4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4000"/>
                            </p:stCondLst>
                            <p:childTnLst>
                              <p:par>
                                <p:cTn id="1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1500"/>
                            </p:stCondLst>
                            <p:childTnLst>
                              <p:par>
                                <p:cTn id="1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000"/>
                            </p:stCondLst>
                            <p:childTnLst>
                              <p:par>
                                <p:cTn id="1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500"/>
                            </p:stCondLst>
                            <p:childTnLst>
                              <p:par>
                                <p:cTn id="1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50BEC-0617-4C8D-BDAF-CF83D4DC6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pPr marL="0" indent="0" algn="ctr">
              <a:buNone/>
            </a:pPr>
            <a:r>
              <a:rPr lang="en-ZA" sz="5400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732013911"/>
      </p:ext>
    </p:extLst>
  </p:cSld>
  <p:clrMapOvr>
    <a:masterClrMapping/>
  </p:clrMapOvr>
</p:sld>
</file>

<file path=ppt/theme/theme1.xml><?xml version="1.0" encoding="utf-8"?>
<a:theme xmlns:a="http://schemas.openxmlformats.org/drawingml/2006/main" name="Generic_PPT_Template.CFT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14BB3DF6DE2745A6DED23239A54E83" ma:contentTypeVersion="13" ma:contentTypeDescription="Create a new document." ma:contentTypeScope="" ma:versionID="a55d9d37ba98c9dcdd3bf374f2309bf6">
  <xsd:schema xmlns:xsd="http://www.w3.org/2001/XMLSchema" xmlns:xs="http://www.w3.org/2001/XMLSchema" xmlns:p="http://schemas.microsoft.com/office/2006/metadata/properties" xmlns:ns3="141adfa1-3a3a-40f8-995b-e3f318e5e929" xmlns:ns4="c4b052e4-a649-40c6-9ce6-b9ebf80ab71e" targetNamespace="http://schemas.microsoft.com/office/2006/metadata/properties" ma:root="true" ma:fieldsID="a1eb275bdbcdff15809ca2418ac985d0" ns3:_="" ns4:_="">
    <xsd:import namespace="141adfa1-3a3a-40f8-995b-e3f318e5e929"/>
    <xsd:import namespace="c4b052e4-a649-40c6-9ce6-b9ebf80ab7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1adfa1-3a3a-40f8-995b-e3f318e5e9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b052e4-a649-40c6-9ce6-b9ebf80ab7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4642BC7-3630-428E-8315-522C3D5204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1651912-6E90-4D85-8CEB-74B2E50A5C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1adfa1-3a3a-40f8-995b-e3f318e5e929"/>
    <ds:schemaRef ds:uri="c4b052e4-a649-40c6-9ce6-b9ebf80ab7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E412BBB-272D-4DF1-BC4C-48CA9D8DA7FA}">
  <ds:schemaRefs>
    <ds:schemaRef ds:uri="http://schemas.microsoft.com/office/2006/documentManagement/types"/>
    <ds:schemaRef ds:uri="http://schemas.microsoft.com/office/2006/metadata/properties"/>
    <ds:schemaRef ds:uri="141adfa1-3a3a-40f8-995b-e3f318e5e929"/>
    <ds:schemaRef ds:uri="http://purl.org/dc/elements/1.1/"/>
    <ds:schemaRef ds:uri="http://schemas.microsoft.com/office/infopath/2007/PartnerControls"/>
    <ds:schemaRef ds:uri="http://www.w3.org/XML/1998/namespace"/>
    <ds:schemaRef ds:uri="c4b052e4-a649-40c6-9ce6-b9ebf80ab71e"/>
    <ds:schemaRef ds:uri="http://schemas.openxmlformats.org/package/2006/metadata/core-properties"/>
    <ds:schemaRef ds:uri="http://purl.org/dc/terms/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12775</TotalTime>
  <Words>470</Words>
  <Application>Microsoft Office PowerPoint</Application>
  <PresentationFormat>Widescreen</PresentationFormat>
  <Paragraphs>94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Arial Rounded MT Bold</vt:lpstr>
      <vt:lpstr>Bookman Old Style</vt:lpstr>
      <vt:lpstr>Calibri</vt:lpstr>
      <vt:lpstr>Calibri Light</vt:lpstr>
      <vt:lpstr>Ebrima</vt:lpstr>
      <vt:lpstr>Generic_PPT_Template.CFTA</vt:lpstr>
      <vt:lpstr>1_Office Theme</vt:lpstr>
      <vt:lpstr>Mauritius Government Officials’ Seminar:   April 2021</vt:lpstr>
      <vt:lpstr>.</vt:lpstr>
      <vt:lpstr>Agenda 2063 M&amp;E Framework Architecture</vt:lpstr>
      <vt:lpstr>Operationalising Tracking, Reporting and Learning</vt:lpstr>
      <vt:lpstr>Agenda 2063 – Implementation pathway and milestones </vt:lpstr>
      <vt:lpstr>Agenda 2063 – Implementation Pathway and Milestones</vt:lpstr>
      <vt:lpstr>Agenda 2063 – Implementation Pathway and Milestones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Tracking, Assessing, Reporting and Reflections</dc:title>
  <dc:creator>Simon Kisira</dc:creator>
  <cp:lastModifiedBy>Simon Kisira</cp:lastModifiedBy>
  <cp:revision>53</cp:revision>
  <dcterms:created xsi:type="dcterms:W3CDTF">2020-06-09T01:22:30Z</dcterms:created>
  <dcterms:modified xsi:type="dcterms:W3CDTF">2021-03-24T11:32:53Z</dcterms:modified>
</cp:coreProperties>
</file>