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507" r:id="rId2"/>
    <p:sldId id="658" r:id="rId3"/>
    <p:sldId id="665" r:id="rId4"/>
    <p:sldId id="666" r:id="rId5"/>
    <p:sldId id="667" r:id="rId6"/>
    <p:sldId id="698" r:id="rId7"/>
    <p:sldId id="669" r:id="rId8"/>
    <p:sldId id="670" r:id="rId9"/>
    <p:sldId id="671" r:id="rId10"/>
    <p:sldId id="672" r:id="rId11"/>
    <p:sldId id="673" r:id="rId12"/>
    <p:sldId id="674" r:id="rId13"/>
    <p:sldId id="675" r:id="rId14"/>
    <p:sldId id="677" r:id="rId15"/>
    <p:sldId id="678" r:id="rId16"/>
    <p:sldId id="679" r:id="rId17"/>
    <p:sldId id="690" r:id="rId18"/>
    <p:sldId id="691" r:id="rId19"/>
    <p:sldId id="680" r:id="rId20"/>
    <p:sldId id="695" r:id="rId21"/>
    <p:sldId id="696" r:id="rId22"/>
    <p:sldId id="681" r:id="rId23"/>
    <p:sldId id="682" r:id="rId24"/>
    <p:sldId id="683" r:id="rId25"/>
    <p:sldId id="684" r:id="rId26"/>
    <p:sldId id="685" r:id="rId27"/>
    <p:sldId id="686" r:id="rId28"/>
    <p:sldId id="687" r:id="rId29"/>
    <p:sldId id="688" r:id="rId30"/>
    <p:sldId id="689" r:id="rId31"/>
    <p:sldId id="692" r:id="rId32"/>
    <p:sldId id="693" r:id="rId33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21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53"/>
    <a:srgbClr val="2EEE15"/>
    <a:srgbClr val="A7EE15"/>
    <a:srgbClr val="C6DDE5"/>
    <a:srgbClr val="C323E5"/>
    <a:srgbClr val="008B44"/>
    <a:srgbClr val="2ED7A1"/>
    <a:srgbClr val="A7F32E"/>
    <a:srgbClr val="2E80B4"/>
    <a:srgbClr val="B789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368" autoAdjust="0"/>
    <p:restoredTop sz="94245" autoAdjust="0"/>
  </p:normalViewPr>
  <p:slideViewPr>
    <p:cSldViewPr snapToGrid="0">
      <p:cViewPr varScale="1">
        <p:scale>
          <a:sx n="68" d="100"/>
          <a:sy n="68" d="100"/>
        </p:scale>
        <p:origin x="396" y="72"/>
      </p:cViewPr>
      <p:guideLst>
        <p:guide orient="horz" pos="2160"/>
        <p:guide pos="3840"/>
        <p:guide orient="horz" pos="216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018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C5E65-BD85-4B2A-9814-212FEB8A54BB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8EE42-6EC7-4DF6-8A59-98D652686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2189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0452908-FFC6-40CB-87B3-255ADF90028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6888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2"/>
            <a:ext cx="560832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8"/>
            <a:ext cx="3037840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40713DA-2AE1-47B2-BA32-821CD0516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2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713DA-2AE1-47B2-BA32-821CD051673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1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200" dirty="0"/>
              <a:t>There</a:t>
            </a:r>
            <a:r>
              <a:rPr lang="en-US" sz="3200" baseline="0" dirty="0"/>
              <a:t> are 20 Goals in all for the 7  Aspirations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713DA-2AE1-47B2-BA32-821CD05167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25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713DA-2AE1-47B2-BA32-821CD051673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03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3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44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26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410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027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4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405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07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197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36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B15F1-5826-42BD-8A5A-AFA391D06B4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33D9A-4FCA-42FD-BCAC-8C457C0B8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42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../../../../Consultations/Domestication/Results%20Framework/Agenda%202063%20indicators%20for%20Statisticians%20meeting.xlsx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ubtitle 2"/>
          <p:cNvSpPr txBox="1">
            <a:spLocks/>
          </p:cNvSpPr>
          <p:nvPr/>
        </p:nvSpPr>
        <p:spPr>
          <a:xfrm>
            <a:off x="3993777" y="6003238"/>
            <a:ext cx="3387609" cy="917247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sz="1400" dirty="0">
              <a:solidFill>
                <a:srgbClr val="2EEE1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46" y="109013"/>
            <a:ext cx="1214323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B7893D"/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Agenda 2063 : </a:t>
            </a:r>
            <a:r>
              <a:rPr lang="en-US" sz="2000" b="1" dirty="0">
                <a:solidFill>
                  <a:schemeClr val="accent1">
                    <a:lumMod val="75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“A Shared Strategic Framework for Inclusive Growth and Sustainable Development”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7162800" y="583094"/>
            <a:ext cx="4846320" cy="23125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B7893D"/>
                </a:solidFill>
                <a:latin typeface="Arial Black" panose="020B0A04020102020204" pitchFamily="34" charset="0"/>
                <a:ea typeface="+mn-ea"/>
                <a:cs typeface="Andalus" panose="02020603050405020304" pitchFamily="18" charset="-78"/>
              </a:rPr>
              <a:t>African Agenda 2063</a:t>
            </a:r>
          </a:p>
          <a:p>
            <a:endParaRPr lang="en-US" sz="2400" b="1" dirty="0">
              <a:solidFill>
                <a:srgbClr val="3366FF"/>
              </a:solidFill>
              <a:latin typeface="Arial Black" panose="020B0A04020102020204" pitchFamily="34" charset="0"/>
              <a:ea typeface="+mn-ea"/>
              <a:cs typeface="Andalus" panose="02020603050405020304" pitchFamily="18" charset="-78"/>
            </a:endParaRPr>
          </a:p>
          <a:p>
            <a:r>
              <a:rPr lang="en-US" sz="2000" b="1" dirty="0">
                <a:solidFill>
                  <a:srgbClr val="0000FF"/>
                </a:solidFill>
                <a:latin typeface="Arial Black" panose="020B0A04020102020204" pitchFamily="34" charset="0"/>
                <a:ea typeface="+mn-ea"/>
                <a:cs typeface="Andalus" panose="02020603050405020304" pitchFamily="18" charset="-78"/>
              </a:rPr>
              <a:t>Ten Year Implementation Plan</a:t>
            </a:r>
            <a:endParaRPr lang="en-US" sz="3200" b="1" dirty="0">
              <a:solidFill>
                <a:srgbClr val="3366FF"/>
              </a:solidFill>
              <a:latin typeface="Arial Black" panose="020B0A04020102020204" pitchFamily="34" charset="0"/>
              <a:ea typeface="+mn-ea"/>
              <a:cs typeface="Andalus" panose="02020603050405020304" pitchFamily="18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446" y="78236"/>
            <a:ext cx="12143232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 lvl="0" algn="ctr"/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                                                    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cs typeface="Andalus" panose="02020603050405020304" pitchFamily="18" charset="-78"/>
              </a:rPr>
              <a:t>The Africa We Want 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5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7693484"/>
              </p:ext>
            </p:extLst>
          </p:nvPr>
        </p:nvGraphicFramePr>
        <p:xfrm>
          <a:off x="1083320" y="522869"/>
          <a:ext cx="10235487" cy="584957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1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1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1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593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</a:t>
                      </a:r>
                      <a:r>
                        <a:rPr lang="en-US" dirty="0"/>
                        <a:t>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49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Environmentally sustainable and climate resilient Economies and Communities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Sustainable Consumption Patters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Biodiversity conservation and Sustainable Natural Resource Management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Water Security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Climate Resilience and Natural Disasters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Renewable Energy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0570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380537"/>
              </p:ext>
            </p:extLst>
          </p:nvPr>
        </p:nvGraphicFramePr>
        <p:xfrm>
          <a:off x="392236" y="336131"/>
          <a:ext cx="11580299" cy="665730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83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59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59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8321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</a:t>
                      </a:r>
                      <a:r>
                        <a:rPr lang="en-US" dirty="0"/>
                        <a:t>  (2)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92020">
                <a:tc rowSpan="3"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An Integrated Continent, Politically United, based on the Ideals of Pan Africanism and the Vision of Africa’s Renaissance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A United Africa (Federal or Confederate)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200" dirty="0">
                          <a:effectLst/>
                        </a:rPr>
                        <a:t>Frameworks and Institutions for a United Africa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15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Continental Financial and Monetary Institutions established and Functional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200" dirty="0">
                          <a:effectLst/>
                        </a:rPr>
                        <a:t>Financial and Monetary Institutions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453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World Class Infrastructure Crisscrosses Africa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200" dirty="0">
                          <a:effectLst/>
                        </a:rPr>
                        <a:t>Communications and Infrastructure Connectivity;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200" dirty="0">
                          <a:effectLst/>
                        </a:rPr>
                        <a:t>Liberalization of air transport and full implementation of Yamoussoukro Decision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200" dirty="0">
                          <a:effectLst/>
                        </a:rPr>
                        <a:t>Intra-African Trade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80861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953" y="809689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069315"/>
              </p:ext>
            </p:extLst>
          </p:nvPr>
        </p:nvGraphicFramePr>
        <p:xfrm>
          <a:off x="629392" y="522869"/>
          <a:ext cx="10689415" cy="49003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193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7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77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593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</a:t>
                      </a:r>
                      <a:r>
                        <a:rPr lang="en-US" dirty="0"/>
                        <a:t> (3)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430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An Africa of Good Governance, Democracy, Respect for Human rights, Justice and Rule of Law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Democratic Values, practices, universal principles of Human rights, Justice and Rule of Law Entrenched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>
                          <a:effectLst/>
                        </a:rPr>
                        <a:t>Democracy and Good Governance</a:t>
                      </a:r>
                    </a:p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>
                          <a:effectLst/>
                        </a:rPr>
                        <a:t>Human rights, Justice and Rule of Law</a:t>
                      </a:r>
                      <a:endParaRPr lang="en-US" sz="24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Capable Institutions and Transformative Leadership in Place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Institutions and Leadership</a:t>
                      </a:r>
                    </a:p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Participatory Development and Local Governance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874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951427"/>
              </p:ext>
            </p:extLst>
          </p:nvPr>
        </p:nvGraphicFramePr>
        <p:xfrm>
          <a:off x="1083320" y="522869"/>
          <a:ext cx="10235487" cy="361529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1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11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118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4593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</a:t>
                      </a:r>
                      <a:r>
                        <a:rPr lang="en-US" dirty="0"/>
                        <a:t> (6)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6059"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An Africa whose Development is people-driven, especially relying on the Potential offered by its Women and Youth, and well cared for Children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Full gender Equality in all Spheres of Life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Women and Girls Empowerment</a:t>
                      </a:r>
                    </a:p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Sexual Violence and discrimination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60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Engaged and empowered Youth and Children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Youth Empowerment and Children’s Rights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45309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79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+mn-lt"/>
              </a:rPr>
              <a:t>The Plan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6457"/>
            <a:ext cx="10515600" cy="50005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Plan Framework comprises the following:</a:t>
            </a:r>
          </a:p>
          <a:p>
            <a:r>
              <a:rPr lang="en-US" dirty="0"/>
              <a:t>Criteria for Selecting Goals, Priority  Areas and Targets from the 50  year technical document for the  first ten year plan</a:t>
            </a:r>
          </a:p>
          <a:p>
            <a:r>
              <a:rPr lang="en-US" dirty="0"/>
              <a:t>Highlights of Major Initiatives (Fast Track Projects / Programmes)</a:t>
            </a:r>
          </a:p>
          <a:p>
            <a:r>
              <a:rPr lang="en-US" dirty="0"/>
              <a:t>Plan Results Framework  Matrices by Aspiration</a:t>
            </a:r>
          </a:p>
          <a:p>
            <a:r>
              <a:rPr lang="en-US" dirty="0"/>
              <a:t>Key Success Factors, risks and mitigation strategies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7090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9375"/>
          </a:xfrm>
        </p:spPr>
        <p:txBody>
          <a:bodyPr>
            <a:normAutofit fontScale="90000"/>
          </a:bodyPr>
          <a:lstStyle/>
          <a:p>
            <a:br>
              <a:rPr lang="en-US" sz="2800" dirty="0"/>
            </a:br>
            <a:r>
              <a:rPr lang="en-US" sz="3100" b="1" dirty="0"/>
              <a:t>Criteria for Selecting Goals, Priority  Areas and Targets from the 50  year technical document for the  first ten year plan</a:t>
            </a:r>
            <a:br>
              <a:rPr lang="en-US" sz="2800" dirty="0"/>
            </a:br>
            <a:endParaRPr lang="en-US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03399"/>
            <a:ext cx="10515600" cy="4373563"/>
          </a:xfrm>
        </p:spPr>
        <p:txBody>
          <a:bodyPr>
            <a:normAutofit/>
          </a:bodyPr>
          <a:lstStyle/>
          <a:p>
            <a:r>
              <a:rPr lang="en-US" sz="3600" dirty="0"/>
              <a:t>Fast Track Projects / Programmes</a:t>
            </a:r>
          </a:p>
          <a:p>
            <a:pPr>
              <a:buFont typeface="Arial"/>
              <a:buChar char="•"/>
            </a:pPr>
            <a:r>
              <a:rPr lang="en-US" sz="3600" dirty="0"/>
              <a:t>Focus areas in national/regional plans</a:t>
            </a:r>
          </a:p>
          <a:p>
            <a:pPr>
              <a:buFont typeface="Arial"/>
              <a:buChar char="•"/>
            </a:pPr>
            <a:r>
              <a:rPr lang="en-US" sz="3600" dirty="0"/>
              <a:t>Continental frameworks (</a:t>
            </a:r>
            <a:r>
              <a:rPr lang="en-US" sz="3600" dirty="0" err="1"/>
              <a:t>eg</a:t>
            </a:r>
            <a:r>
              <a:rPr lang="en-US" sz="3600" dirty="0"/>
              <a:t>. CAADP, PIDA, AMV)</a:t>
            </a:r>
          </a:p>
          <a:p>
            <a:pPr>
              <a:buFont typeface="Arial"/>
              <a:buChar char="•"/>
            </a:pPr>
            <a:r>
              <a:rPr lang="en-US" sz="3600" dirty="0"/>
              <a:t>Assembly Decisions ( </a:t>
            </a:r>
            <a:r>
              <a:rPr lang="en-US" sz="3600" dirty="0" err="1"/>
              <a:t>eg</a:t>
            </a:r>
            <a:r>
              <a:rPr lang="en-US" sz="3600" dirty="0"/>
              <a:t>. Silence All Guns by 2020)</a:t>
            </a:r>
          </a:p>
        </p:txBody>
      </p:sp>
    </p:spTree>
    <p:extLst>
      <p:ext uri="{BB962C8B-B14F-4D97-AF65-F5344CB8AC3E}">
        <p14:creationId xmlns:p14="http://schemas.microsoft.com/office/powerpoint/2010/main" val="894745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C7A9586F-1B62-4D83-9BB3-73EAFB230D3B}"/>
              </a:ext>
            </a:extLst>
          </p:cNvPr>
          <p:cNvSpPr txBox="1">
            <a:spLocks/>
          </p:cNvSpPr>
          <p:nvPr/>
        </p:nvSpPr>
        <p:spPr>
          <a:xfrm>
            <a:off x="0" y="228600"/>
            <a:ext cx="10808929" cy="80080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Progress on Flagship Projects</a:t>
            </a:r>
            <a:endParaRPr lang="en-US" sz="30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DE3B83-5A9C-4C2D-9225-0491F5E97D2D}"/>
              </a:ext>
            </a:extLst>
          </p:cNvPr>
          <p:cNvSpPr/>
          <p:nvPr/>
        </p:nvSpPr>
        <p:spPr>
          <a:xfrm>
            <a:off x="462894" y="976694"/>
            <a:ext cx="1084753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/>
              <a:t>Currently there are 14 Flagship Projects:</a:t>
            </a:r>
          </a:p>
          <a:p>
            <a:pPr lvl="0"/>
            <a:endParaRPr lang="en-US" sz="2000" dirty="0"/>
          </a:p>
          <a:p>
            <a:r>
              <a:rPr lang="en-GB" sz="2000" b="1" dirty="0"/>
              <a:t>1.</a:t>
            </a:r>
            <a:r>
              <a:rPr lang="en-US" sz="2000" b="1" dirty="0"/>
              <a:t> Grand Inga Dam Project </a:t>
            </a:r>
          </a:p>
          <a:p>
            <a:r>
              <a:rPr lang="en-US" sz="2000" b="1" dirty="0">
                <a:cs typeface="Andalus" panose="02020603050405020304" pitchFamily="18" charset="-78"/>
              </a:rPr>
              <a:t>2. Continental Free Trade Area (CFTA) </a:t>
            </a:r>
          </a:p>
          <a:p>
            <a:r>
              <a:rPr lang="en-GB" sz="2000" b="1" dirty="0"/>
              <a:t>3. </a:t>
            </a:r>
            <a:r>
              <a:rPr lang="en-US" sz="2000" b="1" dirty="0">
                <a:cs typeface="Andalus" panose="02020603050405020304" pitchFamily="18" charset="-78"/>
              </a:rPr>
              <a:t>African Commodity Strategy </a:t>
            </a:r>
          </a:p>
          <a:p>
            <a:r>
              <a:rPr lang="en-GB" sz="2000" b="1" dirty="0"/>
              <a:t>4. </a:t>
            </a:r>
            <a:r>
              <a:rPr lang="en-US" sz="2000" b="1" dirty="0">
                <a:cs typeface="Andalus" panose="02020603050405020304" pitchFamily="18" charset="-78"/>
              </a:rPr>
              <a:t>Single African Air Transport Market (SAATM)</a:t>
            </a:r>
          </a:p>
          <a:p>
            <a:r>
              <a:rPr lang="en-GB" sz="2000" b="1" dirty="0"/>
              <a:t>5. </a:t>
            </a:r>
            <a:r>
              <a:rPr lang="en-US" sz="2000" b="1" dirty="0">
                <a:cs typeface="Andalus" panose="02020603050405020304" pitchFamily="18" charset="-78"/>
              </a:rPr>
              <a:t>African Outer Space Strategy </a:t>
            </a:r>
          </a:p>
          <a:p>
            <a:r>
              <a:rPr lang="en-GB" sz="2000" b="1" dirty="0"/>
              <a:t>6. </a:t>
            </a:r>
            <a:r>
              <a:rPr lang="en-US" sz="2000" b="1" dirty="0">
                <a:cs typeface="Andalus" panose="02020603050405020304" pitchFamily="18" charset="-78"/>
              </a:rPr>
              <a:t>Pan-African E-Network</a:t>
            </a:r>
          </a:p>
          <a:p>
            <a:r>
              <a:rPr lang="en-GB" sz="2000" b="1" dirty="0"/>
              <a:t>7. </a:t>
            </a:r>
            <a:r>
              <a:rPr lang="en-US" sz="2000" b="1" dirty="0">
                <a:cs typeface="Andalus" panose="02020603050405020304" pitchFamily="18" charset="-78"/>
              </a:rPr>
              <a:t>African Virtual University</a:t>
            </a:r>
          </a:p>
          <a:p>
            <a:r>
              <a:rPr lang="en-GB" sz="2000" b="1" dirty="0"/>
              <a:t>8. </a:t>
            </a:r>
            <a:r>
              <a:rPr lang="en-US" sz="2000" b="1" dirty="0">
                <a:cs typeface="Andalus" panose="02020603050405020304" pitchFamily="18" charset="-78"/>
              </a:rPr>
              <a:t>Silencing Guns by 2020</a:t>
            </a:r>
          </a:p>
          <a:p>
            <a:r>
              <a:rPr lang="en-GB" sz="2000" b="1" dirty="0"/>
              <a:t>9. </a:t>
            </a:r>
            <a:r>
              <a:rPr lang="en-US" sz="2000" b="1" dirty="0">
                <a:cs typeface="Andalus" panose="02020603050405020304" pitchFamily="18" charset="-78"/>
              </a:rPr>
              <a:t>Integrated High-Speed Train Network </a:t>
            </a:r>
          </a:p>
          <a:p>
            <a:r>
              <a:rPr lang="en-GB" sz="2000" b="1" dirty="0"/>
              <a:t>10. </a:t>
            </a:r>
            <a:r>
              <a:rPr lang="en-US" sz="2000" b="1" dirty="0">
                <a:cs typeface="Andalus" panose="02020603050405020304" pitchFamily="18" charset="-78"/>
              </a:rPr>
              <a:t>African Passport and Free Movement of People</a:t>
            </a:r>
          </a:p>
          <a:p>
            <a:pPr lvl="0"/>
            <a:r>
              <a:rPr lang="en-GB" sz="2000" b="1" dirty="0"/>
              <a:t>11. </a:t>
            </a:r>
            <a:r>
              <a:rPr lang="en-US" sz="2000" b="1" dirty="0">
                <a:cs typeface="Andalus" panose="02020603050405020304" pitchFamily="18" charset="-78"/>
              </a:rPr>
              <a:t>Annual African Consultative Platform </a:t>
            </a:r>
          </a:p>
          <a:p>
            <a:r>
              <a:rPr lang="en-US" sz="2000" b="1" dirty="0">
                <a:cs typeface="Andalus" panose="02020603050405020304" pitchFamily="18" charset="-78"/>
              </a:rPr>
              <a:t>12. Continental Financial Institutions (African Central Bank, African Investments Bank, African Monetary Fund and Pan-African Stock Exchange)</a:t>
            </a:r>
          </a:p>
          <a:p>
            <a:r>
              <a:rPr lang="en-US" sz="2000" b="1" dirty="0">
                <a:cs typeface="Andalus" panose="02020603050405020304" pitchFamily="18" charset="-78"/>
              </a:rPr>
              <a:t>13. Great Museum of Africa</a:t>
            </a:r>
          </a:p>
          <a:p>
            <a:r>
              <a:rPr lang="en-US" sz="2000" b="1" dirty="0">
                <a:cs typeface="Andalus" panose="02020603050405020304" pitchFamily="18" charset="-78"/>
              </a:rPr>
              <a:t>14. Cyber Security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077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4600" y="1168400"/>
            <a:ext cx="7924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Highlights of a few other  programmes / initiatives/ results  for 2023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Inclusive economic growth with expanded job opportunities, especially for the youth and women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Emergence of agro /commodity value addition  manufacturing enterprises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Doubling productivity in agriculture and the absence of the hand held hoe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Expanded early childhood education and compulsory secondary education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Steep reductions in incidence of malnutrition, maternal, child and neo-natal deaths plus universal access to Anti Retroviral drugs for those afflicted by HIV/AIDs</a:t>
            </a:r>
          </a:p>
        </p:txBody>
      </p:sp>
    </p:spTree>
    <p:extLst>
      <p:ext uri="{BB962C8B-B14F-4D97-AF65-F5344CB8AC3E}">
        <p14:creationId xmlns:p14="http://schemas.microsoft.com/office/powerpoint/2010/main" val="37348077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44600" y="1168400"/>
            <a:ext cx="7924800" cy="7109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/>
              <a:t>Expanded and improved access to the basic necessities  of life: water, sanitation, electricity,  transport and internet connectivity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Entrenched democratic practices,  human rights and the rule of law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Completion of the Encyclopedia Africana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Complete women’s empowerment in all spheres of social,  economic  and political lives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Expanded opportunities for the youth in the creation of new businesses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Eradication of child labor exploitation, marriage, trafficking and soldiering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/>
              <a:t>Deepened financial / capital markets- The African Investment Bank; African Credit Guarantee Facility,  Regional Stock Exchanges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3749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94896"/>
          </a:xfrm>
        </p:spPr>
        <p:txBody>
          <a:bodyPr>
            <a:noAutofit/>
          </a:bodyPr>
          <a:lstStyle/>
          <a:p>
            <a:r>
              <a:rPr lang="en-US" sz="3200" b="1" dirty="0"/>
              <a:t>Plan Results Framework Matrix-Truncated </a:t>
            </a:r>
            <a:r>
              <a:rPr lang="en-US" sz="3200" b="1" dirty="0">
                <a:hlinkClick r:id="rId2" action="ppaction://hlinkfile"/>
              </a:rPr>
              <a:t>Example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7832943"/>
              </p:ext>
            </p:extLst>
          </p:nvPr>
        </p:nvGraphicFramePr>
        <p:xfrm>
          <a:off x="83129" y="843149"/>
          <a:ext cx="12005952" cy="625539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4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38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42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115">
                <a:tc gridSpan="3">
                  <a:txBody>
                    <a:bodyPr/>
                    <a:lstStyle/>
                    <a:p>
                      <a:r>
                        <a:rPr lang="en-US" dirty="0"/>
                        <a:t>Aspiration 1:   A Prosperous</a:t>
                      </a:r>
                      <a:r>
                        <a:rPr lang="en-US" baseline="0" dirty="0"/>
                        <a:t>  Africa Based On Inclusive Growth and Sustainable Development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9115">
                <a:tc gridSpan="3">
                  <a:txBody>
                    <a:bodyPr/>
                    <a:lstStyle/>
                    <a:p>
                      <a:r>
                        <a:rPr lang="en-US" dirty="0"/>
                        <a:t>Goal 2: Well educated citizens and skills revolution underpinned by Science, Technology</a:t>
                      </a:r>
                      <a:r>
                        <a:rPr lang="en-US" baseline="0" dirty="0"/>
                        <a:t> and Innovation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3451">
                <a:tc>
                  <a:txBody>
                    <a:bodyPr/>
                    <a:lstStyle/>
                    <a:p>
                      <a:r>
                        <a:rPr lang="en-US" dirty="0"/>
                        <a:t>Priority Area</a:t>
                      </a:r>
                      <a:r>
                        <a:rPr lang="en-US" baseline="0" dirty="0"/>
                        <a:t> (1)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 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Process Actions/ Milestones  Towards 2023 on AU Frameworks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3804">
                <a:tc>
                  <a:txBody>
                    <a:bodyPr/>
                    <a:lstStyle/>
                    <a:p>
                      <a:r>
                        <a:rPr lang="en-US" dirty="0"/>
                        <a:t>Education and STI driven Skills Revolution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Enrolment rate for early childhood education is at least 300% of the 2013 rate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baseline="0" dirty="0"/>
                        <a:t>Increase number of qualified teachers by at least 30% with focus on STEM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At least 70% of secondary  school students not entering the tertiary sector  are provided with a range of options for further skills development.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African Education Accreditation Agency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Framework on African educational accreditation agency domesticated by 2018/20</a:t>
                      </a:r>
                    </a:p>
                    <a:p>
                      <a:pPr marL="0" indent="0">
                        <a:buNone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Continental Educational Qualification System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Continental educational qualification system is domesticated by 2018/20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115">
                <a:tc gridSpan="3">
                  <a:txBody>
                    <a:bodyPr/>
                    <a:lstStyle/>
                    <a:p>
                      <a:r>
                        <a:rPr lang="en-US" dirty="0"/>
                        <a:t>Indicative</a:t>
                      </a:r>
                      <a:r>
                        <a:rPr lang="en-US" baseline="0" dirty="0"/>
                        <a:t> Strategies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0796">
                <a:tc gridSpan="3"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Expand and improve educational facilities /access  at the  early childhood , Basic, Secondary, TVET and Tertiary levels with focus on science, technology and innovation.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Create a conducing enabling environment for the education sector that promotes/ supports expansion in  technical and analytical  competencies, entrepreneurship and innovative skills  of learners.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Review the curriculum and learning environment of TVET institutions to make them gender responsive and relevant to Agenda 2063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074"/>
          </a:xfrm>
        </p:spPr>
        <p:txBody>
          <a:bodyPr/>
          <a:lstStyle/>
          <a:p>
            <a:r>
              <a:rPr lang="en-US" b="1" dirty="0">
                <a:solidFill>
                  <a:srgbClr val="0000FF"/>
                </a:solidFill>
              </a:rPr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0000"/>
            <a:ext cx="10515600" cy="4906963"/>
          </a:xfrm>
        </p:spPr>
        <p:txBody>
          <a:bodyPr/>
          <a:lstStyle/>
          <a:p>
            <a:pPr lvl="0"/>
            <a:r>
              <a:rPr lang="en-GB" dirty="0"/>
              <a:t>In January 2015, the Twenty-Fourth Ordinary Session of the Assembly of Heads of State and Government of the African Union (AU) adopted Agenda 2063 Framework (Technical) Document together with its Popular Version. </a:t>
            </a:r>
          </a:p>
          <a:p>
            <a:pPr lvl="0"/>
            <a:r>
              <a:rPr lang="en-GB" dirty="0"/>
              <a:t>The two documents are now the official AU working documents guiding transformation on the continent.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84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8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Plan Results Framework Matrix-Truncated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7597472"/>
              </p:ext>
            </p:extLst>
          </p:nvPr>
        </p:nvGraphicFramePr>
        <p:xfrm>
          <a:off x="83127" y="1419764"/>
          <a:ext cx="12108873" cy="53949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6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62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362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Aspiration 1:   A Prosperous</a:t>
                      </a:r>
                      <a:r>
                        <a:rPr lang="en-US" baseline="0" dirty="0"/>
                        <a:t>  Africa Based On Inclusive Growth and Sustainable Development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Goal 4: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Transformed Economies and Job Creation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766">
                <a:tc>
                  <a:txBody>
                    <a:bodyPr/>
                    <a:lstStyle/>
                    <a:p>
                      <a:r>
                        <a:rPr lang="en-US" dirty="0"/>
                        <a:t>Priority Area</a:t>
                      </a:r>
                      <a:r>
                        <a:rPr lang="en-US" baseline="0" dirty="0"/>
                        <a:t> (2)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 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Process Actions/ Milestones  Towards 2023 on AU Frameworks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7025">
                <a:tc>
                  <a:txBody>
                    <a:bodyPr/>
                    <a:lstStyle/>
                    <a:p>
                      <a:r>
                        <a:rPr lang="en-US" dirty="0"/>
                        <a:t>STI driven Manufacturing / Industrialization and Value Addition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At least 20% of total output of the extractive industry is through value addition by locally owned firms.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baseline="0" dirty="0"/>
                        <a:t>Real value of manufacturing in GDP is 50% more than the 2013 level.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Industrial Policy based on value chain concept is developed by 2015.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Focal Persons in charge of implementation of Pharmaceutical Action Plan in the Ministry of Industry is appointed by 2016 for domestication of the Plan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Indicative</a:t>
                      </a:r>
                      <a:r>
                        <a:rPr lang="en-US" baseline="0" dirty="0"/>
                        <a:t> Strategies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591">
                <a:tc gridSpan="3"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US" dirty="0"/>
                        <a:t>Invest in science, technology and innovation skills, research and development for manufacturing, extractive and service industries/Implement Science Technology and Innovation Strategy for Africa 2024.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Fully implement BIAT / make expansion in intra African trade as a conduit for growth in the manufacturing/ industrial sector.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dirty="0"/>
                        <a:t>Develop/implement a framework for a functioning stock exchange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019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387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Plan Results Framework Matrix-Truncated Example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479908"/>
              </p:ext>
            </p:extLst>
          </p:nvPr>
        </p:nvGraphicFramePr>
        <p:xfrm>
          <a:off x="332510" y="1419764"/>
          <a:ext cx="11495313" cy="52259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317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317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1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Aspiration 1:   A Prosperous</a:t>
                      </a:r>
                      <a:r>
                        <a:rPr lang="en-US" baseline="0" dirty="0"/>
                        <a:t>  Africa Based On Inclusive Growth and Sustainable Development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Goal 5: Modern Agriculture for increased productivity</a:t>
                      </a:r>
                      <a:r>
                        <a:rPr lang="en-US" baseline="0" dirty="0"/>
                        <a:t> and production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2766">
                <a:tc>
                  <a:txBody>
                    <a:bodyPr/>
                    <a:lstStyle/>
                    <a:p>
                      <a:r>
                        <a:rPr lang="en-US" dirty="0"/>
                        <a:t>Priority Area</a:t>
                      </a:r>
                      <a:r>
                        <a:rPr lang="en-US" baseline="0" dirty="0"/>
                        <a:t> (1)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2023 Target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Process Actions/ Milestones  Towards 2023 on AU Frameworks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17025">
                <a:tc>
                  <a:txBody>
                    <a:bodyPr/>
                    <a:lstStyle/>
                    <a:p>
                      <a:r>
                        <a:rPr lang="en-US" dirty="0"/>
                        <a:t>Agricultural Production and Productivity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 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Double</a:t>
                      </a:r>
                      <a:r>
                        <a:rPr lang="en-US" baseline="0" dirty="0"/>
                        <a:t> total factor productivity 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baseline="0" dirty="0"/>
                        <a:t>Reduce post-harvest loses by 50%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National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National</a:t>
                      </a:r>
                      <a:r>
                        <a:rPr lang="en-US" baseline="0" dirty="0"/>
                        <a:t> Agricultural Plans (NAIPS) aligned to Malabo Targets by 2017</a:t>
                      </a:r>
                    </a:p>
                    <a:p>
                      <a:pPr marL="0" indent="0">
                        <a:buFont typeface="Wingdings" charset="2"/>
                        <a:buNone/>
                      </a:pPr>
                      <a:r>
                        <a:rPr lang="en-US" baseline="0" dirty="0"/>
                        <a:t>Regional</a:t>
                      </a:r>
                    </a:p>
                    <a:p>
                      <a:pPr marL="285750" indent="-285750">
                        <a:buFont typeface="Wingdings" charset="2"/>
                        <a:buChar char="§"/>
                      </a:pPr>
                      <a:r>
                        <a:rPr lang="en-US" dirty="0"/>
                        <a:t>Consultations with Member States  on aligning of NAIPS to Malabo Targets is done  in 2017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428">
                <a:tc gridSpan="3">
                  <a:txBody>
                    <a:bodyPr/>
                    <a:lstStyle/>
                    <a:p>
                      <a:r>
                        <a:rPr lang="en-US" dirty="0"/>
                        <a:t>Indicative</a:t>
                      </a:r>
                      <a:r>
                        <a:rPr lang="en-US" baseline="0" dirty="0"/>
                        <a:t> Strategies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71591">
                <a:tc gridSpan="3">
                  <a:txBody>
                    <a:bodyPr/>
                    <a:lstStyle/>
                    <a:p>
                      <a:r>
                        <a:rPr lang="en-US" dirty="0"/>
                        <a:t>Implement revised CAADP Results Framework for 2025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Promote policies that contribute to  value addition in agriculture through investments in agro-processing and infrastructure(irrigation / access roads).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7019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0957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Success Factors/ Risks and Mitigation Strategies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01700"/>
            <a:ext cx="10515600" cy="5275263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542482"/>
              </p:ext>
            </p:extLst>
          </p:nvPr>
        </p:nvGraphicFramePr>
        <p:xfrm>
          <a:off x="342900" y="859366"/>
          <a:ext cx="11049000" cy="539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728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61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5265">
                <a:tc>
                  <a:txBody>
                    <a:bodyPr/>
                    <a:lstStyle/>
                    <a:p>
                      <a:r>
                        <a:rPr lang="en-US" sz="2400" dirty="0"/>
                        <a:t>Key Success Factors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Risks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8537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Leadership</a:t>
                      </a:r>
                      <a:r>
                        <a:rPr lang="en-US" sz="2400" baseline="0" dirty="0"/>
                        <a:t> and Political Commitment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 Capable Development State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Participation, Inclusion and Empowerment &amp; Engagement by Citizens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Results Orientation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Conflict, Instability and Insecurity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dirty="0"/>
                        <a:t>Failure</a:t>
                      </a:r>
                      <a:r>
                        <a:rPr lang="en-US" sz="2400" baseline="0" dirty="0"/>
                        <a:t>  to  harness the demographic dividend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Climate Resilience and Natural Disasters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External Shocks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400" baseline="0" dirty="0"/>
                        <a:t>Management of Diversity 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26325">
                <a:tc gridSpan="2">
                  <a:txBody>
                    <a:bodyPr/>
                    <a:lstStyle/>
                    <a:p>
                      <a:r>
                        <a:rPr lang="en-US" dirty="0"/>
                        <a:t>Mitigation Strategies have</a:t>
                      </a:r>
                      <a:r>
                        <a:rPr lang="en-US" baseline="0" dirty="0"/>
                        <a:t> been addressed through the: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dirty="0"/>
                        <a:t>Results Matrix- diversification to minimize external shocks,</a:t>
                      </a:r>
                      <a:r>
                        <a:rPr lang="en-US" baseline="0" dirty="0"/>
                        <a:t> creation of  capable states as priority area,  prevention of conflicts/maintenance of peace and security as goals/priority areas, managing diversity at national level through targets for inclusiveness/ management of ethnicity </a:t>
                      </a:r>
                      <a:r>
                        <a:rPr lang="en-US" baseline="0" dirty="0" err="1"/>
                        <a:t>etc</a:t>
                      </a:r>
                      <a:r>
                        <a:rPr lang="en-US" baseline="0" dirty="0"/>
                        <a:t>, at the continental level through the setting of goals / targets( land locked states, island states and targets that are nation dependent- reduce poverty by X%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dirty="0"/>
                        <a:t>Implementation arrangements: Assignment of responsibilities and accountabilities plus monitoring mechanisms on all stakeholders; participation of citizens in the processes, citizens engagement  through the implementation of a communications strategy, design/ implementation of capacity development program for capable state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7319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27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+mn-lt"/>
              </a:rPr>
              <a:t>Making It Happen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5700"/>
            <a:ext cx="10515600" cy="50212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/>
              <a:t>Principles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Stakeholder Relationships</a:t>
            </a:r>
          </a:p>
          <a:p>
            <a:r>
              <a:rPr lang="en-US" dirty="0"/>
              <a:t>Continental</a:t>
            </a:r>
          </a:p>
          <a:p>
            <a:r>
              <a:rPr lang="en-US" dirty="0"/>
              <a:t>Regional</a:t>
            </a:r>
          </a:p>
          <a:p>
            <a:r>
              <a:rPr lang="en-US" dirty="0"/>
              <a:t>National</a:t>
            </a:r>
          </a:p>
          <a:p>
            <a:pPr marL="0" indent="0">
              <a:buNone/>
            </a:pPr>
            <a:r>
              <a:rPr lang="en-US" dirty="0"/>
              <a:t>All Stakeholders Activities are linked through  TIME LINES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729512"/>
              </p:ext>
            </p:extLst>
          </p:nvPr>
        </p:nvGraphicFramePr>
        <p:xfrm>
          <a:off x="1206500" y="1803400"/>
          <a:ext cx="9296400" cy="1920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dirty="0"/>
                        <a:t>Subsidiarity 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dirty="0"/>
                        <a:t>Accountability and Transparency</a:t>
                      </a:r>
                    </a:p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400" dirty="0"/>
                        <a:t>Participation,</a:t>
                      </a:r>
                      <a:r>
                        <a:rPr lang="en-US" sz="2400" baseline="0" dirty="0"/>
                        <a:t> Inclusiveness and Integration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dirty="0"/>
                        <a:t>Diversity 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dirty="0"/>
                        <a:t>Leveraging on Existing Institutions and Systems</a:t>
                      </a:r>
                    </a:p>
                    <a:p>
                      <a:pPr marL="285750" indent="-285750" algn="l">
                        <a:buFont typeface="Arial"/>
                        <a:buChar char="•"/>
                      </a:pPr>
                      <a:r>
                        <a:rPr lang="en-US" sz="2400" dirty="0"/>
                        <a:t>Harmonization of Policies,</a:t>
                      </a:r>
                      <a:r>
                        <a:rPr lang="en-US" sz="2400" baseline="0" dirty="0"/>
                        <a:t> Systems and Practices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4627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7627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tx2"/>
                </a:solidFill>
              </a:rPr>
              <a:t>Responsibilities/Accountabilities (In Policy Guidelines)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3600"/>
            <a:ext cx="10515600" cy="53133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Each of the Stakeholders has been assigned some responsibilities. For example, in the case of the RECs on implementation</a:t>
            </a:r>
            <a:r>
              <a:rPr lang="en-US" dirty="0"/>
              <a:t>:</a:t>
            </a:r>
          </a:p>
          <a:p>
            <a:pPr lvl="0"/>
            <a:r>
              <a:rPr lang="en-US" dirty="0"/>
              <a:t>At inception provides leadership in the Regional / National Consultative Process with respect to the preparation of Agenda 2063</a:t>
            </a:r>
          </a:p>
          <a:p>
            <a:pPr lvl="0"/>
            <a:r>
              <a:rPr lang="en-US" dirty="0"/>
              <a:t>Participates in the continental operational oversight of Agenda 2063 and be the entry point for continental level initiatives for Member States in the region.</a:t>
            </a:r>
          </a:p>
          <a:p>
            <a:pPr lvl="0"/>
            <a:r>
              <a:rPr lang="en-US" dirty="0"/>
              <a:t>Adapts / aligns continental long /medium term Agenda 2063 10 Year Plans  / Guidelines to regional plans</a:t>
            </a:r>
          </a:p>
          <a:p>
            <a:pPr lvl="0"/>
            <a:r>
              <a:rPr lang="en-US" dirty="0"/>
              <a:t>Issues regional Agenda 2063 10  Year  Plan guidelines to Member States</a:t>
            </a:r>
          </a:p>
          <a:p>
            <a:pPr lvl="0"/>
            <a:r>
              <a:rPr lang="en-US" dirty="0"/>
              <a:t>Coordinates the preparation and execution of regional projects / programmes  as per Agenda 2063 </a:t>
            </a:r>
          </a:p>
          <a:p>
            <a:pPr lvl="0"/>
            <a:r>
              <a:rPr lang="en-US" dirty="0"/>
              <a:t>Coordinates the integration of Monitoring and Evaluation reports of Member States in the region and submit to the Ministerial Committee for their consideration</a:t>
            </a:r>
          </a:p>
          <a:p>
            <a:r>
              <a:rPr lang="en-US" dirty="0"/>
              <a:t>Leads in the mobilization of resources to implement regional projects  and programmes as per Agenda 2063 </a:t>
            </a:r>
          </a:p>
        </p:txBody>
      </p:sp>
    </p:spTree>
    <p:extLst>
      <p:ext uri="{BB962C8B-B14F-4D97-AF65-F5344CB8AC3E}">
        <p14:creationId xmlns:p14="http://schemas.microsoft.com/office/powerpoint/2010/main" val="31220846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96900"/>
            <a:ext cx="10515600" cy="55800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Capacities for for Making It Happen</a:t>
            </a:r>
          </a:p>
          <a:p>
            <a:r>
              <a:rPr lang="en-US" dirty="0"/>
              <a:t>All Stakeholders (individuals and institutions) in the implementation, monitoring and evaluation chain at the continental, regional and national levels will be capacitated</a:t>
            </a:r>
          </a:p>
          <a:p>
            <a:r>
              <a:rPr lang="en-US" dirty="0"/>
              <a:t> At the individual level focus will on: leadership and transformational skills, behavioral / attitudinal change</a:t>
            </a:r>
          </a:p>
          <a:p>
            <a:r>
              <a:rPr lang="en-US" dirty="0"/>
              <a:t>At the institutional level focus will be on: planning, monitoring and evaluation, systems and process improvements and information technology upgrades</a:t>
            </a:r>
          </a:p>
          <a:p>
            <a:r>
              <a:rPr lang="en-US" dirty="0"/>
              <a:t>Consultancy for the Study on Capacity assessment first for AU Organs and RECs is taking place</a:t>
            </a:r>
          </a:p>
        </p:txBody>
      </p:sp>
    </p:spTree>
    <p:extLst>
      <p:ext uri="{BB962C8B-B14F-4D97-AF65-F5344CB8AC3E}">
        <p14:creationId xmlns:p14="http://schemas.microsoft.com/office/powerpoint/2010/main" val="20708507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46100"/>
            <a:ext cx="10515600" cy="56308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+mj-lt"/>
              </a:rPr>
              <a:t>Communications</a:t>
            </a:r>
          </a:p>
          <a:p>
            <a:r>
              <a:rPr lang="en-US" dirty="0"/>
              <a:t>A communication strategy has been developed </a:t>
            </a:r>
          </a:p>
          <a:p>
            <a:r>
              <a:rPr lang="en-US" dirty="0"/>
              <a:t>The objective of the </a:t>
            </a:r>
            <a:r>
              <a:rPr lang="en-US" dirty="0" err="1"/>
              <a:t>ComStra</a:t>
            </a:r>
            <a:r>
              <a:rPr lang="en-US" dirty="0"/>
              <a:t> is to engage the African Citizenry and Institutions for ideas generation/sharing, participation in periodic development/ revision of the results framework, participation in the monitoring and evaluation and more importantly their owning both the processes and the outcomes of Agenda 2063</a:t>
            </a:r>
          </a:p>
          <a:p>
            <a:r>
              <a:rPr lang="en-US" dirty="0"/>
              <a:t>The main communication tools at the national, regional and continental levels envisaged include: meetings; debates; community / town hall/church or mosque  meetings; workshops, songs, poems, teaching in schools, TV and radio presentations/discussions amongst others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5198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84175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+mn-lt"/>
              </a:rPr>
              <a:t>Monitoring and Evaluation (Policy Guidelines)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5500"/>
            <a:ext cx="10515600" cy="53514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Each of the Stakeholders has been assigned responsibilities in monitoring and evaluation. For example for RECs</a:t>
            </a:r>
            <a:r>
              <a:rPr lang="en-US" dirty="0"/>
              <a:t>:</a:t>
            </a:r>
          </a:p>
          <a:p>
            <a:pPr lvl="0"/>
            <a:r>
              <a:rPr lang="en-US" dirty="0"/>
              <a:t>Designate a focal point within its structures to be responsible for the coordination / facilitation of the M&amp;E of implementation of Agenda 2063 by Member States and Regional Agenda 2063 Programmes.</a:t>
            </a:r>
          </a:p>
          <a:p>
            <a:pPr lvl="0"/>
            <a:r>
              <a:rPr lang="en-US" dirty="0"/>
              <a:t>Issue Regional specific Agenda 2063 monitoring and evaluation guidelines to member states.</a:t>
            </a:r>
          </a:p>
          <a:p>
            <a:pPr lvl="0"/>
            <a:r>
              <a:rPr lang="en-US" dirty="0"/>
              <a:t>Organize annual </a:t>
            </a:r>
            <a:r>
              <a:rPr lang="en-US" dirty="0" err="1"/>
              <a:t>fora</a:t>
            </a:r>
            <a:r>
              <a:rPr lang="en-US" dirty="0"/>
              <a:t> for Member States to review regional monitoring and evaluation performance on Agenda 2063.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17803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7975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Structure of the Results Framework</a:t>
            </a: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2"/>
          <a:srcRect t="14140" b="14140"/>
          <a:stretch>
            <a:fillRect/>
          </a:stretch>
        </p:blipFill>
        <p:spPr>
          <a:xfrm>
            <a:off x="838200" y="812800"/>
            <a:ext cx="10515600" cy="536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132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82600"/>
            <a:ext cx="10515600" cy="56943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Financing The Plan</a:t>
            </a:r>
          </a:p>
          <a:p>
            <a:pPr lvl="0"/>
            <a:r>
              <a:rPr lang="en-US" sz="1900" dirty="0">
                <a:solidFill>
                  <a:prstClr val="black"/>
                </a:solidFill>
              </a:rPr>
              <a:t>A Resource Mobilization Strategy  Study has been completed</a:t>
            </a:r>
          </a:p>
          <a:p>
            <a:pPr lvl="0"/>
            <a:r>
              <a:rPr lang="en-US" sz="1900" dirty="0">
                <a:solidFill>
                  <a:prstClr val="black"/>
                </a:solidFill>
              </a:rPr>
              <a:t>Key areas requiring financing at the national, regional and continental levels have been identified by aspiration and potential sources for funding identified.</a:t>
            </a:r>
          </a:p>
          <a:p>
            <a:pPr lvl="0"/>
            <a:r>
              <a:rPr lang="en-US" sz="1900" b="1" dirty="0">
                <a:solidFill>
                  <a:prstClr val="black"/>
                </a:solidFill>
              </a:rPr>
              <a:t>These potential sources </a:t>
            </a:r>
            <a:r>
              <a:rPr lang="en-US" sz="1900" dirty="0">
                <a:solidFill>
                  <a:prstClr val="black"/>
                </a:solidFill>
              </a:rPr>
              <a:t>embrace: (1) Existing vehicles (DFI, Banks, MFI, Stock Exchanges, etc.) (2) current AU initiatives such as : Illicit  capital outflows, High Level Panel on Alternative Sources of funding, ACGA, IPDF, AIB, Bonds ( Infrastructural, Diaspora), African Credit Guarantee Facility etc….. (3) </a:t>
            </a:r>
            <a:r>
              <a:rPr lang="en-US" sz="1900" dirty="0" err="1">
                <a:solidFill>
                  <a:prstClr val="black"/>
                </a:solidFill>
              </a:rPr>
              <a:t>AfDB</a:t>
            </a:r>
            <a:r>
              <a:rPr lang="en-US" sz="1900" dirty="0">
                <a:solidFill>
                  <a:prstClr val="black"/>
                </a:solidFill>
              </a:rPr>
              <a:t> Africa 50 Fund.</a:t>
            </a:r>
          </a:p>
          <a:p>
            <a:pPr marL="0" lvl="0" indent="0">
              <a:buNone/>
            </a:pPr>
            <a:r>
              <a:rPr lang="en-US" sz="1800" b="1" dirty="0">
                <a:solidFill>
                  <a:prstClr val="black"/>
                </a:solidFill>
              </a:rPr>
              <a:t>KEY  STRATEGIES FOR THE RM </a:t>
            </a:r>
            <a:r>
              <a:rPr lang="en-US" sz="1900" dirty="0">
                <a:solidFill>
                  <a:prstClr val="black"/>
                </a:solidFill>
              </a:rPr>
              <a:t>are:</a:t>
            </a:r>
          </a:p>
          <a:p>
            <a:pPr marL="0" lvl="0" indent="0">
              <a:buNone/>
            </a:pPr>
            <a:r>
              <a:rPr lang="en-US" sz="1900" b="1" dirty="0">
                <a:solidFill>
                  <a:prstClr val="black"/>
                </a:solidFill>
              </a:rPr>
              <a:t>Three Main Sources</a:t>
            </a:r>
          </a:p>
          <a:p>
            <a:pPr lvl="0">
              <a:buFont typeface="Wingdings" charset="2"/>
              <a:buChar char="Ø"/>
            </a:pPr>
            <a:r>
              <a:rPr lang="en-US" sz="1900" dirty="0">
                <a:solidFill>
                  <a:prstClr val="black"/>
                </a:solidFill>
              </a:rPr>
              <a:t>Domestic Resource Mobilization (75%)– </a:t>
            </a:r>
            <a:r>
              <a:rPr lang="en-US" sz="1400" dirty="0">
                <a:solidFill>
                  <a:prstClr val="black"/>
                </a:solidFill>
              </a:rPr>
              <a:t>Fiscal Resource, Resource Rents, Savings &amp; Capital </a:t>
            </a:r>
            <a:r>
              <a:rPr lang="en-US" sz="1400" dirty="0" err="1">
                <a:solidFill>
                  <a:prstClr val="black"/>
                </a:solidFill>
              </a:rPr>
              <a:t>Mkt</a:t>
            </a:r>
            <a:r>
              <a:rPr lang="en-US" sz="1400" dirty="0">
                <a:solidFill>
                  <a:prstClr val="black"/>
                </a:solidFill>
              </a:rPr>
              <a:t>, IFF /Corruption/Wastage </a:t>
            </a:r>
          </a:p>
          <a:p>
            <a:pPr lvl="0">
              <a:buFont typeface="Wingdings" charset="2"/>
              <a:buChar char="Ø"/>
            </a:pPr>
            <a:r>
              <a:rPr lang="en-US" sz="1800" dirty="0">
                <a:solidFill>
                  <a:prstClr val="black"/>
                </a:solidFill>
              </a:rPr>
              <a:t>ODA, FDI, PPP, Remittances  (15%) – </a:t>
            </a:r>
            <a:r>
              <a:rPr lang="en-US" sz="1600" dirty="0">
                <a:solidFill>
                  <a:prstClr val="black"/>
                </a:solidFill>
              </a:rPr>
              <a:t>Maximizing their quality and leveraging to further access Commercial Finance</a:t>
            </a:r>
            <a:endParaRPr lang="en-US" sz="1800" dirty="0">
              <a:solidFill>
                <a:prstClr val="black"/>
              </a:solidFill>
            </a:endParaRPr>
          </a:p>
          <a:p>
            <a:pPr lvl="0">
              <a:buFont typeface="Wingdings" charset="2"/>
              <a:buChar char="Ø"/>
            </a:pPr>
            <a:r>
              <a:rPr lang="en-US" sz="1800" dirty="0">
                <a:solidFill>
                  <a:prstClr val="black"/>
                </a:solidFill>
              </a:rPr>
              <a:t>International Financial Market  (10%)– </a:t>
            </a:r>
            <a:r>
              <a:rPr lang="en-US" sz="1600" dirty="0">
                <a:solidFill>
                  <a:prstClr val="black"/>
                </a:solidFill>
              </a:rPr>
              <a:t>Maximizing access at better terms</a:t>
            </a:r>
            <a:endParaRPr lang="en-US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en-US" sz="1900" b="1" dirty="0">
                <a:solidFill>
                  <a:prstClr val="black"/>
                </a:solidFill>
              </a:rPr>
              <a:t>Three-level strategies</a:t>
            </a:r>
            <a:r>
              <a:rPr lang="en-US" sz="1900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buNone/>
            </a:pPr>
            <a:r>
              <a:rPr lang="en-US" sz="1900" dirty="0">
                <a:solidFill>
                  <a:prstClr val="black"/>
                </a:solidFill>
              </a:rPr>
              <a:t>(</a:t>
            </a:r>
            <a:r>
              <a:rPr lang="en-US" sz="1900" b="1" dirty="0">
                <a:solidFill>
                  <a:prstClr val="black"/>
                </a:solidFill>
              </a:rPr>
              <a:t>1</a:t>
            </a:r>
            <a:r>
              <a:rPr lang="en-US" sz="1900" dirty="0">
                <a:solidFill>
                  <a:prstClr val="black"/>
                </a:solidFill>
              </a:rPr>
              <a:t>) Mobilization of Resources, (</a:t>
            </a:r>
            <a:r>
              <a:rPr lang="en-US" sz="1900" b="1" dirty="0">
                <a:solidFill>
                  <a:prstClr val="black"/>
                </a:solidFill>
              </a:rPr>
              <a:t>2</a:t>
            </a:r>
            <a:r>
              <a:rPr lang="en-US" sz="1900" dirty="0">
                <a:solidFill>
                  <a:prstClr val="black"/>
                </a:solidFill>
              </a:rPr>
              <a:t>) Intermediation Vehicles (both existing &amp; new), (</a:t>
            </a:r>
            <a:r>
              <a:rPr lang="en-US" sz="1900" b="1" dirty="0">
                <a:solidFill>
                  <a:prstClr val="black"/>
                </a:solidFill>
              </a:rPr>
              <a:t>3</a:t>
            </a:r>
            <a:r>
              <a:rPr lang="en-US" sz="1900" dirty="0">
                <a:solidFill>
                  <a:prstClr val="black"/>
                </a:solidFill>
              </a:rPr>
              <a:t>) A2F Facilitation (Project Development Fund, Risk-sharing Facilities, Business Development Facilities)</a:t>
            </a:r>
          </a:p>
          <a:p>
            <a:pPr marL="0" lvl="0" indent="0">
              <a:buNone/>
            </a:pPr>
            <a:r>
              <a:rPr lang="en-US" sz="1900" b="1" dirty="0">
                <a:solidFill>
                  <a:prstClr val="black"/>
                </a:solidFill>
              </a:rPr>
              <a:t>Enablers &amp; Facilitative Measures</a:t>
            </a:r>
            <a:r>
              <a:rPr lang="en-US" sz="1900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buNone/>
            </a:pPr>
            <a:r>
              <a:rPr lang="en-US" sz="1900" dirty="0">
                <a:solidFill>
                  <a:prstClr val="black"/>
                </a:solidFill>
              </a:rPr>
              <a:t>(</a:t>
            </a:r>
            <a:r>
              <a:rPr lang="en-US" sz="1900" b="1" dirty="0">
                <a:solidFill>
                  <a:prstClr val="black"/>
                </a:solidFill>
              </a:rPr>
              <a:t>1</a:t>
            </a:r>
            <a:r>
              <a:rPr lang="en-US" sz="1900" dirty="0">
                <a:solidFill>
                  <a:prstClr val="black"/>
                </a:solidFill>
              </a:rPr>
              <a:t>) Growth &amp; trade performance, (</a:t>
            </a:r>
            <a:r>
              <a:rPr lang="en-US" sz="1900" b="1" dirty="0">
                <a:solidFill>
                  <a:prstClr val="black"/>
                </a:solidFill>
              </a:rPr>
              <a:t>2</a:t>
            </a:r>
            <a:r>
              <a:rPr lang="en-US" sz="1900" dirty="0">
                <a:solidFill>
                  <a:prstClr val="black"/>
                </a:solidFill>
              </a:rPr>
              <a:t>) Policies for improving investment climate, (</a:t>
            </a:r>
            <a:r>
              <a:rPr lang="en-US" sz="1900" b="1" dirty="0">
                <a:solidFill>
                  <a:prstClr val="black"/>
                </a:solidFill>
              </a:rPr>
              <a:t>3</a:t>
            </a:r>
            <a:r>
              <a:rPr lang="en-US" sz="1900" dirty="0">
                <a:solidFill>
                  <a:prstClr val="black"/>
                </a:solidFill>
              </a:rPr>
              <a:t>) Developing expertise in financial advisory services, (</a:t>
            </a:r>
            <a:r>
              <a:rPr lang="en-US" sz="1900" b="1" dirty="0">
                <a:solidFill>
                  <a:prstClr val="black"/>
                </a:solidFill>
              </a:rPr>
              <a:t>4</a:t>
            </a:r>
            <a:r>
              <a:rPr lang="en-US" sz="1900" dirty="0">
                <a:solidFill>
                  <a:prstClr val="black"/>
                </a:solidFill>
              </a:rPr>
              <a:t>) Establishing financial information infrastructure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35705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934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Presentation of the First Ten Year Implementation Plan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3000"/>
            <a:ext cx="10515600" cy="5033963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The Structure of  First Ten Year Plan Document</a:t>
            </a:r>
          </a:p>
          <a:p>
            <a:r>
              <a:rPr lang="en-US" sz="2400" dirty="0"/>
              <a:t>Goals and Priority Areas for The First Ten Years </a:t>
            </a:r>
          </a:p>
          <a:p>
            <a:r>
              <a:rPr lang="en-US" sz="2400" dirty="0"/>
              <a:t>The Plan Framework</a:t>
            </a:r>
          </a:p>
          <a:p>
            <a:r>
              <a:rPr lang="en-US" sz="2400" dirty="0"/>
              <a:t>Making It Happen</a:t>
            </a:r>
          </a:p>
          <a:p>
            <a:r>
              <a:rPr lang="en-US" sz="2400" dirty="0"/>
              <a:t>Monitoring and Evaluation</a:t>
            </a:r>
          </a:p>
          <a:p>
            <a:r>
              <a:rPr lang="en-US" sz="2400" dirty="0"/>
              <a:t>Financing the Plan</a:t>
            </a:r>
          </a:p>
          <a:p>
            <a:r>
              <a:rPr lang="en-US" sz="2400" dirty="0"/>
              <a:t>Partnerships</a:t>
            </a:r>
          </a:p>
          <a:p>
            <a:pPr marL="0" indent="0">
              <a:buNone/>
            </a:pPr>
            <a:r>
              <a:rPr lang="en-US" sz="2400" dirty="0"/>
              <a:t>Annexes 1-5</a:t>
            </a:r>
          </a:p>
          <a:p>
            <a:pPr lvl="0"/>
            <a:r>
              <a:rPr lang="en-US" sz="2400" dirty="0"/>
              <a:t>Policy Guidelines on Implementation Monitoring and Evaluation				</a:t>
            </a:r>
          </a:p>
          <a:p>
            <a:pPr lvl="0"/>
            <a:r>
              <a:rPr lang="en-US" sz="2400" dirty="0"/>
              <a:t>The First Ten Year Plan:  Implementation Timeline</a:t>
            </a:r>
          </a:p>
          <a:p>
            <a:pPr lvl="0"/>
            <a:r>
              <a:rPr lang="en-US" sz="2400" dirty="0"/>
              <a:t>AU Agenda 2063 and African Common Position on Post 2015 Development Agenda: Commonality Profile</a:t>
            </a:r>
          </a:p>
          <a:p>
            <a:pPr lvl="0"/>
            <a:r>
              <a:rPr lang="en-US" sz="2400" dirty="0"/>
              <a:t>Profile of Flagship Projects/Programmes</a:t>
            </a:r>
          </a:p>
          <a:p>
            <a:pPr lvl="0"/>
            <a:r>
              <a:rPr lang="en-US" sz="2400" dirty="0"/>
              <a:t>Critical Success Factors, Potential Risks and Mitigation Strategies</a:t>
            </a:r>
          </a:p>
          <a:p>
            <a:pPr lvl="0"/>
            <a:r>
              <a:rPr lang="en-US" sz="2400" dirty="0"/>
              <a:t>Funding Needs and Potential Sources of Funding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190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98475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Partnerships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76300"/>
            <a:ext cx="10515600" cy="5300663"/>
          </a:xfrm>
        </p:spPr>
        <p:txBody>
          <a:bodyPr/>
          <a:lstStyle/>
          <a:p>
            <a:r>
              <a:rPr lang="en-US" dirty="0"/>
              <a:t>The following actions are to be undertaken to maximize benefits from AU Partnership relations:</a:t>
            </a:r>
          </a:p>
          <a:p>
            <a:pPr>
              <a:buFont typeface="Wingdings" charset="2"/>
              <a:buChar char="Ø"/>
            </a:pPr>
            <a:r>
              <a:rPr lang="en-US" dirty="0"/>
              <a:t>Preparation of AU Policy Framework on Partnership</a:t>
            </a:r>
          </a:p>
          <a:p>
            <a:pPr>
              <a:buFont typeface="Wingdings" charset="2"/>
              <a:buChar char="Ø"/>
            </a:pPr>
            <a:r>
              <a:rPr lang="en-US" dirty="0"/>
              <a:t>Developing / implementing strategies for partnership benefits maximization</a:t>
            </a:r>
          </a:p>
          <a:p>
            <a:pPr>
              <a:buFont typeface="Wingdings" charset="2"/>
              <a:buChar char="Ø"/>
            </a:pPr>
            <a:r>
              <a:rPr lang="en-US" dirty="0"/>
              <a:t>Deepening transformational benefits from partnerships</a:t>
            </a:r>
          </a:p>
        </p:txBody>
      </p:sp>
    </p:spTree>
    <p:extLst>
      <p:ext uri="{BB962C8B-B14F-4D97-AF65-F5344CB8AC3E}">
        <p14:creationId xmlns:p14="http://schemas.microsoft.com/office/powerpoint/2010/main" val="752998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650873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0000FF"/>
                </a:solidFill>
              </a:rPr>
              <a:t>The 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51467"/>
            <a:ext cx="10515600" cy="5025496"/>
          </a:xfrm>
        </p:spPr>
        <p:txBody>
          <a:bodyPr/>
          <a:lstStyle/>
          <a:p>
            <a:r>
              <a:rPr lang="en-US" dirty="0"/>
              <a:t>Feedback</a:t>
            </a:r>
          </a:p>
          <a:p>
            <a:r>
              <a:rPr lang="en-US" dirty="0"/>
              <a:t>In view of the fact that the Ten Year Plan is a living document, we request that the meeting recommends it for adoption by the AU </a:t>
            </a:r>
            <a:r>
              <a:rPr lang="en-US"/>
              <a:t>Policy Organs.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011250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458387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06400"/>
            <a:ext cx="10515600" cy="57705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300" b="1" dirty="0">
                <a:solidFill>
                  <a:srgbClr val="FF0000"/>
                </a:solidFill>
              </a:rPr>
              <a:t>Structure of the First Ten Year Plan Document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u="sng" dirty="0"/>
              <a:t>Introduction</a:t>
            </a:r>
            <a:r>
              <a:rPr lang="en-US" u="sng" dirty="0"/>
              <a:t>:</a:t>
            </a:r>
            <a:r>
              <a:rPr lang="en-US" dirty="0"/>
              <a:t>   covers the context, purpose and foundation and preparation  process. It  situates the plan within the context of Agenda 2063 and highlights its </a:t>
            </a:r>
            <a:r>
              <a:rPr lang="en-US" b="1" dirty="0"/>
              <a:t>foundations</a:t>
            </a:r>
            <a:r>
              <a:rPr lang="en-US" dirty="0"/>
              <a:t> as the AU Vision, The  AU 50</a:t>
            </a:r>
            <a:r>
              <a:rPr lang="en-US" baseline="30000" dirty="0"/>
              <a:t>th</a:t>
            </a:r>
            <a:r>
              <a:rPr lang="en-US" dirty="0"/>
              <a:t> Anniversary Solemn Declaration and the Seven African Aspirations with  the </a:t>
            </a:r>
            <a:r>
              <a:rPr lang="en-US" b="1" dirty="0"/>
              <a:t>purpose</a:t>
            </a:r>
            <a:r>
              <a:rPr lang="en-US" dirty="0"/>
              <a:t> for its preparation as to providing a common  results framework for Africa’s socio-economic transformation within the first  ten years of the 50 year horizon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u="sng" dirty="0"/>
              <a:t>Goals and Priority Areas</a:t>
            </a:r>
            <a:r>
              <a:rPr lang="en-US" dirty="0"/>
              <a:t>: looks  at the current  development situation in the seven aspirational areas and provides the   selection criteria for Goals and Priority Areas which form the basis for the plan framework; lastly it provides a snap shot of Africa  in 2023 when all the set goals and targets have been attained. 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u="sng" dirty="0"/>
              <a:t>Plan Framework</a:t>
            </a:r>
            <a:r>
              <a:rPr lang="en-US" dirty="0"/>
              <a:t>:   It outlines for each of the 7 aspirations - the goals, the priority areas for each goal, the target(s) for 2023 (national, regional and continental) , the indicative strategies and key process actions/ milestones towards 2023 on continental frameworks as PIDA, CAADP </a:t>
            </a:r>
            <a:r>
              <a:rPr lang="en-US" dirty="0" err="1"/>
              <a:t>etc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92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" y="364067"/>
            <a:ext cx="11226800" cy="5812896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i="1" u="sng" dirty="0"/>
              <a:t>Implementation Plan</a:t>
            </a:r>
            <a:r>
              <a:rPr lang="en-US" dirty="0"/>
              <a:t>: It  presents the principles (</a:t>
            </a:r>
            <a:r>
              <a:rPr lang="en-US" dirty="0" err="1"/>
              <a:t>eg</a:t>
            </a:r>
            <a:r>
              <a:rPr lang="en-US" dirty="0"/>
              <a:t>  diversity, subsidiarity, inclusiveness,  results orientation,   leveraging of existing institutions) which will guide all stakeholders in the implementation of  the Ten Year Plan, the key stakeholders – national/sub-national, RECs and AUC, PAP, ECA, </a:t>
            </a:r>
            <a:r>
              <a:rPr lang="en-US" dirty="0" err="1"/>
              <a:t>AfDB</a:t>
            </a:r>
            <a:r>
              <a:rPr lang="en-US" dirty="0"/>
              <a:t> </a:t>
            </a:r>
            <a:r>
              <a:rPr lang="en-US" dirty="0" err="1"/>
              <a:t>etc</a:t>
            </a:r>
            <a:r>
              <a:rPr lang="en-US" dirty="0"/>
              <a:t> are identified and their roles indicated;  timelines, policy guidelines for execution of key implementation activities and issues related to  capacity and communication are presented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i="1" u="sng" dirty="0"/>
              <a:t>Monitoring and Evaluation:</a:t>
            </a:r>
            <a:r>
              <a:rPr lang="en-US" dirty="0"/>
              <a:t>  It outlines the rationale for an M&amp;E, structure of results framework, policy guidelines on M&amp;E and knowledge and experience sharing  required for the successful execution of the  ten year plan</a:t>
            </a:r>
            <a:endParaRPr lang="en-US" i="1" u="sng" dirty="0"/>
          </a:p>
          <a:p>
            <a:pPr marL="514350" indent="-514350">
              <a:buFont typeface="+mj-lt"/>
              <a:buAutoNum type="arabicPeriod" startAt="4"/>
            </a:pPr>
            <a:r>
              <a:rPr lang="en-US" i="1" u="sng" dirty="0"/>
              <a:t>Financing</a:t>
            </a:r>
            <a:r>
              <a:rPr lang="en-US" dirty="0"/>
              <a:t>: It identifies the financing need of the  the First Ten Years together with the facilitative measures that will  ensure  finds availability; it also presents the  implementation arrangements which will ensure funds availability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i="1" u="sng" dirty="0"/>
              <a:t>Partnerships:</a:t>
            </a:r>
            <a:r>
              <a:rPr lang="en-US" dirty="0"/>
              <a:t>   It outlines the  recommendations on partnerships with respect to having an AU common position on partnerships, measures to maximize Africa’s benefits from partnerships, deepening of transformative benefits from partnerships</a:t>
            </a:r>
            <a:endParaRPr lang="en-US" i="1" u="sng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36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109" y="239013"/>
            <a:ext cx="10972800" cy="66560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00FF"/>
                </a:solidFill>
              </a:rPr>
              <a:t>The Structure of the Results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40244"/>
            <a:ext cx="10972800" cy="5185920"/>
          </a:xfrm>
        </p:spPr>
        <p:txBody>
          <a:bodyPr>
            <a:normAutofit/>
          </a:bodyPr>
          <a:lstStyle/>
          <a:p>
            <a:r>
              <a:rPr lang="en-US" sz="2800" dirty="0"/>
              <a:t>There are 7 aspirations</a:t>
            </a:r>
          </a:p>
          <a:p>
            <a:r>
              <a:rPr lang="en-US" sz="2800" dirty="0"/>
              <a:t>  20 goals under the 7 aspirations</a:t>
            </a:r>
          </a:p>
          <a:p>
            <a:r>
              <a:rPr lang="en-US" sz="2800" dirty="0"/>
              <a:t> under each goal are the priority areas</a:t>
            </a:r>
          </a:p>
          <a:p>
            <a:r>
              <a:rPr lang="en-US" sz="2800" dirty="0"/>
              <a:t> and under each priority area are targets for national, regional and continental levels</a:t>
            </a:r>
          </a:p>
        </p:txBody>
      </p:sp>
    </p:spTree>
    <p:extLst>
      <p:ext uri="{BB962C8B-B14F-4D97-AF65-F5344CB8AC3E}">
        <p14:creationId xmlns:p14="http://schemas.microsoft.com/office/powerpoint/2010/main" val="2602666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Goals and Priority Areas- 20 Goals (Truncated Example</a:t>
            </a:r>
            <a:r>
              <a:rPr lang="en-US" b="1" dirty="0">
                <a:solidFill>
                  <a:srgbClr val="FF0000"/>
                </a:solidFill>
                <a:latin typeface="Calibri Light"/>
              </a:rPr>
              <a:t>)</a:t>
            </a:r>
          </a:p>
          <a:p>
            <a:pPr marL="0" indent="0">
              <a:buNone/>
            </a:pPr>
            <a:endParaRPr lang="en-US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1619022"/>
              </p:ext>
            </p:extLst>
          </p:nvPr>
        </p:nvGraphicFramePr>
        <p:xfrm>
          <a:off x="356260" y="1176456"/>
          <a:ext cx="11471562" cy="48799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23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38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38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5908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</a:t>
                      </a:r>
                      <a:r>
                        <a:rPr lang="en-US" dirty="0"/>
                        <a:t> (1)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570">
                <a:tc>
                  <a:txBody>
                    <a:bodyPr/>
                    <a:lstStyle/>
                    <a:p>
                      <a:r>
                        <a:rPr lang="en-US" sz="2400" kern="1200" dirty="0">
                          <a:effectLst/>
                        </a:rPr>
                        <a:t>Prosperous Africa, based on Inclusive Growth and Sustainable Development</a:t>
                      </a:r>
                      <a:r>
                        <a:rPr lang="en-US" sz="2400" dirty="0">
                          <a:effectLst/>
                        </a:rPr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A High Standard of Living, Quality of Life and Well Being for all Citizens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kern="1200" dirty="0">
                          <a:effectLst/>
                        </a:rPr>
                        <a:t>Incomes and Jobs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kern="1200" dirty="0">
                          <a:effectLst/>
                        </a:rPr>
                        <a:t>Poverty and Hunger</a:t>
                      </a:r>
                    </a:p>
                    <a:p>
                      <a:pPr marL="285750" lvl="0" indent="-285750">
                        <a:buFont typeface="Arial"/>
                        <a:buChar char="•"/>
                      </a:pPr>
                      <a:r>
                        <a:rPr lang="en-US" sz="2200" kern="1200" dirty="0">
                          <a:effectLst/>
                        </a:rPr>
                        <a:t>Social Security and protection, including Persons with Disabilities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200" kern="1200" dirty="0">
                          <a:effectLst/>
                        </a:rPr>
                        <a:t>Modern, Affordable and Livable Habitats and Quality Basic Services</a:t>
                      </a:r>
                      <a:r>
                        <a:rPr lang="en-US" sz="2200" dirty="0">
                          <a:effectLst/>
                        </a:rPr>
                        <a:t> 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57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Well Educated Citizens and Skills Revolution underpinned by Science, Technology and Innovation</a:t>
                      </a:r>
                      <a:endParaRPr lang="en-US" sz="22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/>
                        <a:buChar char="•"/>
                      </a:pPr>
                      <a:r>
                        <a:rPr lang="en-US" sz="2200" kern="1200" dirty="0">
                          <a:effectLst/>
                        </a:rPr>
                        <a:t>Education and STI driven Skills Revolution</a:t>
                      </a:r>
                      <a:r>
                        <a:rPr lang="en-US" sz="2200" dirty="0">
                          <a:effectLst/>
                        </a:rPr>
                        <a:t> </a:t>
                      </a:r>
                      <a:endParaRPr lang="en-US" sz="2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566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36735"/>
              </p:ext>
            </p:extLst>
          </p:nvPr>
        </p:nvGraphicFramePr>
        <p:xfrm>
          <a:off x="308759" y="1004592"/>
          <a:ext cx="11447813" cy="459408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81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8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406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494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 (1)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17343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20" dirty="0">
                          <a:effectLst/>
                        </a:rPr>
                        <a:t>Healthy and Well Nourished Citizens</a:t>
                      </a:r>
                      <a:endParaRPr lang="en-US" sz="2400" spc="2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spc="20" dirty="0">
                          <a:effectLst/>
                        </a:rPr>
                        <a:t>Health and Nutrition</a:t>
                      </a:r>
                      <a:endParaRPr lang="en-US" sz="2400" spc="2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725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spc="20" dirty="0">
                          <a:effectLst/>
                        </a:rPr>
                        <a:t>Transformed Economies </a:t>
                      </a:r>
                      <a:endParaRPr lang="en-US" sz="2400" spc="2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spc="0" dirty="0">
                          <a:effectLst/>
                        </a:rPr>
                        <a:t>Sustainable and Inclusive Economic </a:t>
                      </a:r>
                      <a:r>
                        <a:rPr lang="en-US" sz="2200" spc="0" dirty="0">
                          <a:effectLst/>
                        </a:rPr>
                        <a:t>Growth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spc="0" dirty="0">
                          <a:effectLst/>
                        </a:rPr>
                        <a:t>STI driven Manufacturing, Industrialization and Value Addition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spc="0" dirty="0">
                          <a:effectLst/>
                        </a:rPr>
                        <a:t>Economic Diversification and Resilience</a:t>
                      </a:r>
                      <a:endParaRPr lang="en-US" sz="2400" spc="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6701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90936"/>
            <a:ext cx="10515600" cy="5486028"/>
          </a:xfrm>
        </p:spPr>
        <p:txBody>
          <a:bodyPr/>
          <a:lstStyle/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129709"/>
              </p:ext>
            </p:extLst>
          </p:nvPr>
        </p:nvGraphicFramePr>
        <p:xfrm>
          <a:off x="546267" y="485522"/>
          <a:ext cx="11234055" cy="51670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446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4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7446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7087">
                <a:tc>
                  <a:txBody>
                    <a:bodyPr/>
                    <a:lstStyle/>
                    <a:p>
                      <a:r>
                        <a:rPr lang="en-US" sz="2400" dirty="0"/>
                        <a:t>Aspiration (1)</a:t>
                      </a:r>
                      <a:r>
                        <a:rPr lang="en-US" dirty="0"/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Goals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Priority</a:t>
                      </a:r>
                      <a:r>
                        <a:rPr lang="en-US" sz="2400" baseline="0" dirty="0"/>
                        <a:t> Areas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998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Modern Agriculture for increased Production and Productivity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>
                          <a:effectLst/>
                        </a:rPr>
                        <a:t>Agricultural Production and Productivity</a:t>
                      </a:r>
                      <a:endParaRPr lang="en-US" sz="24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997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Blue/Ocean Economy for accelerated economic growth</a:t>
                      </a:r>
                      <a:endParaRPr lang="en-US" sz="240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Marine resources industry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Port Operations and Marine Transport</a:t>
                      </a:r>
                    </a:p>
                    <a:p>
                      <a:pPr marL="342900" marR="0" lvl="0" indent="-342900" algn="just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2400" dirty="0">
                          <a:effectLst/>
                        </a:rPr>
                        <a:t>Marine Energy and mining</a:t>
                      </a:r>
                      <a:endParaRPr lang="en-US" sz="2400" dirty="0">
                        <a:effectLst/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3474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43413</TotalTime>
  <Words>2909</Words>
  <Application>Microsoft Office PowerPoint</Application>
  <PresentationFormat>Widescreen</PresentationFormat>
  <Paragraphs>288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Andalus</vt:lpstr>
      <vt:lpstr>Arial</vt:lpstr>
      <vt:lpstr>Arial Black</vt:lpstr>
      <vt:lpstr>Calibri</vt:lpstr>
      <vt:lpstr>Calibri Light</vt:lpstr>
      <vt:lpstr>Cambria</vt:lpstr>
      <vt:lpstr>Symbol</vt:lpstr>
      <vt:lpstr>Wingdings</vt:lpstr>
      <vt:lpstr>Office Theme</vt:lpstr>
      <vt:lpstr>      </vt:lpstr>
      <vt:lpstr>Background</vt:lpstr>
      <vt:lpstr>Presentation of the First Ten Year Implementation Plan</vt:lpstr>
      <vt:lpstr>PowerPoint Presentation</vt:lpstr>
      <vt:lpstr>PowerPoint Presentation</vt:lpstr>
      <vt:lpstr>The Structure of the Results Framework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Plan Framework</vt:lpstr>
      <vt:lpstr> Criteria for Selecting Goals, Priority  Areas and Targets from the 50  year technical document for the  first ten year plan </vt:lpstr>
      <vt:lpstr>PowerPoint Presentation</vt:lpstr>
      <vt:lpstr>PowerPoint Presentation</vt:lpstr>
      <vt:lpstr>PowerPoint Presentation</vt:lpstr>
      <vt:lpstr>Plan Results Framework Matrix-Truncated Example</vt:lpstr>
      <vt:lpstr>Plan Results Framework Matrix-Truncated Example</vt:lpstr>
      <vt:lpstr>Plan Results Framework Matrix-Truncated Example</vt:lpstr>
      <vt:lpstr>Success Factors/ Risks and Mitigation Strategies </vt:lpstr>
      <vt:lpstr>Making It Happen</vt:lpstr>
      <vt:lpstr>Responsibilities/Accountabilities (In Policy Guidelines)</vt:lpstr>
      <vt:lpstr>PowerPoint Presentation</vt:lpstr>
      <vt:lpstr>PowerPoint Presentation</vt:lpstr>
      <vt:lpstr>Monitoring and Evaluation (Policy Guidelines)</vt:lpstr>
      <vt:lpstr>Structure of the Results Framework</vt:lpstr>
      <vt:lpstr>PowerPoint Presentation</vt:lpstr>
      <vt:lpstr>Partnerships</vt:lpstr>
      <vt:lpstr>The Way Forward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2063:  A Shared Strategic Framework for Inclusive Growth and Sustainable Development</dc:title>
  <dc:creator>Mersie Ejigu</dc:creator>
  <cp:lastModifiedBy>abdelkareem yousif</cp:lastModifiedBy>
  <cp:revision>653</cp:revision>
  <cp:lastPrinted>2014-08-18T14:04:36Z</cp:lastPrinted>
  <dcterms:created xsi:type="dcterms:W3CDTF">2014-04-29T07:24:49Z</dcterms:created>
  <dcterms:modified xsi:type="dcterms:W3CDTF">2021-03-24T16:38:09Z</dcterms:modified>
</cp:coreProperties>
</file>