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sldIdLst>
    <p:sldId id="256" r:id="rId5"/>
    <p:sldId id="313" r:id="rId6"/>
    <p:sldId id="319" r:id="rId7"/>
    <p:sldId id="378" r:id="rId8"/>
    <p:sldId id="376" r:id="rId9"/>
    <p:sldId id="377" r:id="rId10"/>
    <p:sldId id="380" r:id="rId11"/>
    <p:sldId id="321" r:id="rId12"/>
    <p:sldId id="324" r:id="rId13"/>
    <p:sldId id="326" r:id="rId14"/>
    <p:sldId id="327" r:id="rId15"/>
    <p:sldId id="328" r:id="rId16"/>
    <p:sldId id="329"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son Nsune" initials="AN" lastIdx="1" clrIdx="0">
    <p:extLst>
      <p:ext uri="{19B8F6BF-5375-455C-9EA6-DF929625EA0E}">
        <p15:presenceInfo xmlns:p15="http://schemas.microsoft.com/office/powerpoint/2012/main" userId="S::andsonn@nepad.org::34014a2f-ba3f-443e-be08-974a217ae58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CCFF"/>
    <a:srgbClr val="0000CC"/>
    <a:srgbClr val="000066"/>
    <a:srgbClr val="CC00FF"/>
    <a:srgbClr val="66FF33"/>
    <a:srgbClr val="CCCC00"/>
    <a:srgbClr val="FFFF00"/>
    <a:srgbClr val="FF9900"/>
    <a:srgbClr val="49687A"/>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432"/>
    <p:restoredTop sz="94629"/>
  </p:normalViewPr>
  <p:slideViewPr>
    <p:cSldViewPr snapToGrid="0" snapToObjects="1">
      <p:cViewPr varScale="1">
        <p:scale>
          <a:sx n="67" d="100"/>
          <a:sy n="67" d="100"/>
        </p:scale>
        <p:origin x="438" y="4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686151-1E6E-4CFE-9C47-A24640B3E0CE}" type="doc">
      <dgm:prSet loTypeId="urn:microsoft.com/office/officeart/2005/8/layout/pyramid4" loCatId="relationship" qsTypeId="urn:microsoft.com/office/officeart/2005/8/quickstyle/simple1" qsCatId="simple" csTypeId="urn:microsoft.com/office/officeart/2005/8/colors/accent1_2" csCatId="accent1" phldr="1"/>
      <dgm:spPr/>
      <dgm:t>
        <a:bodyPr/>
        <a:lstStyle/>
        <a:p>
          <a:endParaRPr lang="en-ZA"/>
        </a:p>
      </dgm:t>
    </dgm:pt>
    <dgm:pt modelId="{66BDF113-E320-4694-9619-2CE037F9D6E6}">
      <dgm:prSet phldrT="[Text]"/>
      <dgm:spPr>
        <a:solidFill>
          <a:schemeClr val="accent5">
            <a:lumMod val="20000"/>
            <a:lumOff val="80000"/>
          </a:schemeClr>
        </a:solidFill>
      </dgm:spPr>
      <dgm:t>
        <a:bodyPr/>
        <a:lstStyle/>
        <a:p>
          <a:r>
            <a:rPr lang="en-ZA" dirty="0">
              <a:solidFill>
                <a:schemeClr val="tx1"/>
              </a:solidFill>
            </a:rPr>
            <a:t>Aspirations</a:t>
          </a:r>
        </a:p>
      </dgm:t>
    </dgm:pt>
    <dgm:pt modelId="{9138661D-3F72-4479-85F9-D501F92B30B2}" type="parTrans" cxnId="{297781D1-AECB-409E-8880-5F3547AD047C}">
      <dgm:prSet/>
      <dgm:spPr/>
      <dgm:t>
        <a:bodyPr/>
        <a:lstStyle/>
        <a:p>
          <a:endParaRPr lang="en-ZA"/>
        </a:p>
      </dgm:t>
    </dgm:pt>
    <dgm:pt modelId="{E6C8C1A3-CBAF-4985-848E-C30C7007F6B2}" type="sibTrans" cxnId="{297781D1-AECB-409E-8880-5F3547AD047C}">
      <dgm:prSet/>
      <dgm:spPr/>
      <dgm:t>
        <a:bodyPr/>
        <a:lstStyle/>
        <a:p>
          <a:endParaRPr lang="en-ZA"/>
        </a:p>
      </dgm:t>
    </dgm:pt>
    <dgm:pt modelId="{9009E397-2306-4F3C-B116-50BA0947866F}">
      <dgm:prSet phldrT="[Text]"/>
      <dgm:spPr>
        <a:solidFill>
          <a:schemeClr val="bg1">
            <a:lumMod val="95000"/>
          </a:schemeClr>
        </a:solidFill>
      </dgm:spPr>
      <dgm:t>
        <a:bodyPr/>
        <a:lstStyle/>
        <a:p>
          <a:r>
            <a:rPr lang="en-ZA" dirty="0">
              <a:solidFill>
                <a:schemeClr val="tx1"/>
              </a:solidFill>
            </a:rPr>
            <a:t>Priority Areas</a:t>
          </a:r>
        </a:p>
      </dgm:t>
    </dgm:pt>
    <dgm:pt modelId="{B312E39D-1B0D-4DB8-AC59-30EB914696C9}" type="parTrans" cxnId="{2C35B295-DF58-44C6-BF1E-2318E1933B21}">
      <dgm:prSet/>
      <dgm:spPr/>
      <dgm:t>
        <a:bodyPr/>
        <a:lstStyle/>
        <a:p>
          <a:endParaRPr lang="en-ZA"/>
        </a:p>
      </dgm:t>
    </dgm:pt>
    <dgm:pt modelId="{02EAF250-7A56-4078-A67E-013158AC1CD6}" type="sibTrans" cxnId="{2C35B295-DF58-44C6-BF1E-2318E1933B21}">
      <dgm:prSet/>
      <dgm:spPr/>
      <dgm:t>
        <a:bodyPr/>
        <a:lstStyle/>
        <a:p>
          <a:endParaRPr lang="en-ZA"/>
        </a:p>
      </dgm:t>
    </dgm:pt>
    <dgm:pt modelId="{5A69AC06-FE8F-4304-A2CC-70CF132CBA66}">
      <dgm:prSet phldrT="[Text]"/>
      <dgm:spPr>
        <a:solidFill>
          <a:schemeClr val="accent4">
            <a:lumMod val="20000"/>
            <a:lumOff val="80000"/>
          </a:schemeClr>
        </a:solidFill>
      </dgm:spPr>
      <dgm:t>
        <a:bodyPr/>
        <a:lstStyle/>
        <a:p>
          <a:r>
            <a:rPr lang="en-ZA" dirty="0">
              <a:solidFill>
                <a:schemeClr val="tx1"/>
              </a:solidFill>
            </a:rPr>
            <a:t>Goals</a:t>
          </a:r>
        </a:p>
      </dgm:t>
    </dgm:pt>
    <dgm:pt modelId="{46B39A6C-B39A-443E-9647-2B3EE022199D}" type="parTrans" cxnId="{3D19C7A3-7DD4-4BF4-9D3A-64EF2B0E5CC5}">
      <dgm:prSet/>
      <dgm:spPr/>
      <dgm:t>
        <a:bodyPr/>
        <a:lstStyle/>
        <a:p>
          <a:endParaRPr lang="en-ZA"/>
        </a:p>
      </dgm:t>
    </dgm:pt>
    <dgm:pt modelId="{65C1CA4F-5D2F-46A7-926A-0DEF36D965A6}" type="sibTrans" cxnId="{3D19C7A3-7DD4-4BF4-9D3A-64EF2B0E5CC5}">
      <dgm:prSet/>
      <dgm:spPr/>
      <dgm:t>
        <a:bodyPr/>
        <a:lstStyle/>
        <a:p>
          <a:endParaRPr lang="en-ZA"/>
        </a:p>
      </dgm:t>
    </dgm:pt>
    <dgm:pt modelId="{7C06F244-884E-434D-A498-C8FEDEA99016}">
      <dgm:prSet phldrT="[Text]"/>
      <dgm:spPr>
        <a:solidFill>
          <a:schemeClr val="accent6">
            <a:lumMod val="20000"/>
            <a:lumOff val="80000"/>
          </a:schemeClr>
        </a:solidFill>
      </dgm:spPr>
      <dgm:t>
        <a:bodyPr/>
        <a:lstStyle/>
        <a:p>
          <a:r>
            <a:rPr lang="en-ZA" dirty="0">
              <a:solidFill>
                <a:schemeClr val="tx1"/>
              </a:solidFill>
            </a:rPr>
            <a:t>Targets</a:t>
          </a:r>
        </a:p>
      </dgm:t>
    </dgm:pt>
    <dgm:pt modelId="{731CEB3E-E614-4E9E-B824-F2F5C331D61D}" type="parTrans" cxnId="{DC64042F-CDE4-4D03-AB7A-C384FF854FAD}">
      <dgm:prSet/>
      <dgm:spPr/>
      <dgm:t>
        <a:bodyPr/>
        <a:lstStyle/>
        <a:p>
          <a:endParaRPr lang="en-ZA"/>
        </a:p>
      </dgm:t>
    </dgm:pt>
    <dgm:pt modelId="{DCF0C7FE-8C2F-43F5-9D99-40825C0E72DE}" type="sibTrans" cxnId="{DC64042F-CDE4-4D03-AB7A-C384FF854FAD}">
      <dgm:prSet/>
      <dgm:spPr/>
      <dgm:t>
        <a:bodyPr/>
        <a:lstStyle/>
        <a:p>
          <a:endParaRPr lang="en-ZA"/>
        </a:p>
      </dgm:t>
    </dgm:pt>
    <dgm:pt modelId="{E4682498-C6B6-4118-8C70-4C72452DED6A}" type="pres">
      <dgm:prSet presAssocID="{B4686151-1E6E-4CFE-9C47-A24640B3E0CE}" presName="compositeShape" presStyleCnt="0">
        <dgm:presLayoutVars>
          <dgm:chMax val="9"/>
          <dgm:dir/>
          <dgm:resizeHandles val="exact"/>
        </dgm:presLayoutVars>
      </dgm:prSet>
      <dgm:spPr/>
    </dgm:pt>
    <dgm:pt modelId="{2D5661A9-EF39-42F0-97FD-5B23A762E58E}" type="pres">
      <dgm:prSet presAssocID="{B4686151-1E6E-4CFE-9C47-A24640B3E0CE}" presName="triangle1" presStyleLbl="node1" presStyleIdx="0" presStyleCnt="4">
        <dgm:presLayoutVars>
          <dgm:bulletEnabled val="1"/>
        </dgm:presLayoutVars>
      </dgm:prSet>
      <dgm:spPr/>
    </dgm:pt>
    <dgm:pt modelId="{41ACCECF-EACD-436F-A5FC-A6560BC502EF}" type="pres">
      <dgm:prSet presAssocID="{B4686151-1E6E-4CFE-9C47-A24640B3E0CE}" presName="triangle2" presStyleLbl="node1" presStyleIdx="1" presStyleCnt="4">
        <dgm:presLayoutVars>
          <dgm:bulletEnabled val="1"/>
        </dgm:presLayoutVars>
      </dgm:prSet>
      <dgm:spPr/>
    </dgm:pt>
    <dgm:pt modelId="{848ABB3B-82A8-46AD-8505-82D6A1699940}" type="pres">
      <dgm:prSet presAssocID="{B4686151-1E6E-4CFE-9C47-A24640B3E0CE}" presName="triangle3" presStyleLbl="node1" presStyleIdx="2" presStyleCnt="4" custLinFactNeighborY="0">
        <dgm:presLayoutVars>
          <dgm:bulletEnabled val="1"/>
        </dgm:presLayoutVars>
      </dgm:prSet>
      <dgm:spPr/>
    </dgm:pt>
    <dgm:pt modelId="{A06A8A76-BC2D-4359-A27D-F87AE3FEA206}" type="pres">
      <dgm:prSet presAssocID="{B4686151-1E6E-4CFE-9C47-A24640B3E0CE}" presName="triangle4" presStyleLbl="node1" presStyleIdx="3" presStyleCnt="4">
        <dgm:presLayoutVars>
          <dgm:bulletEnabled val="1"/>
        </dgm:presLayoutVars>
      </dgm:prSet>
      <dgm:spPr/>
    </dgm:pt>
  </dgm:ptLst>
  <dgm:cxnLst>
    <dgm:cxn modelId="{DC64042F-CDE4-4D03-AB7A-C384FF854FAD}" srcId="{B4686151-1E6E-4CFE-9C47-A24640B3E0CE}" destId="{7C06F244-884E-434D-A498-C8FEDEA99016}" srcOrd="3" destOrd="0" parTransId="{731CEB3E-E614-4E9E-B824-F2F5C331D61D}" sibTransId="{DCF0C7FE-8C2F-43F5-9D99-40825C0E72DE}"/>
    <dgm:cxn modelId="{F70C344D-AE03-4BA7-9CB5-24119EFDEEC9}" type="presOf" srcId="{66BDF113-E320-4694-9619-2CE037F9D6E6}" destId="{2D5661A9-EF39-42F0-97FD-5B23A762E58E}" srcOrd="0" destOrd="0" presId="urn:microsoft.com/office/officeart/2005/8/layout/pyramid4"/>
    <dgm:cxn modelId="{D506CE75-CBF1-4B45-807F-9ECE654AD1CF}" type="presOf" srcId="{5A69AC06-FE8F-4304-A2CC-70CF132CBA66}" destId="{848ABB3B-82A8-46AD-8505-82D6A1699940}" srcOrd="0" destOrd="0" presId="urn:microsoft.com/office/officeart/2005/8/layout/pyramid4"/>
    <dgm:cxn modelId="{2C35B295-DF58-44C6-BF1E-2318E1933B21}" srcId="{B4686151-1E6E-4CFE-9C47-A24640B3E0CE}" destId="{9009E397-2306-4F3C-B116-50BA0947866F}" srcOrd="1" destOrd="0" parTransId="{B312E39D-1B0D-4DB8-AC59-30EB914696C9}" sibTransId="{02EAF250-7A56-4078-A67E-013158AC1CD6}"/>
    <dgm:cxn modelId="{3D19C7A3-7DD4-4BF4-9D3A-64EF2B0E5CC5}" srcId="{B4686151-1E6E-4CFE-9C47-A24640B3E0CE}" destId="{5A69AC06-FE8F-4304-A2CC-70CF132CBA66}" srcOrd="2" destOrd="0" parTransId="{46B39A6C-B39A-443E-9647-2B3EE022199D}" sibTransId="{65C1CA4F-5D2F-46A7-926A-0DEF36D965A6}"/>
    <dgm:cxn modelId="{8F8350B7-DF82-4E8E-BFC4-DE6A95C4C422}" type="presOf" srcId="{9009E397-2306-4F3C-B116-50BA0947866F}" destId="{41ACCECF-EACD-436F-A5FC-A6560BC502EF}" srcOrd="0" destOrd="0" presId="urn:microsoft.com/office/officeart/2005/8/layout/pyramid4"/>
    <dgm:cxn modelId="{470D1EB8-2B92-4A09-9EDC-380514A41FEB}" type="presOf" srcId="{7C06F244-884E-434D-A498-C8FEDEA99016}" destId="{A06A8A76-BC2D-4359-A27D-F87AE3FEA206}" srcOrd="0" destOrd="0" presId="urn:microsoft.com/office/officeart/2005/8/layout/pyramid4"/>
    <dgm:cxn modelId="{297781D1-AECB-409E-8880-5F3547AD047C}" srcId="{B4686151-1E6E-4CFE-9C47-A24640B3E0CE}" destId="{66BDF113-E320-4694-9619-2CE037F9D6E6}" srcOrd="0" destOrd="0" parTransId="{9138661D-3F72-4479-85F9-D501F92B30B2}" sibTransId="{E6C8C1A3-CBAF-4985-848E-C30C7007F6B2}"/>
    <dgm:cxn modelId="{1389CEE0-EEBC-4F17-915D-74EC0DD11C79}" type="presOf" srcId="{B4686151-1E6E-4CFE-9C47-A24640B3E0CE}" destId="{E4682498-C6B6-4118-8C70-4C72452DED6A}" srcOrd="0" destOrd="0" presId="urn:microsoft.com/office/officeart/2005/8/layout/pyramid4"/>
    <dgm:cxn modelId="{4F040E8A-AA50-4B7E-AF22-4A0623C34721}" type="presParOf" srcId="{E4682498-C6B6-4118-8C70-4C72452DED6A}" destId="{2D5661A9-EF39-42F0-97FD-5B23A762E58E}" srcOrd="0" destOrd="0" presId="urn:microsoft.com/office/officeart/2005/8/layout/pyramid4"/>
    <dgm:cxn modelId="{4468EE35-927C-47EC-92CD-016B1B3CF7FE}" type="presParOf" srcId="{E4682498-C6B6-4118-8C70-4C72452DED6A}" destId="{41ACCECF-EACD-436F-A5FC-A6560BC502EF}" srcOrd="1" destOrd="0" presId="urn:microsoft.com/office/officeart/2005/8/layout/pyramid4"/>
    <dgm:cxn modelId="{10C277B2-F78A-4DB4-802B-95E048C176D5}" type="presParOf" srcId="{E4682498-C6B6-4118-8C70-4C72452DED6A}" destId="{848ABB3B-82A8-46AD-8505-82D6A1699940}" srcOrd="2" destOrd="0" presId="urn:microsoft.com/office/officeart/2005/8/layout/pyramid4"/>
    <dgm:cxn modelId="{F2099CF8-BBB7-46C4-9F14-D225861AFF66}" type="presParOf" srcId="{E4682498-C6B6-4118-8C70-4C72452DED6A}" destId="{A06A8A76-BC2D-4359-A27D-F87AE3FEA206}" srcOrd="3" destOrd="0" presId="urn:microsoft.com/office/officeart/2005/8/layout/pyramid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5661A9-EF39-42F0-97FD-5B23A762E58E}">
      <dsp:nvSpPr>
        <dsp:cNvPr id="0" name=""/>
        <dsp:cNvSpPr/>
      </dsp:nvSpPr>
      <dsp:spPr>
        <a:xfrm>
          <a:off x="2928736" y="0"/>
          <a:ext cx="2872934" cy="2872934"/>
        </a:xfrm>
        <a:prstGeom prst="triangle">
          <a:avLst/>
        </a:prstGeom>
        <a:solidFill>
          <a:schemeClr val="accent5">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ZA" sz="2200" kern="1200" dirty="0">
              <a:solidFill>
                <a:schemeClr val="tx1"/>
              </a:solidFill>
            </a:rPr>
            <a:t>Aspirations</a:t>
          </a:r>
        </a:p>
      </dsp:txBody>
      <dsp:txXfrm>
        <a:off x="3646970" y="1436467"/>
        <a:ext cx="1436467" cy="1436467"/>
      </dsp:txXfrm>
    </dsp:sp>
    <dsp:sp modelId="{41ACCECF-EACD-436F-A5FC-A6560BC502EF}">
      <dsp:nvSpPr>
        <dsp:cNvPr id="0" name=""/>
        <dsp:cNvSpPr/>
      </dsp:nvSpPr>
      <dsp:spPr>
        <a:xfrm>
          <a:off x="1492268" y="2872934"/>
          <a:ext cx="2872934" cy="2872934"/>
        </a:xfrm>
        <a:prstGeom prst="triangle">
          <a:avLst/>
        </a:prstGeom>
        <a:solidFill>
          <a:schemeClr val="bg1">
            <a:lumMod val="9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ZA" sz="2200" kern="1200" dirty="0">
              <a:solidFill>
                <a:schemeClr val="tx1"/>
              </a:solidFill>
            </a:rPr>
            <a:t>Priority Areas</a:t>
          </a:r>
        </a:p>
      </dsp:txBody>
      <dsp:txXfrm>
        <a:off x="2210502" y="4309401"/>
        <a:ext cx="1436467" cy="1436467"/>
      </dsp:txXfrm>
    </dsp:sp>
    <dsp:sp modelId="{848ABB3B-82A8-46AD-8505-82D6A1699940}">
      <dsp:nvSpPr>
        <dsp:cNvPr id="0" name=""/>
        <dsp:cNvSpPr/>
      </dsp:nvSpPr>
      <dsp:spPr>
        <a:xfrm rot="10800000">
          <a:off x="2928736" y="2872934"/>
          <a:ext cx="2872934" cy="2872934"/>
        </a:xfrm>
        <a:prstGeom prst="triangle">
          <a:avLst/>
        </a:prstGeom>
        <a:solidFill>
          <a:schemeClr val="accent4">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ZA" sz="2200" kern="1200" dirty="0">
              <a:solidFill>
                <a:schemeClr val="tx1"/>
              </a:solidFill>
            </a:rPr>
            <a:t>Goals</a:t>
          </a:r>
        </a:p>
      </dsp:txBody>
      <dsp:txXfrm rot="10800000">
        <a:off x="3646969" y="2872934"/>
        <a:ext cx="1436467" cy="1436467"/>
      </dsp:txXfrm>
    </dsp:sp>
    <dsp:sp modelId="{A06A8A76-BC2D-4359-A27D-F87AE3FEA206}">
      <dsp:nvSpPr>
        <dsp:cNvPr id="0" name=""/>
        <dsp:cNvSpPr/>
      </dsp:nvSpPr>
      <dsp:spPr>
        <a:xfrm>
          <a:off x="4365203" y="2872934"/>
          <a:ext cx="2872934" cy="2872934"/>
        </a:xfrm>
        <a:prstGeom prst="triangle">
          <a:avLst/>
        </a:prstGeom>
        <a:solidFill>
          <a:schemeClr val="accent6">
            <a:lumMod val="20000"/>
            <a:lumOff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ZA" sz="2200" kern="1200" dirty="0">
              <a:solidFill>
                <a:schemeClr val="tx1"/>
              </a:solidFill>
            </a:rPr>
            <a:t>Targets</a:t>
          </a:r>
        </a:p>
      </dsp:txBody>
      <dsp:txXfrm>
        <a:off x="5083437" y="4309401"/>
        <a:ext cx="1436467" cy="1436467"/>
      </dsp:txXfrm>
    </dsp:sp>
  </dsp:spTree>
</dsp:drawing>
</file>

<file path=ppt/diagrams/layout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4" name="Picture 13" descr="A person smiling for the camera&#10;&#10;Description automatically generated">
            <a:extLst>
              <a:ext uri="{FF2B5EF4-FFF2-40B4-BE49-F238E27FC236}">
                <a16:creationId xmlns:a16="http://schemas.microsoft.com/office/drawing/2014/main" id="{55CD8DFE-C5B2-464B-A61F-65BBEB4B2EE9}"/>
              </a:ext>
            </a:extLst>
          </p:cNvPr>
          <p:cNvPicPr>
            <a:picLocks noChangeAspect="1"/>
          </p:cNvPicPr>
          <p:nvPr/>
        </p:nvPicPr>
        <p:blipFill>
          <a:blip r:embed="rId2"/>
          <a:stretch>
            <a:fillRect/>
          </a:stretch>
        </p:blipFill>
        <p:spPr>
          <a:xfrm>
            <a:off x="0" y="1556395"/>
            <a:ext cx="12192000" cy="4154129"/>
          </a:xfrm>
          <a:prstGeom prst="rect">
            <a:avLst/>
          </a:prstGeom>
        </p:spPr>
      </p:pic>
      <p:sp>
        <p:nvSpPr>
          <p:cNvPr id="9" name="Rectangle 8">
            <a:extLst>
              <a:ext uri="{FF2B5EF4-FFF2-40B4-BE49-F238E27FC236}">
                <a16:creationId xmlns:a16="http://schemas.microsoft.com/office/drawing/2014/main" id="{1727C7FD-3623-CF42-85B2-4421807B0AEE}"/>
              </a:ext>
            </a:extLst>
          </p:cNvPr>
          <p:cNvSpPr/>
          <p:nvPr/>
        </p:nvSpPr>
        <p:spPr>
          <a:xfrm>
            <a:off x="0" y="5958839"/>
            <a:ext cx="12192000" cy="899161"/>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937B230-3353-3B44-8403-B3CCB88F804A}"/>
              </a:ext>
            </a:extLst>
          </p:cNvPr>
          <p:cNvSpPr>
            <a:spLocks noGrp="1"/>
          </p:cNvSpPr>
          <p:nvPr>
            <p:ph type="ctrTitle"/>
          </p:nvPr>
        </p:nvSpPr>
        <p:spPr>
          <a:xfrm>
            <a:off x="208706" y="6074827"/>
            <a:ext cx="11785174" cy="667183"/>
          </a:xfrm>
        </p:spPr>
        <p:txBody>
          <a:bodyPr anchor="b">
            <a:noAutofit/>
          </a:bodyPr>
          <a:lstStyle>
            <a:lvl1pPr algn="ct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649EBCA-E1AA-E540-BE78-D7AE282BFE9E}"/>
              </a:ext>
            </a:extLst>
          </p:cNvPr>
          <p:cNvSpPr>
            <a:spLocks noGrp="1"/>
          </p:cNvSpPr>
          <p:nvPr>
            <p:ph type="subTitle" idx="1"/>
          </p:nvPr>
        </p:nvSpPr>
        <p:spPr>
          <a:xfrm>
            <a:off x="3185160" y="230660"/>
            <a:ext cx="8808720" cy="604053"/>
          </a:xfrm>
        </p:spPr>
        <p:txBody>
          <a:bodyPr anchor="ctr">
            <a:normAutofit/>
          </a:bodyPr>
          <a:lstStyle>
            <a:lvl1pPr marL="0" indent="0" algn="r">
              <a:buNone/>
              <a:defRPr sz="1800">
                <a:solidFill>
                  <a:srgbClr val="49687A"/>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DDDFDC5C-8122-3143-93FE-47D87502D195}"/>
              </a:ext>
            </a:extLst>
          </p:cNvPr>
          <p:cNvSpPr/>
          <p:nvPr/>
        </p:nvSpPr>
        <p:spPr>
          <a:xfrm>
            <a:off x="0" y="1030288"/>
            <a:ext cx="12192000" cy="277793"/>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picture containing drawing&#10;&#10;Description automatically generated">
            <a:extLst>
              <a:ext uri="{FF2B5EF4-FFF2-40B4-BE49-F238E27FC236}">
                <a16:creationId xmlns:a16="http://schemas.microsoft.com/office/drawing/2014/main" id="{497FF127-DD33-5148-AF0E-106414C276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8706" y="272587"/>
            <a:ext cx="2504015" cy="562126"/>
          </a:xfrm>
          <a:prstGeom prst="rect">
            <a:avLst/>
          </a:prstGeom>
        </p:spPr>
      </p:pic>
      <p:pic>
        <p:nvPicPr>
          <p:cNvPr id="10" name="Picture 9" descr="A person smiling for the camera&#10;&#10;Description automatically generated">
            <a:extLst>
              <a:ext uri="{FF2B5EF4-FFF2-40B4-BE49-F238E27FC236}">
                <a16:creationId xmlns:a16="http://schemas.microsoft.com/office/drawing/2014/main" id="{AE2E5D56-9DC9-A840-A550-652967F50E2B}"/>
              </a:ext>
            </a:extLst>
          </p:cNvPr>
          <p:cNvPicPr>
            <a:picLocks noChangeAspect="1"/>
          </p:cNvPicPr>
          <p:nvPr userDrawn="1"/>
        </p:nvPicPr>
        <p:blipFill>
          <a:blip r:embed="rId2"/>
          <a:stretch>
            <a:fillRect/>
          </a:stretch>
        </p:blipFill>
        <p:spPr>
          <a:xfrm>
            <a:off x="0" y="1556395"/>
            <a:ext cx="12192000" cy="4154129"/>
          </a:xfrm>
          <a:prstGeom prst="rect">
            <a:avLst/>
          </a:prstGeom>
        </p:spPr>
      </p:pic>
      <p:sp>
        <p:nvSpPr>
          <p:cNvPr id="11" name="Rectangle 10">
            <a:extLst>
              <a:ext uri="{FF2B5EF4-FFF2-40B4-BE49-F238E27FC236}">
                <a16:creationId xmlns:a16="http://schemas.microsoft.com/office/drawing/2014/main" id="{8BB942D4-8A77-B44C-8D4F-8F397615B371}"/>
              </a:ext>
            </a:extLst>
          </p:cNvPr>
          <p:cNvSpPr/>
          <p:nvPr userDrawn="1"/>
        </p:nvSpPr>
        <p:spPr>
          <a:xfrm>
            <a:off x="0" y="5958839"/>
            <a:ext cx="12192000" cy="899161"/>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BCD2588F-A8BD-9345-8CFA-A07700F365FE}"/>
              </a:ext>
            </a:extLst>
          </p:cNvPr>
          <p:cNvSpPr/>
          <p:nvPr userDrawn="1"/>
        </p:nvSpPr>
        <p:spPr>
          <a:xfrm>
            <a:off x="0" y="1030288"/>
            <a:ext cx="12192000" cy="277793"/>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A picture containing drawing&#10;&#10;Description automatically generated">
            <a:extLst>
              <a:ext uri="{FF2B5EF4-FFF2-40B4-BE49-F238E27FC236}">
                <a16:creationId xmlns:a16="http://schemas.microsoft.com/office/drawing/2014/main" id="{263310EA-42D8-0441-B7AA-20E6DFFDFD1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8706" y="272587"/>
            <a:ext cx="2504015" cy="562126"/>
          </a:xfrm>
          <a:prstGeom prst="rect">
            <a:avLst/>
          </a:prstGeom>
        </p:spPr>
      </p:pic>
    </p:spTree>
    <p:extLst>
      <p:ext uri="{BB962C8B-B14F-4D97-AF65-F5344CB8AC3E}">
        <p14:creationId xmlns:p14="http://schemas.microsoft.com/office/powerpoint/2010/main" val="36437215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AB57F39-A091-3743-8A0F-C1422005306F}"/>
              </a:ext>
            </a:extLst>
          </p:cNvPr>
          <p:cNvSpPr/>
          <p:nvPr/>
        </p:nvSpPr>
        <p:spPr>
          <a:xfrm>
            <a:off x="0" y="6101589"/>
            <a:ext cx="12192000" cy="756411"/>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6954A14B-F4F0-ED40-B736-6953CD3996EB}"/>
              </a:ext>
            </a:extLst>
          </p:cNvPr>
          <p:cNvSpPr/>
          <p:nvPr/>
        </p:nvSpPr>
        <p:spPr>
          <a:xfrm>
            <a:off x="0" y="1030288"/>
            <a:ext cx="12192000" cy="277793"/>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 picture containing drawing&#10;&#10;Description automatically generated">
            <a:extLst>
              <a:ext uri="{FF2B5EF4-FFF2-40B4-BE49-F238E27FC236}">
                <a16:creationId xmlns:a16="http://schemas.microsoft.com/office/drawing/2014/main" id="{DEAB31BF-E4CC-AA4D-AE9F-272565658681}"/>
              </a:ext>
            </a:extLst>
          </p:cNvPr>
          <p:cNvPicPr>
            <a:picLocks noChangeAspect="1"/>
          </p:cNvPicPr>
          <p:nvPr/>
        </p:nvPicPr>
        <p:blipFill>
          <a:blip r:embed="rId2"/>
          <a:stretch>
            <a:fillRect/>
          </a:stretch>
        </p:blipFill>
        <p:spPr>
          <a:xfrm>
            <a:off x="9753600" y="6223093"/>
            <a:ext cx="2275114" cy="522635"/>
          </a:xfrm>
          <a:prstGeom prst="rect">
            <a:avLst/>
          </a:prstGeom>
        </p:spPr>
      </p:pic>
      <p:sp>
        <p:nvSpPr>
          <p:cNvPr id="2" name="Title 1">
            <a:extLst>
              <a:ext uri="{FF2B5EF4-FFF2-40B4-BE49-F238E27FC236}">
                <a16:creationId xmlns:a16="http://schemas.microsoft.com/office/drawing/2014/main" id="{D934354B-9148-7746-A4AC-678E22085008}"/>
              </a:ext>
            </a:extLst>
          </p:cNvPr>
          <p:cNvSpPr>
            <a:spLocks noGrp="1"/>
          </p:cNvSpPr>
          <p:nvPr>
            <p:ph type="title"/>
          </p:nvPr>
        </p:nvSpPr>
        <p:spPr>
          <a:xfrm>
            <a:off x="426720" y="151765"/>
            <a:ext cx="11369040" cy="781491"/>
          </a:xfrm>
        </p:spPr>
        <p:txBody>
          <a:bodyPr>
            <a:normAutofit/>
          </a:bodyPr>
          <a:lstStyle>
            <a:lvl1pPr>
              <a:defRPr sz="3200">
                <a:solidFill>
                  <a:srgbClr val="49687A"/>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723A226-A852-B942-8559-CE054872922F}"/>
              </a:ext>
            </a:extLst>
          </p:cNvPr>
          <p:cNvSpPr>
            <a:spLocks noGrp="1"/>
          </p:cNvSpPr>
          <p:nvPr>
            <p:ph sz="half" idx="1"/>
          </p:nvPr>
        </p:nvSpPr>
        <p:spPr>
          <a:xfrm>
            <a:off x="426720" y="1429585"/>
            <a:ext cx="5593080" cy="4535260"/>
          </a:xfrm>
        </p:spPr>
        <p:txBody>
          <a:bodyPr>
            <a:normAutofit/>
          </a:bodyPr>
          <a:lstStyle>
            <a:lvl1pPr>
              <a:defRPr sz="20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6BB663A-3842-B244-B3A5-F37DF0301EBF}"/>
              </a:ext>
            </a:extLst>
          </p:cNvPr>
          <p:cNvSpPr>
            <a:spLocks noGrp="1"/>
          </p:cNvSpPr>
          <p:nvPr>
            <p:ph sz="half" idx="2"/>
          </p:nvPr>
        </p:nvSpPr>
        <p:spPr>
          <a:xfrm>
            <a:off x="6172200" y="1429585"/>
            <a:ext cx="5623560" cy="4535260"/>
          </a:xfrm>
        </p:spPr>
        <p:txBody>
          <a:bodyPr>
            <a:normAutofit/>
          </a:bodyPr>
          <a:lstStyle>
            <a:lvl1pPr>
              <a:defRPr sz="20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Rectangle 10">
            <a:extLst>
              <a:ext uri="{FF2B5EF4-FFF2-40B4-BE49-F238E27FC236}">
                <a16:creationId xmlns:a16="http://schemas.microsoft.com/office/drawing/2014/main" id="{FEB29B92-B042-E444-A6D2-7AF220CE8BC2}"/>
              </a:ext>
            </a:extLst>
          </p:cNvPr>
          <p:cNvSpPr/>
          <p:nvPr userDrawn="1"/>
        </p:nvSpPr>
        <p:spPr>
          <a:xfrm>
            <a:off x="0" y="6101589"/>
            <a:ext cx="12192000" cy="756411"/>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435D364D-467F-4549-83AD-FFB4B3444B93}"/>
              </a:ext>
            </a:extLst>
          </p:cNvPr>
          <p:cNvSpPr/>
          <p:nvPr userDrawn="1"/>
        </p:nvSpPr>
        <p:spPr>
          <a:xfrm>
            <a:off x="0" y="1030288"/>
            <a:ext cx="12192000" cy="277793"/>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A picture containing drawing&#10;&#10;Description automatically generated">
            <a:extLst>
              <a:ext uri="{FF2B5EF4-FFF2-40B4-BE49-F238E27FC236}">
                <a16:creationId xmlns:a16="http://schemas.microsoft.com/office/drawing/2014/main" id="{8BC59BF1-E987-734D-AC49-69392C55E7C2}"/>
              </a:ext>
            </a:extLst>
          </p:cNvPr>
          <p:cNvPicPr>
            <a:picLocks noChangeAspect="1"/>
          </p:cNvPicPr>
          <p:nvPr userDrawn="1"/>
        </p:nvPicPr>
        <p:blipFill>
          <a:blip r:embed="rId2"/>
          <a:stretch>
            <a:fillRect/>
          </a:stretch>
        </p:blipFill>
        <p:spPr>
          <a:xfrm>
            <a:off x="9753600" y="6223093"/>
            <a:ext cx="2275114" cy="522635"/>
          </a:xfrm>
          <a:prstGeom prst="rect">
            <a:avLst/>
          </a:prstGeom>
        </p:spPr>
      </p:pic>
    </p:spTree>
    <p:extLst>
      <p:ext uri="{BB962C8B-B14F-4D97-AF65-F5344CB8AC3E}">
        <p14:creationId xmlns:p14="http://schemas.microsoft.com/office/powerpoint/2010/main" val="3622121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DD054-1B37-C94D-A184-3FC38795FECE}"/>
              </a:ext>
            </a:extLst>
          </p:cNvPr>
          <p:cNvSpPr>
            <a:spLocks noGrp="1"/>
          </p:cNvSpPr>
          <p:nvPr>
            <p:ph type="title"/>
          </p:nvPr>
        </p:nvSpPr>
        <p:spPr>
          <a:xfrm>
            <a:off x="396240" y="136525"/>
            <a:ext cx="11369040" cy="781491"/>
          </a:xfrm>
        </p:spPr>
        <p:txBody>
          <a:bodyPr>
            <a:normAutofit/>
          </a:bodyPr>
          <a:lstStyle>
            <a:lvl1pPr>
              <a:defRPr sz="3200">
                <a:solidFill>
                  <a:srgbClr val="49687A"/>
                </a:solidFill>
                <a:latin typeface="Arial" panose="020B0604020202020204" pitchFamily="34" charset="0"/>
                <a:cs typeface="Arial" panose="020B0604020202020204" pitchFamily="34" charset="0"/>
              </a:defRPr>
            </a:lvl1pPr>
          </a:lstStyle>
          <a:p>
            <a:r>
              <a:rPr lang="en-US"/>
              <a:t>Click to edit Master title style</a:t>
            </a:r>
          </a:p>
        </p:txBody>
      </p:sp>
      <p:sp>
        <p:nvSpPr>
          <p:cNvPr id="3" name="Text Placeholder 2">
            <a:extLst>
              <a:ext uri="{FF2B5EF4-FFF2-40B4-BE49-F238E27FC236}">
                <a16:creationId xmlns:a16="http://schemas.microsoft.com/office/drawing/2014/main" id="{3837362B-303F-454F-9453-63E48CF50CA9}"/>
              </a:ext>
            </a:extLst>
          </p:cNvPr>
          <p:cNvSpPr>
            <a:spLocks noGrp="1"/>
          </p:cNvSpPr>
          <p:nvPr>
            <p:ph type="body" idx="1"/>
          </p:nvPr>
        </p:nvSpPr>
        <p:spPr>
          <a:xfrm>
            <a:off x="396240" y="1420353"/>
            <a:ext cx="5601335" cy="694657"/>
          </a:xfrm>
        </p:spPr>
        <p:txBody>
          <a:bodyPr anchor="b"/>
          <a:lstStyle>
            <a:lvl1pPr marL="0" indent="0">
              <a:buNone/>
              <a:defRPr sz="20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B9B82CC-12B8-B64A-95EA-79C98EBB477C}"/>
              </a:ext>
            </a:extLst>
          </p:cNvPr>
          <p:cNvSpPr>
            <a:spLocks noGrp="1"/>
          </p:cNvSpPr>
          <p:nvPr>
            <p:ph sz="half" idx="2"/>
          </p:nvPr>
        </p:nvSpPr>
        <p:spPr>
          <a:xfrm>
            <a:off x="418466" y="2227283"/>
            <a:ext cx="5579109" cy="3737782"/>
          </a:xfrm>
        </p:spPr>
        <p:txBody>
          <a:bodyPr>
            <a:normAutofit/>
          </a:bodyPr>
          <a:lstStyle>
            <a:lvl1pPr>
              <a:defRPr sz="20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1209FEBE-484A-3C45-9936-0841815DF21E}"/>
              </a:ext>
            </a:extLst>
          </p:cNvPr>
          <p:cNvSpPr>
            <a:spLocks noGrp="1"/>
          </p:cNvSpPr>
          <p:nvPr>
            <p:ph type="body" sz="quarter" idx="3"/>
          </p:nvPr>
        </p:nvSpPr>
        <p:spPr>
          <a:xfrm>
            <a:off x="6172199" y="1420353"/>
            <a:ext cx="5601335" cy="694657"/>
          </a:xfrm>
        </p:spPr>
        <p:txBody>
          <a:bodyPr anchor="b"/>
          <a:lstStyle>
            <a:lvl1pPr marL="0" indent="0">
              <a:buNone/>
              <a:defRPr sz="20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34F6789-AFDA-4848-B185-EC5FF5A84A49}"/>
              </a:ext>
            </a:extLst>
          </p:cNvPr>
          <p:cNvSpPr>
            <a:spLocks noGrp="1"/>
          </p:cNvSpPr>
          <p:nvPr>
            <p:ph sz="quarter" idx="4"/>
          </p:nvPr>
        </p:nvSpPr>
        <p:spPr>
          <a:xfrm>
            <a:off x="6172200" y="2227283"/>
            <a:ext cx="5601334" cy="3737782"/>
          </a:xfrm>
        </p:spPr>
        <p:txBody>
          <a:bodyPr>
            <a:normAutofit/>
          </a:bodyPr>
          <a:lstStyle>
            <a:lvl1pPr>
              <a:defRPr sz="20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121AE0F5-CE18-6D4A-9E14-24698418D68D}"/>
              </a:ext>
            </a:extLst>
          </p:cNvPr>
          <p:cNvSpPr>
            <a:spLocks noGrp="1"/>
          </p:cNvSpPr>
          <p:nvPr>
            <p:ph type="dt" sz="half" idx="10"/>
          </p:nvPr>
        </p:nvSpPr>
        <p:spPr/>
        <p:txBody>
          <a:bodyPr/>
          <a:lstStyle/>
          <a:p>
            <a:fld id="{C40A9E51-3FBD-9C4F-843D-F06DB3A8101F}" type="datetimeFigureOut">
              <a:rPr lang="en-US" smtClean="0"/>
              <a:t>3/24/2021</a:t>
            </a:fld>
            <a:endParaRPr lang="en-US"/>
          </a:p>
        </p:txBody>
      </p:sp>
      <p:sp>
        <p:nvSpPr>
          <p:cNvPr id="8" name="Footer Placeholder 7">
            <a:extLst>
              <a:ext uri="{FF2B5EF4-FFF2-40B4-BE49-F238E27FC236}">
                <a16:creationId xmlns:a16="http://schemas.microsoft.com/office/drawing/2014/main" id="{1B9ACF84-84BA-A244-B4F1-1B7F2991E42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C5F917E-2CFE-BE4A-8433-D5EFF2D35992}"/>
              </a:ext>
            </a:extLst>
          </p:cNvPr>
          <p:cNvSpPr>
            <a:spLocks noGrp="1"/>
          </p:cNvSpPr>
          <p:nvPr>
            <p:ph type="sldNum" sz="quarter" idx="12"/>
          </p:nvPr>
        </p:nvSpPr>
        <p:spPr/>
        <p:txBody>
          <a:bodyPr/>
          <a:lstStyle/>
          <a:p>
            <a:fld id="{A7837315-CC43-E34A-8241-841AFEB5245F}" type="slidenum">
              <a:rPr lang="en-US" smtClean="0"/>
              <a:t>‹#›</a:t>
            </a:fld>
            <a:endParaRPr lang="en-US"/>
          </a:p>
        </p:txBody>
      </p:sp>
      <p:sp>
        <p:nvSpPr>
          <p:cNvPr id="10" name="Rectangle 9">
            <a:extLst>
              <a:ext uri="{FF2B5EF4-FFF2-40B4-BE49-F238E27FC236}">
                <a16:creationId xmlns:a16="http://schemas.microsoft.com/office/drawing/2014/main" id="{B2325635-DADC-BE48-BB00-84C92A00A1C1}"/>
              </a:ext>
            </a:extLst>
          </p:cNvPr>
          <p:cNvSpPr/>
          <p:nvPr/>
        </p:nvSpPr>
        <p:spPr>
          <a:xfrm>
            <a:off x="0" y="6101589"/>
            <a:ext cx="12192000" cy="756411"/>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A74B6478-E61B-B547-A818-3345A89AC53A}"/>
              </a:ext>
            </a:extLst>
          </p:cNvPr>
          <p:cNvSpPr/>
          <p:nvPr/>
        </p:nvSpPr>
        <p:spPr>
          <a:xfrm>
            <a:off x="0" y="1030288"/>
            <a:ext cx="12192000" cy="277793"/>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 picture containing drawing&#10;&#10;Description automatically generated">
            <a:extLst>
              <a:ext uri="{FF2B5EF4-FFF2-40B4-BE49-F238E27FC236}">
                <a16:creationId xmlns:a16="http://schemas.microsoft.com/office/drawing/2014/main" id="{E0BD381A-05F2-1848-B3C0-C9A490AD5632}"/>
              </a:ext>
            </a:extLst>
          </p:cNvPr>
          <p:cNvPicPr>
            <a:picLocks noChangeAspect="1"/>
          </p:cNvPicPr>
          <p:nvPr/>
        </p:nvPicPr>
        <p:blipFill>
          <a:blip r:embed="rId2"/>
          <a:stretch>
            <a:fillRect/>
          </a:stretch>
        </p:blipFill>
        <p:spPr>
          <a:xfrm>
            <a:off x="9753600" y="6223093"/>
            <a:ext cx="2275114" cy="522635"/>
          </a:xfrm>
          <a:prstGeom prst="rect">
            <a:avLst/>
          </a:prstGeom>
        </p:spPr>
      </p:pic>
      <p:sp>
        <p:nvSpPr>
          <p:cNvPr id="13" name="Rectangle 12">
            <a:extLst>
              <a:ext uri="{FF2B5EF4-FFF2-40B4-BE49-F238E27FC236}">
                <a16:creationId xmlns:a16="http://schemas.microsoft.com/office/drawing/2014/main" id="{1BB0B85F-1533-0E49-A52A-87FFDBC2860B}"/>
              </a:ext>
            </a:extLst>
          </p:cNvPr>
          <p:cNvSpPr/>
          <p:nvPr userDrawn="1"/>
        </p:nvSpPr>
        <p:spPr>
          <a:xfrm>
            <a:off x="0" y="6101589"/>
            <a:ext cx="12192000" cy="756411"/>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389CB1E4-E1F9-D14C-B352-1DBE3739A388}"/>
              </a:ext>
            </a:extLst>
          </p:cNvPr>
          <p:cNvSpPr/>
          <p:nvPr userDrawn="1"/>
        </p:nvSpPr>
        <p:spPr>
          <a:xfrm>
            <a:off x="0" y="1030288"/>
            <a:ext cx="12192000" cy="277793"/>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A picture containing drawing&#10;&#10;Description automatically generated">
            <a:extLst>
              <a:ext uri="{FF2B5EF4-FFF2-40B4-BE49-F238E27FC236}">
                <a16:creationId xmlns:a16="http://schemas.microsoft.com/office/drawing/2014/main" id="{5A1ED14C-CBA3-234D-8CD7-D13E5547290B}"/>
              </a:ext>
            </a:extLst>
          </p:cNvPr>
          <p:cNvPicPr>
            <a:picLocks noChangeAspect="1"/>
          </p:cNvPicPr>
          <p:nvPr userDrawn="1"/>
        </p:nvPicPr>
        <p:blipFill>
          <a:blip r:embed="rId2"/>
          <a:stretch>
            <a:fillRect/>
          </a:stretch>
        </p:blipFill>
        <p:spPr>
          <a:xfrm>
            <a:off x="9753600" y="6223093"/>
            <a:ext cx="2275114" cy="522635"/>
          </a:xfrm>
          <a:prstGeom prst="rect">
            <a:avLst/>
          </a:prstGeom>
        </p:spPr>
      </p:pic>
    </p:spTree>
    <p:extLst>
      <p:ext uri="{BB962C8B-B14F-4D97-AF65-F5344CB8AC3E}">
        <p14:creationId xmlns:p14="http://schemas.microsoft.com/office/powerpoint/2010/main" val="22167158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742DCC5-0053-4B35-A872-5E0A14F77444}"/>
              </a:ext>
            </a:extLst>
          </p:cNvPr>
          <p:cNvSpPr>
            <a:spLocks noGrp="1"/>
          </p:cNvSpPr>
          <p:nvPr>
            <p:ph type="dt" sz="half" idx="10"/>
          </p:nvPr>
        </p:nvSpPr>
        <p:spPr/>
        <p:txBody>
          <a:bodyPr/>
          <a:lstStyle/>
          <a:p>
            <a:fld id="{C8F21910-ADD2-4CBE-8D27-1DA9DD69020E}" type="datetimeFigureOut">
              <a:rPr lang="en-GB" smtClean="0"/>
              <a:t>24/03/2021</a:t>
            </a:fld>
            <a:endParaRPr lang="en-GB"/>
          </a:p>
        </p:txBody>
      </p:sp>
      <p:sp>
        <p:nvSpPr>
          <p:cNvPr id="3" name="Footer Placeholder 2">
            <a:extLst>
              <a:ext uri="{FF2B5EF4-FFF2-40B4-BE49-F238E27FC236}">
                <a16:creationId xmlns:a16="http://schemas.microsoft.com/office/drawing/2014/main" id="{8E45706E-1CDD-4CB7-A486-B8F83B884EB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CF5EDEA-BE0A-4788-AD36-11CFEBB364F0}"/>
              </a:ext>
            </a:extLst>
          </p:cNvPr>
          <p:cNvSpPr>
            <a:spLocks noGrp="1"/>
          </p:cNvSpPr>
          <p:nvPr>
            <p:ph type="sldNum" sz="quarter" idx="12"/>
          </p:nvPr>
        </p:nvSpPr>
        <p:spPr/>
        <p:txBody>
          <a:bodyPr/>
          <a:lstStyle/>
          <a:p>
            <a:fld id="{0A1000D7-A5F2-4819-BC9E-DCFC82279C85}" type="slidenum">
              <a:rPr lang="en-GB" smtClean="0"/>
              <a:t>‹#›</a:t>
            </a:fld>
            <a:endParaRPr lang="en-GB"/>
          </a:p>
        </p:txBody>
      </p:sp>
    </p:spTree>
    <p:extLst>
      <p:ext uri="{BB962C8B-B14F-4D97-AF65-F5344CB8AC3E}">
        <p14:creationId xmlns:p14="http://schemas.microsoft.com/office/powerpoint/2010/main" val="3543872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727C7FD-3623-CF42-85B2-4421807B0AEE}"/>
              </a:ext>
            </a:extLst>
          </p:cNvPr>
          <p:cNvSpPr/>
          <p:nvPr/>
        </p:nvSpPr>
        <p:spPr>
          <a:xfrm>
            <a:off x="0" y="5958839"/>
            <a:ext cx="12192000" cy="899161"/>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937B230-3353-3B44-8403-B3CCB88F804A}"/>
              </a:ext>
            </a:extLst>
          </p:cNvPr>
          <p:cNvSpPr>
            <a:spLocks noGrp="1"/>
          </p:cNvSpPr>
          <p:nvPr>
            <p:ph type="ctrTitle"/>
          </p:nvPr>
        </p:nvSpPr>
        <p:spPr>
          <a:xfrm>
            <a:off x="208706" y="6074827"/>
            <a:ext cx="11785174" cy="667183"/>
          </a:xfrm>
        </p:spPr>
        <p:txBody>
          <a:bodyPr anchor="b">
            <a:noAutofit/>
          </a:bodyPr>
          <a:lstStyle>
            <a:lvl1pPr algn="ct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649EBCA-E1AA-E540-BE78-D7AE282BFE9E}"/>
              </a:ext>
            </a:extLst>
          </p:cNvPr>
          <p:cNvSpPr>
            <a:spLocks noGrp="1"/>
          </p:cNvSpPr>
          <p:nvPr>
            <p:ph type="subTitle" idx="1"/>
          </p:nvPr>
        </p:nvSpPr>
        <p:spPr>
          <a:xfrm>
            <a:off x="3185160" y="230660"/>
            <a:ext cx="8808720" cy="604053"/>
          </a:xfrm>
        </p:spPr>
        <p:txBody>
          <a:bodyPr anchor="ctr">
            <a:normAutofit/>
          </a:bodyPr>
          <a:lstStyle>
            <a:lvl1pPr marL="0" indent="0" algn="r">
              <a:buNone/>
              <a:defRPr sz="1800">
                <a:solidFill>
                  <a:srgbClr val="49687A"/>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DDDFDC5C-8122-3143-93FE-47D87502D195}"/>
              </a:ext>
            </a:extLst>
          </p:cNvPr>
          <p:cNvSpPr/>
          <p:nvPr/>
        </p:nvSpPr>
        <p:spPr>
          <a:xfrm>
            <a:off x="0" y="1030288"/>
            <a:ext cx="12192000" cy="277793"/>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picture containing drawing&#10;&#10;Description automatically generated">
            <a:extLst>
              <a:ext uri="{FF2B5EF4-FFF2-40B4-BE49-F238E27FC236}">
                <a16:creationId xmlns:a16="http://schemas.microsoft.com/office/drawing/2014/main" id="{497FF127-DD33-5148-AF0E-106414C276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706" y="272587"/>
            <a:ext cx="2504015" cy="562126"/>
          </a:xfrm>
          <a:prstGeom prst="rect">
            <a:avLst/>
          </a:prstGeom>
        </p:spPr>
      </p:pic>
      <p:sp>
        <p:nvSpPr>
          <p:cNvPr id="11" name="Rectangle 10">
            <a:extLst>
              <a:ext uri="{FF2B5EF4-FFF2-40B4-BE49-F238E27FC236}">
                <a16:creationId xmlns:a16="http://schemas.microsoft.com/office/drawing/2014/main" id="{8BB942D4-8A77-B44C-8D4F-8F397615B371}"/>
              </a:ext>
            </a:extLst>
          </p:cNvPr>
          <p:cNvSpPr/>
          <p:nvPr userDrawn="1"/>
        </p:nvSpPr>
        <p:spPr>
          <a:xfrm>
            <a:off x="0" y="5958839"/>
            <a:ext cx="12192000" cy="899161"/>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BCD2588F-A8BD-9345-8CFA-A07700F365FE}"/>
              </a:ext>
            </a:extLst>
          </p:cNvPr>
          <p:cNvSpPr/>
          <p:nvPr userDrawn="1"/>
        </p:nvSpPr>
        <p:spPr>
          <a:xfrm>
            <a:off x="0" y="1030288"/>
            <a:ext cx="12192000" cy="277793"/>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A picture containing drawing&#10;&#10;Description automatically generated">
            <a:extLst>
              <a:ext uri="{FF2B5EF4-FFF2-40B4-BE49-F238E27FC236}">
                <a16:creationId xmlns:a16="http://schemas.microsoft.com/office/drawing/2014/main" id="{263310EA-42D8-0441-B7AA-20E6DFFDFD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8706" y="272587"/>
            <a:ext cx="2504015" cy="562126"/>
          </a:xfrm>
          <a:prstGeom prst="rect">
            <a:avLst/>
          </a:prstGeom>
        </p:spPr>
      </p:pic>
      <p:pic>
        <p:nvPicPr>
          <p:cNvPr id="5" name="Picture 4" descr="A picture containing photo, building, man, table&#10;&#10;Description automatically generated">
            <a:extLst>
              <a:ext uri="{FF2B5EF4-FFF2-40B4-BE49-F238E27FC236}">
                <a16:creationId xmlns:a16="http://schemas.microsoft.com/office/drawing/2014/main" id="{82759839-BEBB-4040-A537-3C4DC8815C5D}"/>
              </a:ext>
            </a:extLst>
          </p:cNvPr>
          <p:cNvPicPr>
            <a:picLocks noChangeAspect="1"/>
          </p:cNvPicPr>
          <p:nvPr userDrawn="1"/>
        </p:nvPicPr>
        <p:blipFill>
          <a:blip r:embed="rId3"/>
          <a:stretch>
            <a:fillRect/>
          </a:stretch>
        </p:blipFill>
        <p:spPr>
          <a:xfrm>
            <a:off x="0" y="1556395"/>
            <a:ext cx="12192000" cy="4154129"/>
          </a:xfrm>
          <a:prstGeom prst="rect">
            <a:avLst/>
          </a:prstGeom>
        </p:spPr>
      </p:pic>
    </p:spTree>
    <p:extLst>
      <p:ext uri="{BB962C8B-B14F-4D97-AF65-F5344CB8AC3E}">
        <p14:creationId xmlns:p14="http://schemas.microsoft.com/office/powerpoint/2010/main" val="3191300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727C7FD-3623-CF42-85B2-4421807B0AEE}"/>
              </a:ext>
            </a:extLst>
          </p:cNvPr>
          <p:cNvSpPr/>
          <p:nvPr/>
        </p:nvSpPr>
        <p:spPr>
          <a:xfrm>
            <a:off x="0" y="5958839"/>
            <a:ext cx="12192000" cy="899161"/>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937B230-3353-3B44-8403-B3CCB88F804A}"/>
              </a:ext>
            </a:extLst>
          </p:cNvPr>
          <p:cNvSpPr>
            <a:spLocks noGrp="1"/>
          </p:cNvSpPr>
          <p:nvPr>
            <p:ph type="ctrTitle"/>
          </p:nvPr>
        </p:nvSpPr>
        <p:spPr>
          <a:xfrm>
            <a:off x="208706" y="6074827"/>
            <a:ext cx="11785174" cy="667183"/>
          </a:xfrm>
        </p:spPr>
        <p:txBody>
          <a:bodyPr anchor="b">
            <a:noAutofit/>
          </a:bodyPr>
          <a:lstStyle>
            <a:lvl1pPr algn="ct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649EBCA-E1AA-E540-BE78-D7AE282BFE9E}"/>
              </a:ext>
            </a:extLst>
          </p:cNvPr>
          <p:cNvSpPr>
            <a:spLocks noGrp="1"/>
          </p:cNvSpPr>
          <p:nvPr>
            <p:ph type="subTitle" idx="1"/>
          </p:nvPr>
        </p:nvSpPr>
        <p:spPr>
          <a:xfrm>
            <a:off x="3185160" y="230660"/>
            <a:ext cx="8808720" cy="604053"/>
          </a:xfrm>
        </p:spPr>
        <p:txBody>
          <a:bodyPr anchor="ctr">
            <a:normAutofit/>
          </a:bodyPr>
          <a:lstStyle>
            <a:lvl1pPr marL="0" indent="0" algn="r">
              <a:buNone/>
              <a:defRPr sz="1800">
                <a:solidFill>
                  <a:srgbClr val="49687A"/>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DDDFDC5C-8122-3143-93FE-47D87502D195}"/>
              </a:ext>
            </a:extLst>
          </p:cNvPr>
          <p:cNvSpPr/>
          <p:nvPr/>
        </p:nvSpPr>
        <p:spPr>
          <a:xfrm>
            <a:off x="0" y="1030288"/>
            <a:ext cx="12192000" cy="277793"/>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picture containing drawing&#10;&#10;Description automatically generated">
            <a:extLst>
              <a:ext uri="{FF2B5EF4-FFF2-40B4-BE49-F238E27FC236}">
                <a16:creationId xmlns:a16="http://schemas.microsoft.com/office/drawing/2014/main" id="{497FF127-DD33-5148-AF0E-106414C276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706" y="272587"/>
            <a:ext cx="2504015" cy="562126"/>
          </a:xfrm>
          <a:prstGeom prst="rect">
            <a:avLst/>
          </a:prstGeom>
        </p:spPr>
      </p:pic>
      <p:sp>
        <p:nvSpPr>
          <p:cNvPr id="11" name="Rectangle 10">
            <a:extLst>
              <a:ext uri="{FF2B5EF4-FFF2-40B4-BE49-F238E27FC236}">
                <a16:creationId xmlns:a16="http://schemas.microsoft.com/office/drawing/2014/main" id="{8BB942D4-8A77-B44C-8D4F-8F397615B371}"/>
              </a:ext>
            </a:extLst>
          </p:cNvPr>
          <p:cNvSpPr/>
          <p:nvPr userDrawn="1"/>
        </p:nvSpPr>
        <p:spPr>
          <a:xfrm>
            <a:off x="0" y="5958839"/>
            <a:ext cx="12192000" cy="899161"/>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BCD2588F-A8BD-9345-8CFA-A07700F365FE}"/>
              </a:ext>
            </a:extLst>
          </p:cNvPr>
          <p:cNvSpPr/>
          <p:nvPr userDrawn="1"/>
        </p:nvSpPr>
        <p:spPr>
          <a:xfrm>
            <a:off x="0" y="1030288"/>
            <a:ext cx="12192000" cy="277793"/>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A picture containing drawing&#10;&#10;Description automatically generated">
            <a:extLst>
              <a:ext uri="{FF2B5EF4-FFF2-40B4-BE49-F238E27FC236}">
                <a16:creationId xmlns:a16="http://schemas.microsoft.com/office/drawing/2014/main" id="{263310EA-42D8-0441-B7AA-20E6DFFDFD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8706" y="272587"/>
            <a:ext cx="2504015" cy="562126"/>
          </a:xfrm>
          <a:prstGeom prst="rect">
            <a:avLst/>
          </a:prstGeom>
        </p:spPr>
      </p:pic>
      <p:pic>
        <p:nvPicPr>
          <p:cNvPr id="5" name="Picture 4" descr="A picture containing photo, man, white, shirt&#10;&#10;Description automatically generated">
            <a:extLst>
              <a:ext uri="{FF2B5EF4-FFF2-40B4-BE49-F238E27FC236}">
                <a16:creationId xmlns:a16="http://schemas.microsoft.com/office/drawing/2014/main" id="{0B3DF880-816A-AF48-A5FF-7A9F6DD2E66F}"/>
              </a:ext>
            </a:extLst>
          </p:cNvPr>
          <p:cNvPicPr>
            <a:picLocks noChangeAspect="1"/>
          </p:cNvPicPr>
          <p:nvPr userDrawn="1"/>
        </p:nvPicPr>
        <p:blipFill>
          <a:blip r:embed="rId3"/>
          <a:stretch>
            <a:fillRect/>
          </a:stretch>
        </p:blipFill>
        <p:spPr>
          <a:xfrm>
            <a:off x="0" y="1556395"/>
            <a:ext cx="12192000" cy="4154129"/>
          </a:xfrm>
          <a:prstGeom prst="rect">
            <a:avLst/>
          </a:prstGeom>
        </p:spPr>
      </p:pic>
    </p:spTree>
    <p:extLst>
      <p:ext uri="{BB962C8B-B14F-4D97-AF65-F5344CB8AC3E}">
        <p14:creationId xmlns:p14="http://schemas.microsoft.com/office/powerpoint/2010/main" val="15867616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727C7FD-3623-CF42-85B2-4421807B0AEE}"/>
              </a:ext>
            </a:extLst>
          </p:cNvPr>
          <p:cNvSpPr/>
          <p:nvPr/>
        </p:nvSpPr>
        <p:spPr>
          <a:xfrm>
            <a:off x="0" y="5958839"/>
            <a:ext cx="12192000" cy="899161"/>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937B230-3353-3B44-8403-B3CCB88F804A}"/>
              </a:ext>
            </a:extLst>
          </p:cNvPr>
          <p:cNvSpPr>
            <a:spLocks noGrp="1"/>
          </p:cNvSpPr>
          <p:nvPr>
            <p:ph type="ctrTitle"/>
          </p:nvPr>
        </p:nvSpPr>
        <p:spPr>
          <a:xfrm>
            <a:off x="208706" y="6074827"/>
            <a:ext cx="11785174" cy="667183"/>
          </a:xfrm>
        </p:spPr>
        <p:txBody>
          <a:bodyPr anchor="b">
            <a:noAutofit/>
          </a:bodyPr>
          <a:lstStyle>
            <a:lvl1pPr algn="ct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649EBCA-E1AA-E540-BE78-D7AE282BFE9E}"/>
              </a:ext>
            </a:extLst>
          </p:cNvPr>
          <p:cNvSpPr>
            <a:spLocks noGrp="1"/>
          </p:cNvSpPr>
          <p:nvPr>
            <p:ph type="subTitle" idx="1"/>
          </p:nvPr>
        </p:nvSpPr>
        <p:spPr>
          <a:xfrm>
            <a:off x="3185160" y="230660"/>
            <a:ext cx="8808720" cy="604053"/>
          </a:xfrm>
        </p:spPr>
        <p:txBody>
          <a:bodyPr anchor="ctr">
            <a:normAutofit/>
          </a:bodyPr>
          <a:lstStyle>
            <a:lvl1pPr marL="0" indent="0" algn="r">
              <a:buNone/>
              <a:defRPr sz="1800">
                <a:solidFill>
                  <a:srgbClr val="49687A"/>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DDDFDC5C-8122-3143-93FE-47D87502D195}"/>
              </a:ext>
            </a:extLst>
          </p:cNvPr>
          <p:cNvSpPr/>
          <p:nvPr/>
        </p:nvSpPr>
        <p:spPr>
          <a:xfrm>
            <a:off x="0" y="1030288"/>
            <a:ext cx="12192000" cy="277793"/>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picture containing drawing&#10;&#10;Description automatically generated">
            <a:extLst>
              <a:ext uri="{FF2B5EF4-FFF2-40B4-BE49-F238E27FC236}">
                <a16:creationId xmlns:a16="http://schemas.microsoft.com/office/drawing/2014/main" id="{497FF127-DD33-5148-AF0E-106414C276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706" y="272587"/>
            <a:ext cx="2504015" cy="562126"/>
          </a:xfrm>
          <a:prstGeom prst="rect">
            <a:avLst/>
          </a:prstGeom>
        </p:spPr>
      </p:pic>
      <p:sp>
        <p:nvSpPr>
          <p:cNvPr id="11" name="Rectangle 10">
            <a:extLst>
              <a:ext uri="{FF2B5EF4-FFF2-40B4-BE49-F238E27FC236}">
                <a16:creationId xmlns:a16="http://schemas.microsoft.com/office/drawing/2014/main" id="{8BB942D4-8A77-B44C-8D4F-8F397615B371}"/>
              </a:ext>
            </a:extLst>
          </p:cNvPr>
          <p:cNvSpPr/>
          <p:nvPr userDrawn="1"/>
        </p:nvSpPr>
        <p:spPr>
          <a:xfrm>
            <a:off x="0" y="5958839"/>
            <a:ext cx="12192000" cy="899161"/>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BCD2588F-A8BD-9345-8CFA-A07700F365FE}"/>
              </a:ext>
            </a:extLst>
          </p:cNvPr>
          <p:cNvSpPr/>
          <p:nvPr userDrawn="1"/>
        </p:nvSpPr>
        <p:spPr>
          <a:xfrm>
            <a:off x="0" y="1030288"/>
            <a:ext cx="12192000" cy="277793"/>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A picture containing drawing&#10;&#10;Description automatically generated">
            <a:extLst>
              <a:ext uri="{FF2B5EF4-FFF2-40B4-BE49-F238E27FC236}">
                <a16:creationId xmlns:a16="http://schemas.microsoft.com/office/drawing/2014/main" id="{263310EA-42D8-0441-B7AA-20E6DFFDFD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8706" y="272587"/>
            <a:ext cx="2504015" cy="562126"/>
          </a:xfrm>
          <a:prstGeom prst="rect">
            <a:avLst/>
          </a:prstGeom>
        </p:spPr>
      </p:pic>
      <p:pic>
        <p:nvPicPr>
          <p:cNvPr id="5" name="Picture 4" descr="A close up of a sign&#10;&#10;Description automatically generated">
            <a:extLst>
              <a:ext uri="{FF2B5EF4-FFF2-40B4-BE49-F238E27FC236}">
                <a16:creationId xmlns:a16="http://schemas.microsoft.com/office/drawing/2014/main" id="{7B5A3F3B-7103-2B44-952D-B48EB0E4869C}"/>
              </a:ext>
            </a:extLst>
          </p:cNvPr>
          <p:cNvPicPr>
            <a:picLocks noChangeAspect="1"/>
          </p:cNvPicPr>
          <p:nvPr userDrawn="1"/>
        </p:nvPicPr>
        <p:blipFill>
          <a:blip r:embed="rId3"/>
          <a:stretch>
            <a:fillRect/>
          </a:stretch>
        </p:blipFill>
        <p:spPr>
          <a:xfrm>
            <a:off x="0" y="1556395"/>
            <a:ext cx="12192000" cy="4154129"/>
          </a:xfrm>
          <a:prstGeom prst="rect">
            <a:avLst/>
          </a:prstGeom>
        </p:spPr>
      </p:pic>
    </p:spTree>
    <p:extLst>
      <p:ext uri="{BB962C8B-B14F-4D97-AF65-F5344CB8AC3E}">
        <p14:creationId xmlns:p14="http://schemas.microsoft.com/office/powerpoint/2010/main" val="17192080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4_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727C7FD-3623-CF42-85B2-4421807B0AEE}"/>
              </a:ext>
            </a:extLst>
          </p:cNvPr>
          <p:cNvSpPr/>
          <p:nvPr/>
        </p:nvSpPr>
        <p:spPr>
          <a:xfrm>
            <a:off x="0" y="5958839"/>
            <a:ext cx="12192000" cy="899161"/>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937B230-3353-3B44-8403-B3CCB88F804A}"/>
              </a:ext>
            </a:extLst>
          </p:cNvPr>
          <p:cNvSpPr>
            <a:spLocks noGrp="1"/>
          </p:cNvSpPr>
          <p:nvPr>
            <p:ph type="ctrTitle"/>
          </p:nvPr>
        </p:nvSpPr>
        <p:spPr>
          <a:xfrm>
            <a:off x="208706" y="6074827"/>
            <a:ext cx="11785174" cy="667183"/>
          </a:xfrm>
        </p:spPr>
        <p:txBody>
          <a:bodyPr anchor="b">
            <a:noAutofit/>
          </a:bodyPr>
          <a:lstStyle>
            <a:lvl1pPr algn="ct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649EBCA-E1AA-E540-BE78-D7AE282BFE9E}"/>
              </a:ext>
            </a:extLst>
          </p:cNvPr>
          <p:cNvSpPr>
            <a:spLocks noGrp="1"/>
          </p:cNvSpPr>
          <p:nvPr>
            <p:ph type="subTitle" idx="1"/>
          </p:nvPr>
        </p:nvSpPr>
        <p:spPr>
          <a:xfrm>
            <a:off x="3185160" y="230660"/>
            <a:ext cx="8808720" cy="604053"/>
          </a:xfrm>
        </p:spPr>
        <p:txBody>
          <a:bodyPr anchor="ctr">
            <a:normAutofit/>
          </a:bodyPr>
          <a:lstStyle>
            <a:lvl1pPr marL="0" indent="0" algn="r">
              <a:buNone/>
              <a:defRPr sz="1800">
                <a:solidFill>
                  <a:srgbClr val="49687A"/>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DDDFDC5C-8122-3143-93FE-47D87502D195}"/>
              </a:ext>
            </a:extLst>
          </p:cNvPr>
          <p:cNvSpPr/>
          <p:nvPr/>
        </p:nvSpPr>
        <p:spPr>
          <a:xfrm>
            <a:off x="0" y="1030288"/>
            <a:ext cx="12192000" cy="277793"/>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picture containing drawing&#10;&#10;Description automatically generated">
            <a:extLst>
              <a:ext uri="{FF2B5EF4-FFF2-40B4-BE49-F238E27FC236}">
                <a16:creationId xmlns:a16="http://schemas.microsoft.com/office/drawing/2014/main" id="{497FF127-DD33-5148-AF0E-106414C276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706" y="272587"/>
            <a:ext cx="2504015" cy="562126"/>
          </a:xfrm>
          <a:prstGeom prst="rect">
            <a:avLst/>
          </a:prstGeom>
        </p:spPr>
      </p:pic>
      <p:sp>
        <p:nvSpPr>
          <p:cNvPr id="11" name="Rectangle 10">
            <a:extLst>
              <a:ext uri="{FF2B5EF4-FFF2-40B4-BE49-F238E27FC236}">
                <a16:creationId xmlns:a16="http://schemas.microsoft.com/office/drawing/2014/main" id="{8BB942D4-8A77-B44C-8D4F-8F397615B371}"/>
              </a:ext>
            </a:extLst>
          </p:cNvPr>
          <p:cNvSpPr/>
          <p:nvPr userDrawn="1"/>
        </p:nvSpPr>
        <p:spPr>
          <a:xfrm>
            <a:off x="0" y="5958839"/>
            <a:ext cx="12192000" cy="899161"/>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BCD2588F-A8BD-9345-8CFA-A07700F365FE}"/>
              </a:ext>
            </a:extLst>
          </p:cNvPr>
          <p:cNvSpPr/>
          <p:nvPr userDrawn="1"/>
        </p:nvSpPr>
        <p:spPr>
          <a:xfrm>
            <a:off x="0" y="1030288"/>
            <a:ext cx="12192000" cy="277793"/>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A picture containing drawing&#10;&#10;Description automatically generated">
            <a:extLst>
              <a:ext uri="{FF2B5EF4-FFF2-40B4-BE49-F238E27FC236}">
                <a16:creationId xmlns:a16="http://schemas.microsoft.com/office/drawing/2014/main" id="{263310EA-42D8-0441-B7AA-20E6DFFDFD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8706" y="272587"/>
            <a:ext cx="2504015" cy="562126"/>
          </a:xfrm>
          <a:prstGeom prst="rect">
            <a:avLst/>
          </a:prstGeom>
        </p:spPr>
      </p:pic>
      <p:pic>
        <p:nvPicPr>
          <p:cNvPr id="5" name="Picture 4" descr="Two people looking at the camera&#10;&#10;Description automatically generated">
            <a:extLst>
              <a:ext uri="{FF2B5EF4-FFF2-40B4-BE49-F238E27FC236}">
                <a16:creationId xmlns:a16="http://schemas.microsoft.com/office/drawing/2014/main" id="{162FB6F1-F257-4E4F-A2B0-BF8D93733CA5}"/>
              </a:ext>
            </a:extLst>
          </p:cNvPr>
          <p:cNvPicPr>
            <a:picLocks noChangeAspect="1"/>
          </p:cNvPicPr>
          <p:nvPr userDrawn="1"/>
        </p:nvPicPr>
        <p:blipFill>
          <a:blip r:embed="rId3"/>
          <a:stretch>
            <a:fillRect/>
          </a:stretch>
        </p:blipFill>
        <p:spPr>
          <a:xfrm>
            <a:off x="0" y="1556395"/>
            <a:ext cx="12192000" cy="4154129"/>
          </a:xfrm>
          <a:prstGeom prst="rect">
            <a:avLst/>
          </a:prstGeom>
        </p:spPr>
      </p:pic>
    </p:spTree>
    <p:extLst>
      <p:ext uri="{BB962C8B-B14F-4D97-AF65-F5344CB8AC3E}">
        <p14:creationId xmlns:p14="http://schemas.microsoft.com/office/powerpoint/2010/main" val="37853524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5_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727C7FD-3623-CF42-85B2-4421807B0AEE}"/>
              </a:ext>
            </a:extLst>
          </p:cNvPr>
          <p:cNvSpPr/>
          <p:nvPr/>
        </p:nvSpPr>
        <p:spPr>
          <a:xfrm>
            <a:off x="0" y="5958839"/>
            <a:ext cx="12192000" cy="899161"/>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937B230-3353-3B44-8403-B3CCB88F804A}"/>
              </a:ext>
            </a:extLst>
          </p:cNvPr>
          <p:cNvSpPr>
            <a:spLocks noGrp="1"/>
          </p:cNvSpPr>
          <p:nvPr>
            <p:ph type="ctrTitle"/>
          </p:nvPr>
        </p:nvSpPr>
        <p:spPr>
          <a:xfrm>
            <a:off x="208706" y="6074827"/>
            <a:ext cx="11785174" cy="667183"/>
          </a:xfrm>
        </p:spPr>
        <p:txBody>
          <a:bodyPr anchor="b">
            <a:noAutofit/>
          </a:bodyPr>
          <a:lstStyle>
            <a:lvl1pPr algn="ct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649EBCA-E1AA-E540-BE78-D7AE282BFE9E}"/>
              </a:ext>
            </a:extLst>
          </p:cNvPr>
          <p:cNvSpPr>
            <a:spLocks noGrp="1"/>
          </p:cNvSpPr>
          <p:nvPr>
            <p:ph type="subTitle" idx="1"/>
          </p:nvPr>
        </p:nvSpPr>
        <p:spPr>
          <a:xfrm>
            <a:off x="3185160" y="230660"/>
            <a:ext cx="8808720" cy="604053"/>
          </a:xfrm>
        </p:spPr>
        <p:txBody>
          <a:bodyPr anchor="ctr">
            <a:normAutofit/>
          </a:bodyPr>
          <a:lstStyle>
            <a:lvl1pPr marL="0" indent="0" algn="r">
              <a:buNone/>
              <a:defRPr sz="1800">
                <a:solidFill>
                  <a:srgbClr val="49687A"/>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DDDFDC5C-8122-3143-93FE-47D87502D195}"/>
              </a:ext>
            </a:extLst>
          </p:cNvPr>
          <p:cNvSpPr/>
          <p:nvPr/>
        </p:nvSpPr>
        <p:spPr>
          <a:xfrm>
            <a:off x="0" y="1030288"/>
            <a:ext cx="12192000" cy="277793"/>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picture containing drawing&#10;&#10;Description automatically generated">
            <a:extLst>
              <a:ext uri="{FF2B5EF4-FFF2-40B4-BE49-F238E27FC236}">
                <a16:creationId xmlns:a16="http://schemas.microsoft.com/office/drawing/2014/main" id="{497FF127-DD33-5148-AF0E-106414C276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706" y="272587"/>
            <a:ext cx="2504015" cy="562126"/>
          </a:xfrm>
          <a:prstGeom prst="rect">
            <a:avLst/>
          </a:prstGeom>
        </p:spPr>
      </p:pic>
      <p:sp>
        <p:nvSpPr>
          <p:cNvPr id="11" name="Rectangle 10">
            <a:extLst>
              <a:ext uri="{FF2B5EF4-FFF2-40B4-BE49-F238E27FC236}">
                <a16:creationId xmlns:a16="http://schemas.microsoft.com/office/drawing/2014/main" id="{8BB942D4-8A77-B44C-8D4F-8F397615B371}"/>
              </a:ext>
            </a:extLst>
          </p:cNvPr>
          <p:cNvSpPr/>
          <p:nvPr userDrawn="1"/>
        </p:nvSpPr>
        <p:spPr>
          <a:xfrm>
            <a:off x="0" y="5958839"/>
            <a:ext cx="12192000" cy="899161"/>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BCD2588F-A8BD-9345-8CFA-A07700F365FE}"/>
              </a:ext>
            </a:extLst>
          </p:cNvPr>
          <p:cNvSpPr/>
          <p:nvPr userDrawn="1"/>
        </p:nvSpPr>
        <p:spPr>
          <a:xfrm>
            <a:off x="0" y="1030288"/>
            <a:ext cx="12192000" cy="277793"/>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A picture containing drawing&#10;&#10;Description automatically generated">
            <a:extLst>
              <a:ext uri="{FF2B5EF4-FFF2-40B4-BE49-F238E27FC236}">
                <a16:creationId xmlns:a16="http://schemas.microsoft.com/office/drawing/2014/main" id="{263310EA-42D8-0441-B7AA-20E6DFFDFD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8706" y="272587"/>
            <a:ext cx="2504015" cy="562126"/>
          </a:xfrm>
          <a:prstGeom prst="rect">
            <a:avLst/>
          </a:prstGeom>
        </p:spPr>
      </p:pic>
      <p:pic>
        <p:nvPicPr>
          <p:cNvPr id="5" name="Picture 4" descr="A picture containing photo, man, different, woman&#10;&#10;Description automatically generated">
            <a:extLst>
              <a:ext uri="{FF2B5EF4-FFF2-40B4-BE49-F238E27FC236}">
                <a16:creationId xmlns:a16="http://schemas.microsoft.com/office/drawing/2014/main" id="{3661B560-9D51-5042-96FA-D883A4377777}"/>
              </a:ext>
            </a:extLst>
          </p:cNvPr>
          <p:cNvPicPr>
            <a:picLocks noChangeAspect="1"/>
          </p:cNvPicPr>
          <p:nvPr userDrawn="1"/>
        </p:nvPicPr>
        <p:blipFill>
          <a:blip r:embed="rId3"/>
          <a:stretch>
            <a:fillRect/>
          </a:stretch>
        </p:blipFill>
        <p:spPr>
          <a:xfrm>
            <a:off x="0" y="1556395"/>
            <a:ext cx="12192000" cy="4154129"/>
          </a:xfrm>
          <a:prstGeom prst="rect">
            <a:avLst/>
          </a:prstGeom>
        </p:spPr>
      </p:pic>
    </p:spTree>
    <p:extLst>
      <p:ext uri="{BB962C8B-B14F-4D97-AF65-F5344CB8AC3E}">
        <p14:creationId xmlns:p14="http://schemas.microsoft.com/office/powerpoint/2010/main" val="7909518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6_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727C7FD-3623-CF42-85B2-4421807B0AEE}"/>
              </a:ext>
            </a:extLst>
          </p:cNvPr>
          <p:cNvSpPr/>
          <p:nvPr/>
        </p:nvSpPr>
        <p:spPr>
          <a:xfrm>
            <a:off x="0" y="5958839"/>
            <a:ext cx="12192000" cy="899161"/>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937B230-3353-3B44-8403-B3CCB88F804A}"/>
              </a:ext>
            </a:extLst>
          </p:cNvPr>
          <p:cNvSpPr>
            <a:spLocks noGrp="1"/>
          </p:cNvSpPr>
          <p:nvPr>
            <p:ph type="ctrTitle"/>
          </p:nvPr>
        </p:nvSpPr>
        <p:spPr>
          <a:xfrm>
            <a:off x="208706" y="6074827"/>
            <a:ext cx="11785174" cy="667183"/>
          </a:xfrm>
        </p:spPr>
        <p:txBody>
          <a:bodyPr anchor="b">
            <a:noAutofit/>
          </a:bodyPr>
          <a:lstStyle>
            <a:lvl1pPr algn="ct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649EBCA-E1AA-E540-BE78-D7AE282BFE9E}"/>
              </a:ext>
            </a:extLst>
          </p:cNvPr>
          <p:cNvSpPr>
            <a:spLocks noGrp="1"/>
          </p:cNvSpPr>
          <p:nvPr>
            <p:ph type="subTitle" idx="1"/>
          </p:nvPr>
        </p:nvSpPr>
        <p:spPr>
          <a:xfrm>
            <a:off x="3185160" y="230660"/>
            <a:ext cx="8808720" cy="604053"/>
          </a:xfrm>
        </p:spPr>
        <p:txBody>
          <a:bodyPr anchor="ctr">
            <a:normAutofit/>
          </a:bodyPr>
          <a:lstStyle>
            <a:lvl1pPr marL="0" indent="0" algn="r">
              <a:buNone/>
              <a:defRPr sz="1800">
                <a:solidFill>
                  <a:srgbClr val="49687A"/>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DDDFDC5C-8122-3143-93FE-47D87502D195}"/>
              </a:ext>
            </a:extLst>
          </p:cNvPr>
          <p:cNvSpPr/>
          <p:nvPr/>
        </p:nvSpPr>
        <p:spPr>
          <a:xfrm>
            <a:off x="0" y="1030288"/>
            <a:ext cx="12192000" cy="277793"/>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picture containing drawing&#10;&#10;Description automatically generated">
            <a:extLst>
              <a:ext uri="{FF2B5EF4-FFF2-40B4-BE49-F238E27FC236}">
                <a16:creationId xmlns:a16="http://schemas.microsoft.com/office/drawing/2014/main" id="{497FF127-DD33-5148-AF0E-106414C276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706" y="272587"/>
            <a:ext cx="2504015" cy="562126"/>
          </a:xfrm>
          <a:prstGeom prst="rect">
            <a:avLst/>
          </a:prstGeom>
        </p:spPr>
      </p:pic>
      <p:sp>
        <p:nvSpPr>
          <p:cNvPr id="11" name="Rectangle 10">
            <a:extLst>
              <a:ext uri="{FF2B5EF4-FFF2-40B4-BE49-F238E27FC236}">
                <a16:creationId xmlns:a16="http://schemas.microsoft.com/office/drawing/2014/main" id="{8BB942D4-8A77-B44C-8D4F-8F397615B371}"/>
              </a:ext>
            </a:extLst>
          </p:cNvPr>
          <p:cNvSpPr/>
          <p:nvPr userDrawn="1"/>
        </p:nvSpPr>
        <p:spPr>
          <a:xfrm>
            <a:off x="0" y="5958839"/>
            <a:ext cx="12192000" cy="899161"/>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BCD2588F-A8BD-9345-8CFA-A07700F365FE}"/>
              </a:ext>
            </a:extLst>
          </p:cNvPr>
          <p:cNvSpPr/>
          <p:nvPr userDrawn="1"/>
        </p:nvSpPr>
        <p:spPr>
          <a:xfrm>
            <a:off x="0" y="1030288"/>
            <a:ext cx="12192000" cy="277793"/>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A picture containing drawing&#10;&#10;Description automatically generated">
            <a:extLst>
              <a:ext uri="{FF2B5EF4-FFF2-40B4-BE49-F238E27FC236}">
                <a16:creationId xmlns:a16="http://schemas.microsoft.com/office/drawing/2014/main" id="{263310EA-42D8-0441-B7AA-20E6DFFDFD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8706" y="272587"/>
            <a:ext cx="2504015" cy="562126"/>
          </a:xfrm>
          <a:prstGeom prst="rect">
            <a:avLst/>
          </a:prstGeom>
        </p:spPr>
      </p:pic>
      <p:pic>
        <p:nvPicPr>
          <p:cNvPr id="5" name="Picture 4" descr="A picture containing person, man, photo, woman&#10;&#10;Description automatically generated">
            <a:extLst>
              <a:ext uri="{FF2B5EF4-FFF2-40B4-BE49-F238E27FC236}">
                <a16:creationId xmlns:a16="http://schemas.microsoft.com/office/drawing/2014/main" id="{36B1C8D6-1842-C440-9101-55455CBC18DB}"/>
              </a:ext>
            </a:extLst>
          </p:cNvPr>
          <p:cNvPicPr>
            <a:picLocks noChangeAspect="1"/>
          </p:cNvPicPr>
          <p:nvPr userDrawn="1"/>
        </p:nvPicPr>
        <p:blipFill>
          <a:blip r:embed="rId3"/>
          <a:stretch>
            <a:fillRect/>
          </a:stretch>
        </p:blipFill>
        <p:spPr>
          <a:xfrm>
            <a:off x="0" y="1503656"/>
            <a:ext cx="12192000" cy="4154129"/>
          </a:xfrm>
          <a:prstGeom prst="rect">
            <a:avLst/>
          </a:prstGeom>
        </p:spPr>
      </p:pic>
    </p:spTree>
    <p:extLst>
      <p:ext uri="{BB962C8B-B14F-4D97-AF65-F5344CB8AC3E}">
        <p14:creationId xmlns:p14="http://schemas.microsoft.com/office/powerpoint/2010/main" val="1944862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7_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727C7FD-3623-CF42-85B2-4421807B0AEE}"/>
              </a:ext>
            </a:extLst>
          </p:cNvPr>
          <p:cNvSpPr/>
          <p:nvPr/>
        </p:nvSpPr>
        <p:spPr>
          <a:xfrm>
            <a:off x="0" y="5958839"/>
            <a:ext cx="12192000" cy="899161"/>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937B230-3353-3B44-8403-B3CCB88F804A}"/>
              </a:ext>
            </a:extLst>
          </p:cNvPr>
          <p:cNvSpPr>
            <a:spLocks noGrp="1"/>
          </p:cNvSpPr>
          <p:nvPr>
            <p:ph type="ctrTitle"/>
          </p:nvPr>
        </p:nvSpPr>
        <p:spPr>
          <a:xfrm>
            <a:off x="208706" y="6074827"/>
            <a:ext cx="11785174" cy="667183"/>
          </a:xfrm>
        </p:spPr>
        <p:txBody>
          <a:bodyPr anchor="b">
            <a:noAutofit/>
          </a:bodyPr>
          <a:lstStyle>
            <a:lvl1pPr algn="ctr">
              <a:defRPr sz="3600">
                <a:solidFill>
                  <a:schemeClr val="bg1"/>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D649EBCA-E1AA-E540-BE78-D7AE282BFE9E}"/>
              </a:ext>
            </a:extLst>
          </p:cNvPr>
          <p:cNvSpPr>
            <a:spLocks noGrp="1"/>
          </p:cNvSpPr>
          <p:nvPr>
            <p:ph type="subTitle" idx="1"/>
          </p:nvPr>
        </p:nvSpPr>
        <p:spPr>
          <a:xfrm>
            <a:off x="3185160" y="230660"/>
            <a:ext cx="8808720" cy="604053"/>
          </a:xfrm>
        </p:spPr>
        <p:txBody>
          <a:bodyPr anchor="ctr">
            <a:normAutofit/>
          </a:bodyPr>
          <a:lstStyle>
            <a:lvl1pPr marL="0" indent="0" algn="r">
              <a:buNone/>
              <a:defRPr sz="1800">
                <a:solidFill>
                  <a:srgbClr val="49687A"/>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Rectangle 6">
            <a:extLst>
              <a:ext uri="{FF2B5EF4-FFF2-40B4-BE49-F238E27FC236}">
                <a16:creationId xmlns:a16="http://schemas.microsoft.com/office/drawing/2014/main" id="{DDDFDC5C-8122-3143-93FE-47D87502D195}"/>
              </a:ext>
            </a:extLst>
          </p:cNvPr>
          <p:cNvSpPr/>
          <p:nvPr/>
        </p:nvSpPr>
        <p:spPr>
          <a:xfrm>
            <a:off x="0" y="1030288"/>
            <a:ext cx="12192000" cy="277793"/>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picture containing drawing&#10;&#10;Description automatically generated">
            <a:extLst>
              <a:ext uri="{FF2B5EF4-FFF2-40B4-BE49-F238E27FC236}">
                <a16:creationId xmlns:a16="http://schemas.microsoft.com/office/drawing/2014/main" id="{497FF127-DD33-5148-AF0E-106414C2768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706" y="272587"/>
            <a:ext cx="2504015" cy="562126"/>
          </a:xfrm>
          <a:prstGeom prst="rect">
            <a:avLst/>
          </a:prstGeom>
        </p:spPr>
      </p:pic>
      <p:sp>
        <p:nvSpPr>
          <p:cNvPr id="11" name="Rectangle 10">
            <a:extLst>
              <a:ext uri="{FF2B5EF4-FFF2-40B4-BE49-F238E27FC236}">
                <a16:creationId xmlns:a16="http://schemas.microsoft.com/office/drawing/2014/main" id="{8BB942D4-8A77-B44C-8D4F-8F397615B371}"/>
              </a:ext>
            </a:extLst>
          </p:cNvPr>
          <p:cNvSpPr/>
          <p:nvPr userDrawn="1"/>
        </p:nvSpPr>
        <p:spPr>
          <a:xfrm>
            <a:off x="0" y="5958839"/>
            <a:ext cx="12192000" cy="899161"/>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BCD2588F-A8BD-9345-8CFA-A07700F365FE}"/>
              </a:ext>
            </a:extLst>
          </p:cNvPr>
          <p:cNvSpPr/>
          <p:nvPr userDrawn="1"/>
        </p:nvSpPr>
        <p:spPr>
          <a:xfrm>
            <a:off x="0" y="1030288"/>
            <a:ext cx="12192000" cy="277793"/>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A picture containing drawing&#10;&#10;Description automatically generated">
            <a:extLst>
              <a:ext uri="{FF2B5EF4-FFF2-40B4-BE49-F238E27FC236}">
                <a16:creationId xmlns:a16="http://schemas.microsoft.com/office/drawing/2014/main" id="{263310EA-42D8-0441-B7AA-20E6DFFDFD1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8706" y="272587"/>
            <a:ext cx="2504015" cy="562126"/>
          </a:xfrm>
          <a:prstGeom prst="rect">
            <a:avLst/>
          </a:prstGeom>
        </p:spPr>
      </p:pic>
      <p:pic>
        <p:nvPicPr>
          <p:cNvPr id="5" name="Picture 4" descr="A picture containing outdoor, water, photo, boat&#10;&#10;Description automatically generated">
            <a:extLst>
              <a:ext uri="{FF2B5EF4-FFF2-40B4-BE49-F238E27FC236}">
                <a16:creationId xmlns:a16="http://schemas.microsoft.com/office/drawing/2014/main" id="{CEEF5BD2-0064-AA4B-9ABE-1D434DB1080D}"/>
              </a:ext>
            </a:extLst>
          </p:cNvPr>
          <p:cNvPicPr>
            <a:picLocks noChangeAspect="1"/>
          </p:cNvPicPr>
          <p:nvPr userDrawn="1"/>
        </p:nvPicPr>
        <p:blipFill>
          <a:blip r:embed="rId3"/>
          <a:stretch>
            <a:fillRect/>
          </a:stretch>
        </p:blipFill>
        <p:spPr>
          <a:xfrm>
            <a:off x="0" y="1556395"/>
            <a:ext cx="12192000" cy="4154129"/>
          </a:xfrm>
          <a:prstGeom prst="rect">
            <a:avLst/>
          </a:prstGeom>
        </p:spPr>
      </p:pic>
    </p:spTree>
    <p:extLst>
      <p:ext uri="{BB962C8B-B14F-4D97-AF65-F5344CB8AC3E}">
        <p14:creationId xmlns:p14="http://schemas.microsoft.com/office/powerpoint/2010/main" val="649349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CD84AD4-E70D-0C44-892E-61832806D21F}"/>
              </a:ext>
            </a:extLst>
          </p:cNvPr>
          <p:cNvSpPr/>
          <p:nvPr/>
        </p:nvSpPr>
        <p:spPr>
          <a:xfrm>
            <a:off x="0" y="6101589"/>
            <a:ext cx="12192000" cy="756411"/>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9C03AD92-34CE-B746-A4BE-1FC12A73DF6A}"/>
              </a:ext>
            </a:extLst>
          </p:cNvPr>
          <p:cNvSpPr/>
          <p:nvPr/>
        </p:nvSpPr>
        <p:spPr>
          <a:xfrm>
            <a:off x="0" y="1030288"/>
            <a:ext cx="12192000" cy="277793"/>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155F540-D84A-594C-A2EF-E7C004B3F7EC}"/>
              </a:ext>
            </a:extLst>
          </p:cNvPr>
          <p:cNvSpPr>
            <a:spLocks noGrp="1"/>
          </p:cNvSpPr>
          <p:nvPr>
            <p:ph type="title"/>
          </p:nvPr>
        </p:nvSpPr>
        <p:spPr>
          <a:xfrm>
            <a:off x="426720" y="152401"/>
            <a:ext cx="11369040" cy="746762"/>
          </a:xfrm>
        </p:spPr>
        <p:txBody>
          <a:bodyPr>
            <a:normAutofit/>
          </a:bodyPr>
          <a:lstStyle>
            <a:lvl1pPr>
              <a:defRPr sz="3600" b="0">
                <a:solidFill>
                  <a:srgbClr val="49687A"/>
                </a:solidFill>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CAEE576C-A7CF-0041-A3CB-37B2FF3A89F4}"/>
              </a:ext>
            </a:extLst>
          </p:cNvPr>
          <p:cNvSpPr>
            <a:spLocks noGrp="1"/>
          </p:cNvSpPr>
          <p:nvPr>
            <p:ph idx="1"/>
          </p:nvPr>
        </p:nvSpPr>
        <p:spPr>
          <a:xfrm>
            <a:off x="426720" y="1439206"/>
            <a:ext cx="11369040" cy="4519631"/>
          </a:xfrm>
        </p:spPr>
        <p:txBody>
          <a:bodyPr>
            <a:normAutofit/>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descr="A picture containing drawing&#10;&#10;Description automatically generated">
            <a:extLst>
              <a:ext uri="{FF2B5EF4-FFF2-40B4-BE49-F238E27FC236}">
                <a16:creationId xmlns:a16="http://schemas.microsoft.com/office/drawing/2014/main" id="{42390216-24E1-7041-A8BE-318437BD0586}"/>
              </a:ext>
            </a:extLst>
          </p:cNvPr>
          <p:cNvPicPr>
            <a:picLocks noChangeAspect="1"/>
          </p:cNvPicPr>
          <p:nvPr/>
        </p:nvPicPr>
        <p:blipFill>
          <a:blip r:embed="rId2"/>
          <a:stretch>
            <a:fillRect/>
          </a:stretch>
        </p:blipFill>
        <p:spPr>
          <a:xfrm>
            <a:off x="9753600" y="6223093"/>
            <a:ext cx="2275114" cy="522635"/>
          </a:xfrm>
          <a:prstGeom prst="rect">
            <a:avLst/>
          </a:prstGeom>
        </p:spPr>
      </p:pic>
      <p:sp>
        <p:nvSpPr>
          <p:cNvPr id="10" name="Rectangle 9">
            <a:extLst>
              <a:ext uri="{FF2B5EF4-FFF2-40B4-BE49-F238E27FC236}">
                <a16:creationId xmlns:a16="http://schemas.microsoft.com/office/drawing/2014/main" id="{7CF5DCDA-E833-F645-874A-044D0D0E4C30}"/>
              </a:ext>
            </a:extLst>
          </p:cNvPr>
          <p:cNvSpPr/>
          <p:nvPr userDrawn="1"/>
        </p:nvSpPr>
        <p:spPr>
          <a:xfrm>
            <a:off x="0" y="6101589"/>
            <a:ext cx="12192000" cy="756411"/>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54696600-6403-584E-8683-32879FA46BBA}"/>
              </a:ext>
            </a:extLst>
          </p:cNvPr>
          <p:cNvSpPr/>
          <p:nvPr userDrawn="1"/>
        </p:nvSpPr>
        <p:spPr>
          <a:xfrm>
            <a:off x="0" y="1030288"/>
            <a:ext cx="12192000" cy="277793"/>
          </a:xfrm>
          <a:prstGeom prst="rect">
            <a:avLst/>
          </a:prstGeom>
          <a:solidFill>
            <a:srgbClr val="4968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 picture containing drawing&#10;&#10;Description automatically generated">
            <a:extLst>
              <a:ext uri="{FF2B5EF4-FFF2-40B4-BE49-F238E27FC236}">
                <a16:creationId xmlns:a16="http://schemas.microsoft.com/office/drawing/2014/main" id="{0BB14154-81C3-C248-913C-0EB88D8C0953}"/>
              </a:ext>
            </a:extLst>
          </p:cNvPr>
          <p:cNvPicPr>
            <a:picLocks noChangeAspect="1"/>
          </p:cNvPicPr>
          <p:nvPr userDrawn="1"/>
        </p:nvPicPr>
        <p:blipFill>
          <a:blip r:embed="rId2"/>
          <a:stretch>
            <a:fillRect/>
          </a:stretch>
        </p:blipFill>
        <p:spPr>
          <a:xfrm>
            <a:off x="9753600" y="6223093"/>
            <a:ext cx="2275114" cy="522635"/>
          </a:xfrm>
          <a:prstGeom prst="rect">
            <a:avLst/>
          </a:prstGeom>
        </p:spPr>
      </p:pic>
    </p:spTree>
    <p:extLst>
      <p:ext uri="{BB962C8B-B14F-4D97-AF65-F5344CB8AC3E}">
        <p14:creationId xmlns:p14="http://schemas.microsoft.com/office/powerpoint/2010/main" val="2980368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585444-624A-604D-B82E-5A1547A7E68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003A252-B402-224E-96ED-42821E5923A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69D3AD-C0AA-EA40-BE75-459DF01D562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0A9E51-3FBD-9C4F-843D-F06DB3A8101F}" type="datetimeFigureOut">
              <a:rPr lang="en-US" smtClean="0"/>
              <a:t>3/24/2021</a:t>
            </a:fld>
            <a:endParaRPr lang="en-US"/>
          </a:p>
        </p:txBody>
      </p:sp>
      <p:sp>
        <p:nvSpPr>
          <p:cNvPr id="5" name="Footer Placeholder 4">
            <a:extLst>
              <a:ext uri="{FF2B5EF4-FFF2-40B4-BE49-F238E27FC236}">
                <a16:creationId xmlns:a16="http://schemas.microsoft.com/office/drawing/2014/main" id="{99FEE590-8026-0A42-B877-4C664C9E66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E290E40-9184-4A48-839F-54355A56404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837315-CC43-E34A-8241-841AFEB5245F}" type="slidenum">
              <a:rPr lang="en-US" smtClean="0"/>
              <a:t>‹#›</a:t>
            </a:fld>
            <a:endParaRPr lang="en-US"/>
          </a:p>
        </p:txBody>
      </p:sp>
    </p:spTree>
    <p:extLst>
      <p:ext uri="{BB962C8B-B14F-4D97-AF65-F5344CB8AC3E}">
        <p14:creationId xmlns:p14="http://schemas.microsoft.com/office/powerpoint/2010/main" val="576890250"/>
      </p:ext>
    </p:extLst>
  </p:cSld>
  <p:clrMap bg1="lt1" tx1="dk1" bg2="lt2" tx2="dk2" accent1="accent1" accent2="accent2" accent3="accent3" accent4="accent4" accent5="accent5" accent6="accent6" hlink="hlink" folHlink="folHlink"/>
  <p:sldLayoutIdLst>
    <p:sldLayoutId id="2147483661" r:id="rId1"/>
    <p:sldLayoutId id="2147483665" r:id="rId2"/>
    <p:sldLayoutId id="2147483666" r:id="rId3"/>
    <p:sldLayoutId id="2147483667" r:id="rId4"/>
    <p:sldLayoutId id="2147483668" r:id="rId5"/>
    <p:sldLayoutId id="2147483669" r:id="rId6"/>
    <p:sldLayoutId id="2147483670" r:id="rId7"/>
    <p:sldLayoutId id="2147483671" r:id="rId8"/>
    <p:sldLayoutId id="2147483662" r:id="rId9"/>
    <p:sldLayoutId id="2147483663" r:id="rId10"/>
    <p:sldLayoutId id="2147483664"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ubtitle 22">
            <a:extLst>
              <a:ext uri="{FF2B5EF4-FFF2-40B4-BE49-F238E27FC236}">
                <a16:creationId xmlns:a16="http://schemas.microsoft.com/office/drawing/2014/main" id="{B9F5F01F-6641-A24F-9398-348D98135C6E}"/>
              </a:ext>
            </a:extLst>
          </p:cNvPr>
          <p:cNvSpPr>
            <a:spLocks noGrp="1"/>
          </p:cNvSpPr>
          <p:nvPr>
            <p:ph type="subTitle" idx="1"/>
          </p:nvPr>
        </p:nvSpPr>
        <p:spPr/>
        <p:txBody>
          <a:bodyPr>
            <a:normAutofit/>
          </a:bodyPr>
          <a:lstStyle/>
          <a:p>
            <a:pPr algn="ctr"/>
            <a:r>
              <a:rPr lang="en-US" sz="3200" b="1" dirty="0"/>
              <a:t>Introduction to Agenda 2063 Core Indicators</a:t>
            </a:r>
          </a:p>
        </p:txBody>
      </p:sp>
      <p:sp>
        <p:nvSpPr>
          <p:cNvPr id="2" name="TextBox 1">
            <a:extLst>
              <a:ext uri="{FF2B5EF4-FFF2-40B4-BE49-F238E27FC236}">
                <a16:creationId xmlns:a16="http://schemas.microsoft.com/office/drawing/2014/main" id="{F78F6095-4BCE-46F9-9D4C-1F9FF740BC1E}"/>
              </a:ext>
            </a:extLst>
          </p:cNvPr>
          <p:cNvSpPr txBox="1"/>
          <p:nvPr/>
        </p:nvSpPr>
        <p:spPr>
          <a:xfrm>
            <a:off x="3759958" y="6127845"/>
            <a:ext cx="8024884" cy="369332"/>
          </a:xfrm>
          <a:prstGeom prst="rect">
            <a:avLst/>
          </a:prstGeom>
          <a:noFill/>
        </p:spPr>
        <p:txBody>
          <a:bodyPr wrap="square" rtlCol="0">
            <a:spAutoFit/>
          </a:bodyPr>
          <a:lstStyle/>
          <a:p>
            <a:pPr algn="ctr"/>
            <a:r>
              <a:rPr lang="en-ZA" b="1" dirty="0"/>
              <a:t>Presented at Training of Government Officials of Mauritius: April 2021</a:t>
            </a:r>
          </a:p>
        </p:txBody>
      </p:sp>
    </p:spTree>
    <p:extLst>
      <p:ext uri="{BB962C8B-B14F-4D97-AF65-F5344CB8AC3E}">
        <p14:creationId xmlns:p14="http://schemas.microsoft.com/office/powerpoint/2010/main" val="36679173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46E8BB-FE57-4030-AD6C-6AA2D0A06B2E}"/>
              </a:ext>
            </a:extLst>
          </p:cNvPr>
          <p:cNvSpPr>
            <a:spLocks noGrp="1"/>
          </p:cNvSpPr>
          <p:nvPr>
            <p:ph type="title"/>
          </p:nvPr>
        </p:nvSpPr>
        <p:spPr/>
        <p:txBody>
          <a:bodyPr>
            <a:normAutofit/>
          </a:bodyPr>
          <a:lstStyle/>
          <a:p>
            <a:r>
              <a:rPr lang="en-ZA" b="1" dirty="0">
                <a:solidFill>
                  <a:srgbClr val="000066"/>
                </a:solidFill>
                <a:latin typeface="Arial Black" panose="020B0A04020102020204" pitchFamily="34" charset="0"/>
              </a:rPr>
              <a:t>Indicator Profiling and Reference Sheets</a:t>
            </a:r>
            <a:endParaRPr lang="en-ZA" dirty="0">
              <a:solidFill>
                <a:srgbClr val="000066"/>
              </a:solidFill>
              <a:latin typeface="Arial Black" panose="020B0A04020102020204" pitchFamily="34" charset="0"/>
            </a:endParaRPr>
          </a:p>
        </p:txBody>
      </p:sp>
      <p:sp>
        <p:nvSpPr>
          <p:cNvPr id="3" name="Content Placeholder 2">
            <a:extLst>
              <a:ext uri="{FF2B5EF4-FFF2-40B4-BE49-F238E27FC236}">
                <a16:creationId xmlns:a16="http://schemas.microsoft.com/office/drawing/2014/main" id="{A5C9AD58-9ABD-4492-A38E-F5373BFAE573}"/>
              </a:ext>
            </a:extLst>
          </p:cNvPr>
          <p:cNvSpPr>
            <a:spLocks noGrp="1"/>
          </p:cNvSpPr>
          <p:nvPr>
            <p:ph idx="1"/>
          </p:nvPr>
        </p:nvSpPr>
        <p:spPr>
          <a:xfrm>
            <a:off x="426720" y="1300163"/>
            <a:ext cx="11369040" cy="4658675"/>
          </a:xfrm>
        </p:spPr>
        <p:txBody>
          <a:bodyPr>
            <a:normAutofit fontScale="62500" lnSpcReduction="20000"/>
          </a:bodyPr>
          <a:lstStyle/>
          <a:p>
            <a:pPr marL="0" indent="0">
              <a:lnSpc>
                <a:spcPct val="170000"/>
              </a:lnSpc>
              <a:buNone/>
            </a:pPr>
            <a:r>
              <a:rPr lang="en-US" sz="2800" dirty="0"/>
              <a:t>Each of the 69 core indicators follows a standardized structure for systematic guidance of data collection and analysis. </a:t>
            </a:r>
          </a:p>
          <a:p>
            <a:pPr marL="0" indent="0">
              <a:buNone/>
            </a:pPr>
            <a:endParaRPr lang="en-US" sz="2800" dirty="0"/>
          </a:p>
          <a:p>
            <a:pPr marL="0" indent="0">
              <a:buNone/>
            </a:pPr>
            <a:r>
              <a:rPr lang="en-US" sz="2800" dirty="0"/>
              <a:t>An indicator with the reference number </a:t>
            </a:r>
            <a:r>
              <a:rPr lang="en-US" sz="2800" b="1" dirty="0"/>
              <a:t>A1-G3-P1-T2-I3</a:t>
            </a:r>
            <a:r>
              <a:rPr lang="en-US" sz="2800" dirty="0"/>
              <a:t> fits the following:</a:t>
            </a:r>
          </a:p>
          <a:p>
            <a:pPr marL="0" indent="0">
              <a:buNone/>
            </a:pPr>
            <a:endParaRPr lang="en-US" sz="2800" dirty="0"/>
          </a:p>
          <a:p>
            <a:pPr lvl="1">
              <a:buFont typeface="Wingdings" panose="05000000000000000000" pitchFamily="2" charset="2"/>
              <a:buChar char="v"/>
            </a:pPr>
            <a:r>
              <a:rPr lang="en-US" sz="2650" dirty="0"/>
              <a:t>A1 - Aspiration 1 of the seven aspirations of the Agenda 2063</a:t>
            </a:r>
          </a:p>
          <a:p>
            <a:pPr lvl="1">
              <a:buFont typeface="Wingdings" panose="05000000000000000000" pitchFamily="2" charset="2"/>
              <a:buChar char="v"/>
            </a:pPr>
            <a:r>
              <a:rPr lang="en-US" sz="2650" dirty="0"/>
              <a:t>G3 - Goal 3 out of the 20 goals of the Agenda 2063;   </a:t>
            </a:r>
          </a:p>
          <a:p>
            <a:pPr lvl="1">
              <a:buFont typeface="Wingdings" panose="05000000000000000000" pitchFamily="2" charset="2"/>
              <a:buChar char="v"/>
            </a:pPr>
            <a:r>
              <a:rPr lang="en-US" sz="2650" dirty="0"/>
              <a:t>P1 - Priority area 1 under goal 3; </a:t>
            </a:r>
          </a:p>
          <a:p>
            <a:pPr lvl="1">
              <a:buFont typeface="Wingdings" panose="05000000000000000000" pitchFamily="2" charset="2"/>
              <a:buChar char="v"/>
            </a:pPr>
            <a:r>
              <a:rPr lang="en-US" sz="2650" dirty="0"/>
              <a:t>T2 - Target 2 under priority area 1 of goal 3; </a:t>
            </a:r>
          </a:p>
          <a:p>
            <a:pPr lvl="1">
              <a:buFont typeface="Wingdings" panose="05000000000000000000" pitchFamily="2" charset="2"/>
              <a:buChar char="v"/>
            </a:pPr>
            <a:r>
              <a:rPr lang="en-US" sz="2650" dirty="0"/>
              <a:t>I3  - Means 3rd indicator out of the 66 core indicators.  </a:t>
            </a:r>
          </a:p>
          <a:p>
            <a:pPr marL="0" indent="0">
              <a:buNone/>
            </a:pPr>
            <a:endParaRPr lang="en-US" sz="2800" dirty="0"/>
          </a:p>
          <a:p>
            <a:pPr marL="0" indent="0">
              <a:lnSpc>
                <a:spcPct val="170000"/>
              </a:lnSpc>
              <a:buNone/>
            </a:pPr>
            <a:r>
              <a:rPr lang="en-US" sz="2800" dirty="0"/>
              <a:t>The first four bullet points identify the core indicator within the context of FTYIP Results Framework. The last bullet point identifies the position of the core indicator within the range of 1 - 69</a:t>
            </a:r>
          </a:p>
          <a:p>
            <a:pPr>
              <a:buFont typeface="Wingdings" panose="05000000000000000000" pitchFamily="2" charset="2"/>
              <a:buChar char="q"/>
            </a:pPr>
            <a:endParaRPr lang="en-ZA" b="1" dirty="0"/>
          </a:p>
        </p:txBody>
      </p:sp>
    </p:spTree>
    <p:extLst>
      <p:ext uri="{BB962C8B-B14F-4D97-AF65-F5344CB8AC3E}">
        <p14:creationId xmlns:p14="http://schemas.microsoft.com/office/powerpoint/2010/main" val="10804506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49E66-09F8-48E2-A163-B889F7418C1D}"/>
              </a:ext>
            </a:extLst>
          </p:cNvPr>
          <p:cNvSpPr>
            <a:spLocks noGrp="1"/>
          </p:cNvSpPr>
          <p:nvPr>
            <p:ph type="title"/>
          </p:nvPr>
        </p:nvSpPr>
        <p:spPr>
          <a:xfrm>
            <a:off x="426720" y="152401"/>
            <a:ext cx="11369040" cy="454924"/>
          </a:xfrm>
        </p:spPr>
        <p:txBody>
          <a:bodyPr>
            <a:normAutofit fontScale="90000"/>
          </a:bodyPr>
          <a:lstStyle/>
          <a:p>
            <a:r>
              <a:rPr lang="en-US" sz="3200" dirty="0">
                <a:solidFill>
                  <a:srgbClr val="000066"/>
                </a:solidFill>
                <a:latin typeface="Arial Black" panose="020B0A04020102020204" pitchFamily="34" charset="0"/>
              </a:rPr>
              <a:t>Profiling of Indicators and Reference Sheets_2</a:t>
            </a:r>
            <a:endParaRPr lang="en-ZA" sz="3200" dirty="0">
              <a:solidFill>
                <a:srgbClr val="000066"/>
              </a:solidFill>
              <a:latin typeface="Arial Black" panose="020B0A04020102020204" pitchFamily="34" charset="0"/>
            </a:endParaRPr>
          </a:p>
        </p:txBody>
      </p:sp>
      <p:cxnSp>
        <p:nvCxnSpPr>
          <p:cNvPr id="5" name="Straight Connector 4">
            <a:extLst>
              <a:ext uri="{FF2B5EF4-FFF2-40B4-BE49-F238E27FC236}">
                <a16:creationId xmlns:a16="http://schemas.microsoft.com/office/drawing/2014/main" id="{D6507C36-DE72-4557-8804-0D8ECEC81E2F}"/>
              </a:ext>
            </a:extLst>
          </p:cNvPr>
          <p:cNvCxnSpPr/>
          <p:nvPr/>
        </p:nvCxnSpPr>
        <p:spPr>
          <a:xfrm>
            <a:off x="3340100" y="5570538"/>
            <a:ext cx="3376613" cy="7937"/>
          </a:xfrm>
          <a:prstGeom prst="line">
            <a:avLst/>
          </a:prstGeom>
          <a:noFill/>
          <a:ln w="6350" cap="flat" cmpd="sng" algn="ctr">
            <a:solidFill>
              <a:srgbClr val="5B9BD5"/>
            </a:solidFill>
            <a:prstDash val="solid"/>
            <a:miter lim="800000"/>
          </a:ln>
          <a:effectLst/>
        </p:spPr>
      </p:cxnSp>
      <p:sp>
        <p:nvSpPr>
          <p:cNvPr id="6" name="Text Box 134">
            <a:extLst>
              <a:ext uri="{FF2B5EF4-FFF2-40B4-BE49-F238E27FC236}">
                <a16:creationId xmlns:a16="http://schemas.microsoft.com/office/drawing/2014/main" id="{6C4EF020-6A4A-4D22-A56F-908779111A07}"/>
              </a:ext>
            </a:extLst>
          </p:cNvPr>
          <p:cNvSpPr txBox="1"/>
          <p:nvPr/>
        </p:nvSpPr>
        <p:spPr>
          <a:xfrm>
            <a:off x="6915150" y="5440363"/>
            <a:ext cx="906463" cy="396875"/>
          </a:xfrm>
          <a:prstGeom prst="rect">
            <a:avLst/>
          </a:prstGeom>
          <a:solidFill>
            <a:sysClr val="window" lastClr="FFFFFF"/>
          </a:solid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en-ZA" sz="1100">
                <a:effectLst/>
                <a:latin typeface="Calibri" panose="020F0502020204030204" pitchFamily="34" charset="0"/>
                <a:ea typeface="Calibri" panose="020F0502020204030204" pitchFamily="34" charset="0"/>
                <a:cs typeface="Times New Roman" panose="02020603050405020304" pitchFamily="18" charset="0"/>
              </a:rPr>
              <a:t>X 100</a:t>
            </a:r>
          </a:p>
        </p:txBody>
      </p:sp>
      <p:graphicFrame>
        <p:nvGraphicFramePr>
          <p:cNvPr id="9" name="Content Placeholder 8">
            <a:extLst>
              <a:ext uri="{FF2B5EF4-FFF2-40B4-BE49-F238E27FC236}">
                <a16:creationId xmlns:a16="http://schemas.microsoft.com/office/drawing/2014/main" id="{DE58631F-9D63-4FED-A407-3FB9D4822C3D}"/>
              </a:ext>
            </a:extLst>
          </p:cNvPr>
          <p:cNvGraphicFramePr>
            <a:graphicFrameLocks noGrp="1"/>
          </p:cNvGraphicFramePr>
          <p:nvPr>
            <p:ph idx="1"/>
            <p:extLst>
              <p:ext uri="{D42A27DB-BD31-4B8C-83A1-F6EECF244321}">
                <p14:modId xmlns:p14="http://schemas.microsoft.com/office/powerpoint/2010/main" val="1800174060"/>
              </p:ext>
            </p:extLst>
          </p:nvPr>
        </p:nvGraphicFramePr>
        <p:xfrm>
          <a:off x="54590" y="545911"/>
          <a:ext cx="12050973" cy="6250164"/>
        </p:xfrm>
        <a:graphic>
          <a:graphicData uri="http://schemas.openxmlformats.org/drawingml/2006/table">
            <a:tbl>
              <a:tblPr firstRow="1" firstCol="1" bandRow="1">
                <a:tableStyleId>{5C22544A-7EE6-4342-B048-85BDC9FD1C3A}</a:tableStyleId>
              </a:tblPr>
              <a:tblGrid>
                <a:gridCol w="12050973">
                  <a:extLst>
                    <a:ext uri="{9D8B030D-6E8A-4147-A177-3AD203B41FA5}">
                      <a16:colId xmlns:a16="http://schemas.microsoft.com/office/drawing/2014/main" val="1208011901"/>
                    </a:ext>
                  </a:extLst>
                </a:gridCol>
              </a:tblGrid>
              <a:tr h="473862">
                <a:tc>
                  <a:txBody>
                    <a:bodyPr/>
                    <a:lstStyle/>
                    <a:p>
                      <a:pPr>
                        <a:lnSpc>
                          <a:spcPct val="107000"/>
                        </a:lnSpc>
                        <a:spcAft>
                          <a:spcPts val="0"/>
                        </a:spcAft>
                      </a:pPr>
                      <a:br>
                        <a:rPr lang="en-ZA" sz="1000" dirty="0">
                          <a:solidFill>
                            <a:schemeClr val="tx1"/>
                          </a:solidFill>
                          <a:effectLst/>
                        </a:rPr>
                      </a:br>
                      <a:r>
                        <a:rPr lang="en-ZA" sz="1000" dirty="0">
                          <a:solidFill>
                            <a:schemeClr val="tx1"/>
                          </a:solidFill>
                          <a:effectLst/>
                        </a:rPr>
                        <a:t>Indicator 65:  Existence of formal institutional arrangements for the coordination of the compilation of official statistics</a:t>
                      </a:r>
                      <a:endParaRPr lang="en-ZA"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9113" marR="49113" marT="25921" marB="25921">
                    <a:solidFill>
                      <a:schemeClr val="accent5">
                        <a:lumMod val="20000"/>
                        <a:lumOff val="80000"/>
                      </a:schemeClr>
                    </a:solidFill>
                  </a:tcPr>
                </a:tc>
                <a:extLst>
                  <a:ext uri="{0D108BD9-81ED-4DB2-BD59-A6C34878D82A}">
                    <a16:rowId xmlns:a16="http://schemas.microsoft.com/office/drawing/2014/main" val="3701777923"/>
                  </a:ext>
                </a:extLst>
              </a:tr>
              <a:tr h="251160">
                <a:tc>
                  <a:txBody>
                    <a:bodyPr/>
                    <a:lstStyle/>
                    <a:p>
                      <a:pPr>
                        <a:lnSpc>
                          <a:spcPct val="107000"/>
                        </a:lnSpc>
                        <a:spcAft>
                          <a:spcPts val="0"/>
                        </a:spcAft>
                      </a:pPr>
                      <a:r>
                        <a:rPr lang="en-ZA" sz="1000">
                          <a:solidFill>
                            <a:schemeClr val="tx1"/>
                          </a:solidFill>
                          <a:effectLst/>
                        </a:rPr>
                        <a:t>Indicator Reference:  A7 – G19 – P1 – T1 – I65</a:t>
                      </a:r>
                      <a:endParaRPr lang="en-ZA" sz="10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9113" marR="49113" marT="25921" marB="25921">
                    <a:solidFill>
                      <a:schemeClr val="accent5">
                        <a:lumMod val="20000"/>
                        <a:lumOff val="80000"/>
                      </a:schemeClr>
                    </a:solidFill>
                  </a:tcPr>
                </a:tc>
                <a:extLst>
                  <a:ext uri="{0D108BD9-81ED-4DB2-BD59-A6C34878D82A}">
                    <a16:rowId xmlns:a16="http://schemas.microsoft.com/office/drawing/2014/main" val="3145026193"/>
                  </a:ext>
                </a:extLst>
              </a:tr>
              <a:tr h="251160">
                <a:tc>
                  <a:txBody>
                    <a:bodyPr/>
                    <a:lstStyle/>
                    <a:p>
                      <a:pPr algn="just">
                        <a:lnSpc>
                          <a:spcPct val="107000"/>
                        </a:lnSpc>
                        <a:spcAft>
                          <a:spcPts val="0"/>
                        </a:spcAft>
                      </a:pPr>
                      <a:r>
                        <a:rPr lang="en-ZA" sz="1000">
                          <a:solidFill>
                            <a:schemeClr val="tx1"/>
                          </a:solidFill>
                          <a:effectLst/>
                        </a:rPr>
                        <a:t>DESCRIPTION</a:t>
                      </a:r>
                      <a:endParaRPr lang="en-ZA" sz="10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9113" marR="49113" marT="25921" marB="25921">
                    <a:solidFill>
                      <a:schemeClr val="accent5">
                        <a:lumMod val="20000"/>
                        <a:lumOff val="80000"/>
                      </a:schemeClr>
                    </a:solidFill>
                  </a:tcPr>
                </a:tc>
                <a:extLst>
                  <a:ext uri="{0D108BD9-81ED-4DB2-BD59-A6C34878D82A}">
                    <a16:rowId xmlns:a16="http://schemas.microsoft.com/office/drawing/2014/main" val="4265079125"/>
                  </a:ext>
                </a:extLst>
              </a:tr>
              <a:tr h="1357585">
                <a:tc>
                  <a:txBody>
                    <a:bodyPr/>
                    <a:lstStyle/>
                    <a:p>
                      <a:pPr algn="just">
                        <a:lnSpc>
                          <a:spcPct val="107000"/>
                        </a:lnSpc>
                        <a:spcAft>
                          <a:spcPts val="0"/>
                        </a:spcAft>
                      </a:pPr>
                      <a:r>
                        <a:rPr lang="en-ZA" sz="1000" dirty="0">
                          <a:solidFill>
                            <a:schemeClr val="tx1"/>
                          </a:solidFill>
                          <a:effectLst/>
                        </a:rPr>
                        <a:t>Definition:</a:t>
                      </a:r>
                    </a:p>
                    <a:p>
                      <a:pPr algn="just">
                        <a:lnSpc>
                          <a:spcPct val="107000"/>
                        </a:lnSpc>
                        <a:spcAft>
                          <a:spcPts val="0"/>
                        </a:spcAft>
                      </a:pPr>
                      <a:r>
                        <a:rPr lang="en-ZA" sz="1000" dirty="0">
                          <a:solidFill>
                            <a:schemeClr val="tx1"/>
                          </a:solidFill>
                          <a:effectLst/>
                        </a:rPr>
                        <a:t> </a:t>
                      </a:r>
                    </a:p>
                    <a:p>
                      <a:pPr>
                        <a:lnSpc>
                          <a:spcPct val="107000"/>
                        </a:lnSpc>
                        <a:spcAft>
                          <a:spcPts val="0"/>
                        </a:spcAft>
                      </a:pPr>
                      <a:r>
                        <a:rPr lang="en-ZA" sz="1000" dirty="0">
                          <a:solidFill>
                            <a:schemeClr val="tx1"/>
                          </a:solidFill>
                          <a:effectLst/>
                        </a:rPr>
                        <a:t>Existence of formal institutional arrangements for the coordination of the compilation of official statistics is defined as the formal institutional arrangement for the management of official national statistics and is comprised of Statistical legislation, the Oversight Board and an Executing Agency. </a:t>
                      </a:r>
                    </a:p>
                    <a:p>
                      <a:pPr algn="just">
                        <a:lnSpc>
                          <a:spcPct val="107000"/>
                        </a:lnSpc>
                        <a:spcAft>
                          <a:spcPts val="0"/>
                        </a:spcAft>
                      </a:pPr>
                      <a:r>
                        <a:rPr lang="en-ZA" sz="1000" dirty="0">
                          <a:solidFill>
                            <a:schemeClr val="tx1"/>
                          </a:solidFill>
                          <a:effectLst/>
                        </a:rPr>
                        <a:t> </a:t>
                      </a:r>
                    </a:p>
                    <a:p>
                      <a:pPr algn="just">
                        <a:lnSpc>
                          <a:spcPct val="107000"/>
                        </a:lnSpc>
                        <a:spcAft>
                          <a:spcPts val="0"/>
                        </a:spcAft>
                      </a:pPr>
                      <a:r>
                        <a:rPr lang="en-ZA" sz="1000" dirty="0">
                          <a:solidFill>
                            <a:schemeClr val="tx1"/>
                          </a:solidFill>
                          <a:effectLst/>
                        </a:rPr>
                        <a:t>Clarification</a:t>
                      </a:r>
                    </a:p>
                    <a:p>
                      <a:pPr algn="just">
                        <a:lnSpc>
                          <a:spcPct val="107000"/>
                        </a:lnSpc>
                        <a:spcAft>
                          <a:spcPts val="0"/>
                        </a:spcAft>
                      </a:pPr>
                      <a:r>
                        <a:rPr lang="en-ZA" sz="1000" dirty="0">
                          <a:solidFill>
                            <a:schemeClr val="tx1"/>
                          </a:solidFill>
                          <a:effectLst/>
                        </a:rPr>
                        <a:t> None</a:t>
                      </a:r>
                    </a:p>
                    <a:p>
                      <a:pPr algn="just">
                        <a:lnSpc>
                          <a:spcPct val="107000"/>
                        </a:lnSpc>
                        <a:spcAft>
                          <a:spcPts val="0"/>
                        </a:spcAft>
                      </a:pPr>
                      <a:r>
                        <a:rPr lang="en-ZA" sz="1000" dirty="0">
                          <a:solidFill>
                            <a:schemeClr val="tx1"/>
                          </a:solidFill>
                          <a:effectLst/>
                        </a:rPr>
                        <a:t> </a:t>
                      </a:r>
                    </a:p>
                    <a:p>
                      <a:pPr algn="just">
                        <a:lnSpc>
                          <a:spcPct val="107000"/>
                        </a:lnSpc>
                        <a:spcAft>
                          <a:spcPts val="0"/>
                        </a:spcAft>
                      </a:pPr>
                      <a:r>
                        <a:rPr lang="en-ZA" sz="1000" dirty="0">
                          <a:solidFill>
                            <a:schemeClr val="tx1"/>
                          </a:solidFill>
                          <a:effectLst/>
                        </a:rPr>
                        <a:t>Computation Formula</a:t>
                      </a:r>
                    </a:p>
                    <a:p>
                      <a:pPr algn="just">
                        <a:lnSpc>
                          <a:spcPct val="107000"/>
                        </a:lnSpc>
                        <a:spcAft>
                          <a:spcPts val="0"/>
                        </a:spcAft>
                      </a:pPr>
                      <a:r>
                        <a:rPr lang="en-ZA" sz="1000" dirty="0">
                          <a:solidFill>
                            <a:schemeClr val="tx1"/>
                          </a:solidFill>
                          <a:effectLst/>
                        </a:rPr>
                        <a:t> </a:t>
                      </a:r>
                    </a:p>
                    <a:p>
                      <a:pPr algn="just">
                        <a:lnSpc>
                          <a:spcPct val="107000"/>
                        </a:lnSpc>
                        <a:spcAft>
                          <a:spcPts val="0"/>
                        </a:spcAft>
                      </a:pPr>
                      <a:r>
                        <a:rPr lang="en-ZA" sz="1000" dirty="0">
                          <a:solidFill>
                            <a:schemeClr val="tx1"/>
                          </a:solidFill>
                          <a:effectLst/>
                        </a:rPr>
                        <a:t>Each of the three components, namely Statistical legislation, the Oversight Board and an Executing Agency, is assigned a percentage of 33.33.  Counting the number that is in place multiplied by 33.33% will give the “level” of existence. </a:t>
                      </a:r>
                      <a:endParaRPr lang="en-ZA"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9113" marR="49113" marT="25921" marB="25921">
                    <a:solidFill>
                      <a:schemeClr val="accent5">
                        <a:lumMod val="20000"/>
                        <a:lumOff val="80000"/>
                      </a:schemeClr>
                    </a:solidFill>
                  </a:tcPr>
                </a:tc>
                <a:extLst>
                  <a:ext uri="{0D108BD9-81ED-4DB2-BD59-A6C34878D82A}">
                    <a16:rowId xmlns:a16="http://schemas.microsoft.com/office/drawing/2014/main" val="2193948010"/>
                  </a:ext>
                </a:extLst>
              </a:tr>
              <a:tr h="279779">
                <a:tc>
                  <a:txBody>
                    <a:bodyPr/>
                    <a:lstStyle/>
                    <a:p>
                      <a:pPr algn="just">
                        <a:lnSpc>
                          <a:spcPct val="107000"/>
                        </a:lnSpc>
                        <a:spcAft>
                          <a:spcPts val="0"/>
                        </a:spcAft>
                      </a:pPr>
                      <a:r>
                        <a:rPr lang="en-ZA" sz="1000" dirty="0">
                          <a:solidFill>
                            <a:schemeClr val="tx1"/>
                          </a:solidFill>
                          <a:effectLst/>
                        </a:rPr>
                        <a:t>Unit of measurement:</a:t>
                      </a:r>
                    </a:p>
                    <a:p>
                      <a:pPr marL="342900" lvl="0" indent="-342900" algn="just">
                        <a:lnSpc>
                          <a:spcPct val="107000"/>
                        </a:lnSpc>
                        <a:spcAft>
                          <a:spcPts val="0"/>
                        </a:spcAft>
                        <a:buFont typeface="Symbol" panose="05050102010706020507" pitchFamily="18" charset="2"/>
                        <a:buChar char=""/>
                      </a:pPr>
                      <a:r>
                        <a:rPr lang="en-ZA" sz="1000" dirty="0">
                          <a:solidFill>
                            <a:schemeClr val="tx1"/>
                          </a:solidFill>
                          <a:effectLst/>
                        </a:rPr>
                        <a:t>Percentage</a:t>
                      </a:r>
                      <a:endParaRPr lang="en-ZA"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9113" marR="49113" marT="25921" marB="25921">
                    <a:solidFill>
                      <a:schemeClr val="accent5">
                        <a:lumMod val="20000"/>
                        <a:lumOff val="80000"/>
                      </a:schemeClr>
                    </a:solidFill>
                  </a:tcPr>
                </a:tc>
                <a:extLst>
                  <a:ext uri="{0D108BD9-81ED-4DB2-BD59-A6C34878D82A}">
                    <a16:rowId xmlns:a16="http://schemas.microsoft.com/office/drawing/2014/main" val="2396991119"/>
                  </a:ext>
                </a:extLst>
              </a:tr>
              <a:tr h="266131">
                <a:tc>
                  <a:txBody>
                    <a:bodyPr/>
                    <a:lstStyle/>
                    <a:p>
                      <a:pPr algn="just">
                        <a:lnSpc>
                          <a:spcPct val="107000"/>
                        </a:lnSpc>
                        <a:spcAft>
                          <a:spcPts val="0"/>
                        </a:spcAft>
                      </a:pPr>
                      <a:r>
                        <a:rPr lang="en-ZA" sz="1000" dirty="0">
                          <a:solidFill>
                            <a:schemeClr val="tx1"/>
                          </a:solidFill>
                          <a:effectLst/>
                        </a:rPr>
                        <a:t>Disaggregated by: </a:t>
                      </a:r>
                    </a:p>
                    <a:p>
                      <a:pPr marL="342900" lvl="0" indent="-342900" algn="just">
                        <a:lnSpc>
                          <a:spcPct val="107000"/>
                        </a:lnSpc>
                        <a:spcAft>
                          <a:spcPts val="0"/>
                        </a:spcAft>
                        <a:buFont typeface="Symbol" panose="05050102010706020507" pitchFamily="18" charset="2"/>
                        <a:buChar char=""/>
                      </a:pPr>
                      <a:r>
                        <a:rPr lang="en-ZA" sz="1000" dirty="0">
                          <a:solidFill>
                            <a:schemeClr val="tx1"/>
                          </a:solidFill>
                          <a:effectLst/>
                        </a:rPr>
                        <a:t>There are  three components </a:t>
                      </a:r>
                      <a:endParaRPr lang="en-ZA"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9113" marR="49113" marT="25921" marB="25921">
                    <a:solidFill>
                      <a:schemeClr val="accent5">
                        <a:lumMod val="20000"/>
                        <a:lumOff val="80000"/>
                      </a:schemeClr>
                    </a:solidFill>
                  </a:tcPr>
                </a:tc>
                <a:extLst>
                  <a:ext uri="{0D108BD9-81ED-4DB2-BD59-A6C34878D82A}">
                    <a16:rowId xmlns:a16="http://schemas.microsoft.com/office/drawing/2014/main" val="1215679531"/>
                  </a:ext>
                </a:extLst>
              </a:tr>
              <a:tr h="251160">
                <a:tc>
                  <a:txBody>
                    <a:bodyPr/>
                    <a:lstStyle/>
                    <a:p>
                      <a:pPr algn="just">
                        <a:lnSpc>
                          <a:spcPct val="107000"/>
                        </a:lnSpc>
                        <a:spcAft>
                          <a:spcPts val="0"/>
                        </a:spcAft>
                      </a:pPr>
                      <a:r>
                        <a:rPr lang="en-ZA" sz="1000">
                          <a:solidFill>
                            <a:schemeClr val="tx1"/>
                          </a:solidFill>
                          <a:effectLst/>
                        </a:rPr>
                        <a:t>PLAN FOR DATA ACQUISITION </a:t>
                      </a:r>
                      <a:endParaRPr lang="en-ZA" sz="10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9113" marR="49113" marT="25921" marB="25921">
                    <a:solidFill>
                      <a:schemeClr val="accent5">
                        <a:lumMod val="20000"/>
                        <a:lumOff val="80000"/>
                      </a:schemeClr>
                    </a:solidFill>
                  </a:tcPr>
                </a:tc>
                <a:extLst>
                  <a:ext uri="{0D108BD9-81ED-4DB2-BD59-A6C34878D82A}">
                    <a16:rowId xmlns:a16="http://schemas.microsoft.com/office/drawing/2014/main" val="2719439480"/>
                  </a:ext>
                </a:extLst>
              </a:tr>
              <a:tr h="394892">
                <a:tc>
                  <a:txBody>
                    <a:bodyPr/>
                    <a:lstStyle/>
                    <a:p>
                      <a:pPr algn="just">
                        <a:lnSpc>
                          <a:spcPct val="107000"/>
                        </a:lnSpc>
                        <a:spcAft>
                          <a:spcPts val="0"/>
                        </a:spcAft>
                      </a:pPr>
                      <a:r>
                        <a:rPr lang="en-ZA" sz="1000">
                          <a:solidFill>
                            <a:schemeClr val="tx1"/>
                          </a:solidFill>
                          <a:effectLst/>
                        </a:rPr>
                        <a:t>Data Collection method:</a:t>
                      </a:r>
                    </a:p>
                    <a:p>
                      <a:pPr marL="342900" lvl="0" indent="-342900" algn="just">
                        <a:lnSpc>
                          <a:spcPct val="107000"/>
                        </a:lnSpc>
                        <a:spcAft>
                          <a:spcPts val="0"/>
                        </a:spcAft>
                        <a:buFont typeface="Symbol" panose="05050102010706020507" pitchFamily="18" charset="2"/>
                        <a:buChar char=""/>
                      </a:pPr>
                      <a:r>
                        <a:rPr lang="en-ZA" sz="1000">
                          <a:solidFill>
                            <a:schemeClr val="tx1"/>
                          </a:solidFill>
                          <a:effectLst/>
                        </a:rPr>
                        <a:t>Observation </a:t>
                      </a:r>
                    </a:p>
                    <a:p>
                      <a:pPr marL="342900" lvl="0" indent="-342900" algn="just">
                        <a:lnSpc>
                          <a:spcPct val="107000"/>
                        </a:lnSpc>
                        <a:spcAft>
                          <a:spcPts val="0"/>
                        </a:spcAft>
                        <a:buFont typeface="Symbol" panose="05050102010706020507" pitchFamily="18" charset="2"/>
                        <a:buChar char=""/>
                      </a:pPr>
                      <a:r>
                        <a:rPr lang="en-ZA" sz="1000">
                          <a:solidFill>
                            <a:schemeClr val="tx1"/>
                          </a:solidFill>
                          <a:effectLst/>
                        </a:rPr>
                        <a:t>Review of reports </a:t>
                      </a:r>
                      <a:endParaRPr lang="en-ZA" sz="10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9113" marR="49113" marT="25921" marB="25921">
                    <a:solidFill>
                      <a:schemeClr val="accent5">
                        <a:lumMod val="20000"/>
                        <a:lumOff val="80000"/>
                      </a:schemeClr>
                    </a:solidFill>
                  </a:tcPr>
                </a:tc>
                <a:extLst>
                  <a:ext uri="{0D108BD9-81ED-4DB2-BD59-A6C34878D82A}">
                    <a16:rowId xmlns:a16="http://schemas.microsoft.com/office/drawing/2014/main" val="2637228902"/>
                  </a:ext>
                </a:extLst>
              </a:tr>
              <a:tr h="300250">
                <a:tc>
                  <a:txBody>
                    <a:bodyPr/>
                    <a:lstStyle/>
                    <a:p>
                      <a:pPr algn="just">
                        <a:lnSpc>
                          <a:spcPct val="107000"/>
                        </a:lnSpc>
                        <a:spcAft>
                          <a:spcPts val="0"/>
                        </a:spcAft>
                      </a:pPr>
                      <a:r>
                        <a:rPr lang="en-ZA" sz="1000" dirty="0">
                          <a:solidFill>
                            <a:schemeClr val="tx1"/>
                          </a:solidFill>
                          <a:effectLst/>
                        </a:rPr>
                        <a:t>Data Source: </a:t>
                      </a:r>
                    </a:p>
                    <a:p>
                      <a:pPr marL="342900" lvl="0" indent="-342900" algn="just">
                        <a:lnSpc>
                          <a:spcPct val="107000"/>
                        </a:lnSpc>
                        <a:spcAft>
                          <a:spcPts val="0"/>
                        </a:spcAft>
                        <a:buFont typeface="Symbol" panose="05050102010706020507" pitchFamily="18" charset="2"/>
                        <a:buChar char=""/>
                      </a:pPr>
                      <a:r>
                        <a:rPr lang="en-ZA" sz="1000" dirty="0">
                          <a:solidFill>
                            <a:schemeClr val="tx1"/>
                          </a:solidFill>
                          <a:effectLst/>
                        </a:rPr>
                        <a:t>Reports of the National Statistical Office</a:t>
                      </a:r>
                      <a:endParaRPr lang="en-ZA"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9113" marR="49113" marT="25921" marB="25921">
                    <a:solidFill>
                      <a:schemeClr val="accent5">
                        <a:lumMod val="20000"/>
                        <a:lumOff val="80000"/>
                      </a:schemeClr>
                    </a:solidFill>
                  </a:tcPr>
                </a:tc>
                <a:extLst>
                  <a:ext uri="{0D108BD9-81ED-4DB2-BD59-A6C34878D82A}">
                    <a16:rowId xmlns:a16="http://schemas.microsoft.com/office/drawing/2014/main" val="2382226551"/>
                  </a:ext>
                </a:extLst>
              </a:tr>
              <a:tr h="278262">
                <a:tc>
                  <a:txBody>
                    <a:bodyPr/>
                    <a:lstStyle/>
                    <a:p>
                      <a:pPr algn="just">
                        <a:lnSpc>
                          <a:spcPct val="107000"/>
                        </a:lnSpc>
                        <a:spcAft>
                          <a:spcPts val="0"/>
                        </a:spcAft>
                      </a:pPr>
                      <a:r>
                        <a:rPr lang="en-ZA" sz="1000">
                          <a:solidFill>
                            <a:schemeClr val="tx1"/>
                          </a:solidFill>
                          <a:effectLst/>
                        </a:rPr>
                        <a:t>Frequency and Timing of Data Collection, Analysis and Reporting:  </a:t>
                      </a:r>
                    </a:p>
                    <a:p>
                      <a:pPr marL="342900" lvl="0" indent="-342900" algn="just">
                        <a:lnSpc>
                          <a:spcPct val="107000"/>
                        </a:lnSpc>
                        <a:spcAft>
                          <a:spcPts val="0"/>
                        </a:spcAft>
                        <a:buFont typeface="Symbol" panose="05050102010706020507" pitchFamily="18" charset="2"/>
                        <a:buChar char=""/>
                      </a:pPr>
                      <a:r>
                        <a:rPr lang="en-ZA" sz="1000">
                          <a:solidFill>
                            <a:schemeClr val="tx1"/>
                          </a:solidFill>
                          <a:effectLst/>
                        </a:rPr>
                        <a:t>Periodic </a:t>
                      </a:r>
                      <a:endParaRPr lang="en-ZA" sz="10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9113" marR="49113" marT="25921" marB="25921">
                    <a:solidFill>
                      <a:schemeClr val="accent5">
                        <a:lumMod val="20000"/>
                        <a:lumOff val="80000"/>
                      </a:schemeClr>
                    </a:solidFill>
                  </a:tcPr>
                </a:tc>
                <a:extLst>
                  <a:ext uri="{0D108BD9-81ED-4DB2-BD59-A6C34878D82A}">
                    <a16:rowId xmlns:a16="http://schemas.microsoft.com/office/drawing/2014/main" val="3907291635"/>
                  </a:ext>
                </a:extLst>
              </a:tr>
              <a:tr h="251160">
                <a:tc>
                  <a:txBody>
                    <a:bodyPr/>
                    <a:lstStyle/>
                    <a:p>
                      <a:pPr algn="just">
                        <a:lnSpc>
                          <a:spcPct val="107000"/>
                        </a:lnSpc>
                        <a:spcAft>
                          <a:spcPts val="0"/>
                        </a:spcAft>
                      </a:pPr>
                      <a:r>
                        <a:rPr lang="en-ZA" sz="1000">
                          <a:solidFill>
                            <a:schemeClr val="tx1"/>
                          </a:solidFill>
                          <a:effectLst/>
                        </a:rPr>
                        <a:t>Reporting Responsibility: Member States</a:t>
                      </a:r>
                      <a:endParaRPr lang="en-ZA" sz="10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9113" marR="49113" marT="25921" marB="25921">
                    <a:solidFill>
                      <a:schemeClr val="accent5">
                        <a:lumMod val="20000"/>
                        <a:lumOff val="80000"/>
                      </a:schemeClr>
                    </a:solidFill>
                  </a:tcPr>
                </a:tc>
                <a:extLst>
                  <a:ext uri="{0D108BD9-81ED-4DB2-BD59-A6C34878D82A}">
                    <a16:rowId xmlns:a16="http://schemas.microsoft.com/office/drawing/2014/main" val="1472189376"/>
                  </a:ext>
                </a:extLst>
              </a:tr>
              <a:tr h="251160">
                <a:tc>
                  <a:txBody>
                    <a:bodyPr/>
                    <a:lstStyle/>
                    <a:p>
                      <a:pPr algn="just">
                        <a:lnSpc>
                          <a:spcPct val="107000"/>
                        </a:lnSpc>
                        <a:spcAft>
                          <a:spcPts val="0"/>
                        </a:spcAft>
                      </a:pPr>
                      <a:r>
                        <a:rPr lang="en-ZA" sz="1000">
                          <a:solidFill>
                            <a:schemeClr val="tx1"/>
                          </a:solidFill>
                          <a:effectLst/>
                        </a:rPr>
                        <a:t>DATA QUALITY ISSUES</a:t>
                      </a:r>
                      <a:endParaRPr lang="en-ZA" sz="10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9113" marR="49113" marT="25921" marB="25921">
                    <a:solidFill>
                      <a:schemeClr val="accent5">
                        <a:lumMod val="20000"/>
                        <a:lumOff val="80000"/>
                      </a:schemeClr>
                    </a:solidFill>
                  </a:tcPr>
                </a:tc>
                <a:extLst>
                  <a:ext uri="{0D108BD9-81ED-4DB2-BD59-A6C34878D82A}">
                    <a16:rowId xmlns:a16="http://schemas.microsoft.com/office/drawing/2014/main" val="482717924"/>
                  </a:ext>
                </a:extLst>
              </a:tr>
              <a:tr h="251160">
                <a:tc>
                  <a:txBody>
                    <a:bodyPr/>
                    <a:lstStyle/>
                    <a:p>
                      <a:pPr algn="just">
                        <a:lnSpc>
                          <a:spcPct val="107000"/>
                        </a:lnSpc>
                        <a:spcAft>
                          <a:spcPts val="0"/>
                        </a:spcAft>
                      </a:pPr>
                      <a:r>
                        <a:rPr lang="en-ZA" sz="1000">
                          <a:solidFill>
                            <a:schemeClr val="tx1"/>
                          </a:solidFill>
                          <a:effectLst/>
                        </a:rPr>
                        <a:t>Known Data Limitations and Significance (if any): </a:t>
                      </a:r>
                      <a:endParaRPr lang="en-ZA" sz="10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9113" marR="49113" marT="25921" marB="25921">
                    <a:solidFill>
                      <a:schemeClr val="accent5">
                        <a:lumMod val="20000"/>
                        <a:lumOff val="80000"/>
                      </a:schemeClr>
                    </a:solidFill>
                  </a:tcPr>
                </a:tc>
                <a:extLst>
                  <a:ext uri="{0D108BD9-81ED-4DB2-BD59-A6C34878D82A}">
                    <a16:rowId xmlns:a16="http://schemas.microsoft.com/office/drawing/2014/main" val="2163758340"/>
                  </a:ext>
                </a:extLst>
              </a:tr>
              <a:tr h="251160">
                <a:tc>
                  <a:txBody>
                    <a:bodyPr/>
                    <a:lstStyle/>
                    <a:p>
                      <a:pPr algn="just">
                        <a:lnSpc>
                          <a:spcPct val="107000"/>
                        </a:lnSpc>
                        <a:spcBef>
                          <a:spcPts val="600"/>
                        </a:spcBef>
                        <a:spcAft>
                          <a:spcPts val="600"/>
                        </a:spcAft>
                      </a:pPr>
                      <a:r>
                        <a:rPr lang="en-ZA" sz="1000" dirty="0">
                          <a:solidFill>
                            <a:schemeClr val="tx1"/>
                          </a:solidFill>
                          <a:effectLst/>
                        </a:rPr>
                        <a:t>Actions Taken or Planned to Address Data Limitations:</a:t>
                      </a:r>
                      <a:endParaRPr lang="en-ZA" sz="10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49113" marR="49113" marT="25921" marB="25921">
                    <a:solidFill>
                      <a:schemeClr val="accent5">
                        <a:lumMod val="20000"/>
                        <a:lumOff val="80000"/>
                      </a:schemeClr>
                    </a:solidFill>
                  </a:tcPr>
                </a:tc>
                <a:extLst>
                  <a:ext uri="{0D108BD9-81ED-4DB2-BD59-A6C34878D82A}">
                    <a16:rowId xmlns:a16="http://schemas.microsoft.com/office/drawing/2014/main" val="3522272437"/>
                  </a:ext>
                </a:extLst>
              </a:tr>
            </a:tbl>
          </a:graphicData>
        </a:graphic>
      </p:graphicFrame>
    </p:spTree>
    <p:extLst>
      <p:ext uri="{BB962C8B-B14F-4D97-AF65-F5344CB8AC3E}">
        <p14:creationId xmlns:p14="http://schemas.microsoft.com/office/powerpoint/2010/main" val="37037827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reeform: Shape 23">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25">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Isosceles Triangle 31">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B8664A18-F761-4429-8256-432FFF3EFB91}"/>
              </a:ext>
            </a:extLst>
          </p:cNvPr>
          <p:cNvPicPr>
            <a:picLocks noGrp="1" noChangeAspect="1"/>
          </p:cNvPicPr>
          <p:nvPr>
            <p:ph idx="1"/>
          </p:nvPr>
        </p:nvPicPr>
        <p:blipFill rotWithShape="1">
          <a:blip r:embed="rId2"/>
          <a:srcRect l="39246" r="-39246"/>
          <a:stretch/>
        </p:blipFill>
        <p:spPr>
          <a:xfrm>
            <a:off x="1670670" y="0"/>
            <a:ext cx="10410739" cy="6858000"/>
          </a:xfrm>
          <a:prstGeom prst="rect">
            <a:avLst/>
          </a:prstGeom>
          <a:ln>
            <a:noFill/>
          </a:ln>
        </p:spPr>
      </p:pic>
      <p:sp>
        <p:nvSpPr>
          <p:cNvPr id="34" name="Isosceles Triangle 33">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703779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7C52A7-5306-4738-98D1-89FA26ABDCA3}"/>
              </a:ext>
            </a:extLst>
          </p:cNvPr>
          <p:cNvSpPr>
            <a:spLocks noGrp="1"/>
          </p:cNvSpPr>
          <p:nvPr>
            <p:ph type="title"/>
          </p:nvPr>
        </p:nvSpPr>
        <p:spPr/>
        <p:txBody>
          <a:bodyPr>
            <a:normAutofit fontScale="90000"/>
          </a:bodyPr>
          <a:lstStyle/>
          <a:p>
            <a:r>
              <a:rPr lang="en-ZA" b="1" dirty="0">
                <a:latin typeface="Arial Black" panose="020B0A04020102020204" pitchFamily="34" charset="0"/>
              </a:rPr>
              <a:t>Group Work – </a:t>
            </a:r>
            <a:r>
              <a:rPr lang="en-ZA" sz="2700" b="1" dirty="0">
                <a:latin typeface="Arial Black" panose="020B0A04020102020204" pitchFamily="34" charset="0"/>
              </a:rPr>
              <a:t>Introduction to Agenda 2063 Core Indicators </a:t>
            </a:r>
          </a:p>
        </p:txBody>
      </p:sp>
      <p:sp>
        <p:nvSpPr>
          <p:cNvPr id="3" name="Content Placeholder 2">
            <a:extLst>
              <a:ext uri="{FF2B5EF4-FFF2-40B4-BE49-F238E27FC236}">
                <a16:creationId xmlns:a16="http://schemas.microsoft.com/office/drawing/2014/main" id="{9FAEB73E-F0F5-4AC3-B4ED-C39234695643}"/>
              </a:ext>
            </a:extLst>
          </p:cNvPr>
          <p:cNvSpPr>
            <a:spLocks noGrp="1"/>
          </p:cNvSpPr>
          <p:nvPr>
            <p:ph idx="1"/>
          </p:nvPr>
        </p:nvSpPr>
        <p:spPr/>
        <p:txBody>
          <a:bodyPr>
            <a:normAutofit fontScale="92500" lnSpcReduction="10000"/>
          </a:bodyPr>
          <a:lstStyle/>
          <a:p>
            <a:pPr marL="0" indent="0">
              <a:buNone/>
            </a:pPr>
            <a:r>
              <a:rPr lang="en-ZA" sz="2000" b="1" dirty="0"/>
              <a:t>Assignments of Goals to Groups</a:t>
            </a:r>
          </a:p>
          <a:p>
            <a:pPr marL="0" indent="0">
              <a:buNone/>
            </a:pPr>
            <a:r>
              <a:rPr lang="en-ZA" sz="2000" b="1" dirty="0"/>
              <a:t>Group 1 – Goal 1 to Goal 3</a:t>
            </a:r>
          </a:p>
          <a:p>
            <a:pPr marL="0" indent="0">
              <a:buNone/>
            </a:pPr>
            <a:r>
              <a:rPr lang="en-ZA" sz="2000" b="1" dirty="0"/>
              <a:t>Group 2 – Goal 4 to Goal 11</a:t>
            </a:r>
          </a:p>
          <a:p>
            <a:pPr marL="0" indent="0">
              <a:buNone/>
            </a:pPr>
            <a:r>
              <a:rPr lang="en-ZA" sz="2000" b="1" dirty="0"/>
              <a:t>Group 3 – Goal 12 to Goal 20</a:t>
            </a:r>
          </a:p>
          <a:p>
            <a:pPr marL="0" indent="0">
              <a:buNone/>
            </a:pPr>
            <a:endParaRPr lang="en-ZA" sz="2000" b="1" dirty="0"/>
          </a:p>
          <a:p>
            <a:pPr marL="0" indent="0">
              <a:buNone/>
            </a:pPr>
            <a:r>
              <a:rPr lang="en-ZA" dirty="0"/>
              <a:t>Select 3 indicators from the assigned range of Goals, and:</a:t>
            </a:r>
          </a:p>
          <a:p>
            <a:pPr marL="0" indent="0">
              <a:buNone/>
            </a:pPr>
            <a:endParaRPr lang="en-ZA" dirty="0"/>
          </a:p>
          <a:p>
            <a:pPr marL="457200" indent="-457200">
              <a:buAutoNum type="arabicPeriod"/>
            </a:pPr>
            <a:r>
              <a:rPr lang="en-ZA" dirty="0"/>
              <a:t>Review the indicator reference sheets for clarity and easy of use.</a:t>
            </a:r>
          </a:p>
          <a:p>
            <a:pPr marL="457200" indent="-457200">
              <a:buAutoNum type="arabicPeriod"/>
            </a:pPr>
            <a:r>
              <a:rPr lang="en-ZA" dirty="0"/>
              <a:t>Provide suggestions on what needs to be changed, corrected or updated.</a:t>
            </a:r>
          </a:p>
          <a:p>
            <a:pPr marL="457200" indent="-457200">
              <a:lnSpc>
                <a:spcPct val="150000"/>
              </a:lnSpc>
              <a:buAutoNum type="arabicPeriod"/>
            </a:pPr>
            <a:r>
              <a:rPr lang="en-ZA" dirty="0"/>
              <a:t>Discuss the availability of data on these indicators, paying particular attention to the computational formula.</a:t>
            </a:r>
          </a:p>
        </p:txBody>
      </p:sp>
    </p:spTree>
    <p:extLst>
      <p:ext uri="{BB962C8B-B14F-4D97-AF65-F5344CB8AC3E}">
        <p14:creationId xmlns:p14="http://schemas.microsoft.com/office/powerpoint/2010/main" val="2876312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AB8B9-B764-463C-B036-6A7CFA9A4ED3}"/>
              </a:ext>
            </a:extLst>
          </p:cNvPr>
          <p:cNvSpPr>
            <a:spLocks noGrp="1"/>
          </p:cNvSpPr>
          <p:nvPr>
            <p:ph type="title"/>
          </p:nvPr>
        </p:nvSpPr>
        <p:spPr/>
        <p:txBody>
          <a:bodyPr>
            <a:normAutofit/>
          </a:bodyPr>
          <a:lstStyle/>
          <a:p>
            <a:pPr algn="ctr"/>
            <a:r>
              <a:rPr lang="en-ZA" sz="3200" b="1" dirty="0">
                <a:latin typeface="Arial Black" panose="020B0A04020102020204" pitchFamily="34" charset="0"/>
              </a:rPr>
              <a:t>Presentation Outline</a:t>
            </a:r>
          </a:p>
        </p:txBody>
      </p:sp>
      <p:sp>
        <p:nvSpPr>
          <p:cNvPr id="14" name="Rectangle: Rounded Corners 13">
            <a:extLst>
              <a:ext uri="{FF2B5EF4-FFF2-40B4-BE49-F238E27FC236}">
                <a16:creationId xmlns:a16="http://schemas.microsoft.com/office/drawing/2014/main" id="{7DEAA0C4-ED50-469A-96AD-65556378AE0E}"/>
              </a:ext>
            </a:extLst>
          </p:cNvPr>
          <p:cNvSpPr/>
          <p:nvPr/>
        </p:nvSpPr>
        <p:spPr>
          <a:xfrm>
            <a:off x="247135" y="1359244"/>
            <a:ext cx="3566984" cy="45995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800" b="1" dirty="0">
                <a:latin typeface="Arial Black" panose="020B0A04020102020204" pitchFamily="34" charset="0"/>
              </a:rPr>
              <a:t>Outline of Presentation </a:t>
            </a:r>
          </a:p>
          <a:p>
            <a:pPr algn="ctr"/>
            <a:r>
              <a:rPr lang="en-ZA" sz="2800" b="1" dirty="0">
                <a:latin typeface="Arial Black" panose="020B0A04020102020204" pitchFamily="34" charset="0"/>
              </a:rPr>
              <a:t>on</a:t>
            </a:r>
          </a:p>
          <a:p>
            <a:pPr algn="ctr"/>
            <a:r>
              <a:rPr lang="en-ZA" sz="2800" b="1" dirty="0">
                <a:latin typeface="Arial Black" panose="020B0A04020102020204" pitchFamily="34" charset="0"/>
              </a:rPr>
              <a:t>Agenda 2063 Core Indicator Handbook</a:t>
            </a:r>
          </a:p>
        </p:txBody>
      </p:sp>
      <p:sp>
        <p:nvSpPr>
          <p:cNvPr id="15" name="Parallelogram 14">
            <a:extLst>
              <a:ext uri="{FF2B5EF4-FFF2-40B4-BE49-F238E27FC236}">
                <a16:creationId xmlns:a16="http://schemas.microsoft.com/office/drawing/2014/main" id="{C9625BFC-4E82-4C16-9C97-C8CBF32F4368}"/>
              </a:ext>
            </a:extLst>
          </p:cNvPr>
          <p:cNvSpPr/>
          <p:nvPr/>
        </p:nvSpPr>
        <p:spPr>
          <a:xfrm rot="5400000">
            <a:off x="3929068" y="1692684"/>
            <a:ext cx="599650" cy="735963"/>
          </a:xfrm>
          <a:prstGeom prst="parallelogram">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0" name="Rectangle 19">
            <a:extLst>
              <a:ext uri="{FF2B5EF4-FFF2-40B4-BE49-F238E27FC236}">
                <a16:creationId xmlns:a16="http://schemas.microsoft.com/office/drawing/2014/main" id="{39C74A79-5B07-43FD-AEF8-E5F8AE9AF5CA}"/>
              </a:ext>
            </a:extLst>
          </p:cNvPr>
          <p:cNvSpPr/>
          <p:nvPr/>
        </p:nvSpPr>
        <p:spPr>
          <a:xfrm>
            <a:off x="4638076" y="1912985"/>
            <a:ext cx="7157684" cy="465788"/>
          </a:xfrm>
          <a:prstGeom prst="rect">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a:solidFill>
                  <a:schemeClr val="tx1"/>
                </a:solidFill>
              </a:rPr>
              <a:t>Purpose of the Indicator Handbook</a:t>
            </a:r>
          </a:p>
        </p:txBody>
      </p:sp>
      <p:sp>
        <p:nvSpPr>
          <p:cNvPr id="21" name="Rectangle 20">
            <a:extLst>
              <a:ext uri="{FF2B5EF4-FFF2-40B4-BE49-F238E27FC236}">
                <a16:creationId xmlns:a16="http://schemas.microsoft.com/office/drawing/2014/main" id="{92C1EA75-92C6-4CA0-BB0D-A8D2BE58657F}"/>
              </a:ext>
            </a:extLst>
          </p:cNvPr>
          <p:cNvSpPr/>
          <p:nvPr/>
        </p:nvSpPr>
        <p:spPr>
          <a:xfrm>
            <a:off x="4638076" y="2793684"/>
            <a:ext cx="7157684" cy="46578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a:solidFill>
                  <a:schemeClr val="tx1"/>
                </a:solidFill>
              </a:rPr>
              <a:t>Agenda 2063 FTYIP: The Point of Departure</a:t>
            </a:r>
          </a:p>
        </p:txBody>
      </p:sp>
      <p:sp>
        <p:nvSpPr>
          <p:cNvPr id="24" name="Parallelogram 23">
            <a:extLst>
              <a:ext uri="{FF2B5EF4-FFF2-40B4-BE49-F238E27FC236}">
                <a16:creationId xmlns:a16="http://schemas.microsoft.com/office/drawing/2014/main" id="{66A84BDC-405F-43F3-9776-C0293026051D}"/>
              </a:ext>
            </a:extLst>
          </p:cNvPr>
          <p:cNvSpPr/>
          <p:nvPr/>
        </p:nvSpPr>
        <p:spPr>
          <a:xfrm rot="5400000">
            <a:off x="3926272" y="2572053"/>
            <a:ext cx="599650" cy="735963"/>
          </a:xfrm>
          <a:prstGeom prst="parallelogram">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5" name="Parallelogram 24">
            <a:extLst>
              <a:ext uri="{FF2B5EF4-FFF2-40B4-BE49-F238E27FC236}">
                <a16:creationId xmlns:a16="http://schemas.microsoft.com/office/drawing/2014/main" id="{3B8AC291-8E3B-43DE-AA87-EEBAA0E94D03}"/>
              </a:ext>
            </a:extLst>
          </p:cNvPr>
          <p:cNvSpPr/>
          <p:nvPr/>
        </p:nvSpPr>
        <p:spPr>
          <a:xfrm rot="5400000">
            <a:off x="3915800" y="3358229"/>
            <a:ext cx="620593" cy="735963"/>
          </a:xfrm>
          <a:prstGeom prst="parallelogram">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6" name="Rectangle 25">
            <a:extLst>
              <a:ext uri="{FF2B5EF4-FFF2-40B4-BE49-F238E27FC236}">
                <a16:creationId xmlns:a16="http://schemas.microsoft.com/office/drawing/2014/main" id="{7AA363C9-BBA2-4F28-8220-728682AC37F6}"/>
              </a:ext>
            </a:extLst>
          </p:cNvPr>
          <p:cNvSpPr/>
          <p:nvPr/>
        </p:nvSpPr>
        <p:spPr>
          <a:xfrm>
            <a:off x="4638076" y="3568666"/>
            <a:ext cx="7157684" cy="465788"/>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a:solidFill>
                  <a:schemeClr val="tx1"/>
                </a:solidFill>
              </a:rPr>
              <a:t>Core Indicator Handbook Preparatory Process</a:t>
            </a:r>
          </a:p>
        </p:txBody>
      </p:sp>
      <p:sp>
        <p:nvSpPr>
          <p:cNvPr id="27" name="Parallelogram 26">
            <a:extLst>
              <a:ext uri="{FF2B5EF4-FFF2-40B4-BE49-F238E27FC236}">
                <a16:creationId xmlns:a16="http://schemas.microsoft.com/office/drawing/2014/main" id="{4F123EEA-537A-4FCB-B6A5-73B21D71E5CD}"/>
              </a:ext>
            </a:extLst>
          </p:cNvPr>
          <p:cNvSpPr/>
          <p:nvPr/>
        </p:nvSpPr>
        <p:spPr>
          <a:xfrm rot="5400000">
            <a:off x="3918597" y="4213645"/>
            <a:ext cx="620593" cy="735963"/>
          </a:xfrm>
          <a:prstGeom prst="parallelogram">
            <a:avLst/>
          </a:prstGeom>
          <a:solidFill>
            <a:srgbClr val="CC9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28" name="Rectangle 27">
            <a:extLst>
              <a:ext uri="{FF2B5EF4-FFF2-40B4-BE49-F238E27FC236}">
                <a16:creationId xmlns:a16="http://schemas.microsoft.com/office/drawing/2014/main" id="{199D116D-78A5-4F81-B19B-FAC6862BEC34}"/>
              </a:ext>
            </a:extLst>
          </p:cNvPr>
          <p:cNvSpPr/>
          <p:nvPr/>
        </p:nvSpPr>
        <p:spPr>
          <a:xfrm>
            <a:off x="4638076" y="4426135"/>
            <a:ext cx="7157684" cy="465788"/>
          </a:xfrm>
          <a:prstGeom prst="rect">
            <a:avLst/>
          </a:prstGeom>
          <a:solidFill>
            <a:srgbClr val="CC99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a:solidFill>
                  <a:schemeClr val="tx1"/>
                </a:solidFill>
              </a:rPr>
              <a:t>Criteria for Selection of Core Indicators</a:t>
            </a:r>
          </a:p>
        </p:txBody>
      </p:sp>
      <p:sp>
        <p:nvSpPr>
          <p:cNvPr id="29" name="Parallelogram 28">
            <a:extLst>
              <a:ext uri="{FF2B5EF4-FFF2-40B4-BE49-F238E27FC236}">
                <a16:creationId xmlns:a16="http://schemas.microsoft.com/office/drawing/2014/main" id="{60891357-9689-4746-8F09-084585F5D1BF}"/>
              </a:ext>
            </a:extLst>
          </p:cNvPr>
          <p:cNvSpPr/>
          <p:nvPr/>
        </p:nvSpPr>
        <p:spPr>
          <a:xfrm rot="5400000">
            <a:off x="3932482" y="4965398"/>
            <a:ext cx="620593" cy="735963"/>
          </a:xfrm>
          <a:prstGeom prst="parallelogram">
            <a:avLst/>
          </a:prstGeom>
          <a:solidFill>
            <a:srgbClr val="66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30" name="Rectangle 29">
            <a:extLst>
              <a:ext uri="{FF2B5EF4-FFF2-40B4-BE49-F238E27FC236}">
                <a16:creationId xmlns:a16="http://schemas.microsoft.com/office/drawing/2014/main" id="{81707455-0883-453F-A757-639833BE42C0}"/>
              </a:ext>
            </a:extLst>
          </p:cNvPr>
          <p:cNvSpPr/>
          <p:nvPr/>
        </p:nvSpPr>
        <p:spPr>
          <a:xfrm>
            <a:off x="4671439" y="5177888"/>
            <a:ext cx="7157684" cy="465788"/>
          </a:xfrm>
          <a:prstGeom prst="rect">
            <a:avLst/>
          </a:prstGeom>
          <a:solidFill>
            <a:srgbClr val="66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a:solidFill>
                  <a:schemeClr val="tx1"/>
                </a:solidFill>
              </a:rPr>
              <a:t>Indicator Profiling and Reference Sheets</a:t>
            </a:r>
          </a:p>
        </p:txBody>
      </p:sp>
    </p:spTree>
    <p:extLst>
      <p:ext uri="{BB962C8B-B14F-4D97-AF65-F5344CB8AC3E}">
        <p14:creationId xmlns:p14="http://schemas.microsoft.com/office/powerpoint/2010/main" val="3344650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85593-504C-47BF-BAB3-EDD2559518BE}"/>
              </a:ext>
            </a:extLst>
          </p:cNvPr>
          <p:cNvSpPr>
            <a:spLocks noGrp="1"/>
          </p:cNvSpPr>
          <p:nvPr>
            <p:ph type="title"/>
          </p:nvPr>
        </p:nvSpPr>
        <p:spPr/>
        <p:txBody>
          <a:bodyPr>
            <a:normAutofit/>
          </a:bodyPr>
          <a:lstStyle/>
          <a:p>
            <a:pPr algn="ctr"/>
            <a:r>
              <a:rPr lang="en-ZA" b="1" dirty="0">
                <a:solidFill>
                  <a:srgbClr val="000066"/>
                </a:solidFill>
                <a:latin typeface="Arial Black" panose="020B0A04020102020204" pitchFamily="34" charset="0"/>
              </a:rPr>
              <a:t>Purpose of the Indicator Handbook</a:t>
            </a:r>
            <a:endParaRPr lang="en-ZA" sz="2400" b="1" dirty="0">
              <a:solidFill>
                <a:srgbClr val="000066"/>
              </a:solidFill>
              <a:latin typeface="Arial Black" panose="020B0A04020102020204" pitchFamily="34" charset="0"/>
            </a:endParaRPr>
          </a:p>
        </p:txBody>
      </p:sp>
      <p:sp>
        <p:nvSpPr>
          <p:cNvPr id="4" name="Hexagon 3">
            <a:extLst>
              <a:ext uri="{FF2B5EF4-FFF2-40B4-BE49-F238E27FC236}">
                <a16:creationId xmlns:a16="http://schemas.microsoft.com/office/drawing/2014/main" id="{4BBCEF38-5C4B-431B-964E-0BD5ECE1D0B8}"/>
              </a:ext>
            </a:extLst>
          </p:cNvPr>
          <p:cNvSpPr/>
          <p:nvPr/>
        </p:nvSpPr>
        <p:spPr>
          <a:xfrm>
            <a:off x="263611" y="2846996"/>
            <a:ext cx="2929645" cy="1515764"/>
          </a:xfrm>
          <a:prstGeom prst="hexagon">
            <a:avLst/>
          </a:prstGeom>
          <a:solidFill>
            <a:srgbClr val="66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a:solidFill>
                  <a:schemeClr val="tx1"/>
                </a:solidFill>
              </a:rPr>
              <a:t>Standardisation</a:t>
            </a:r>
          </a:p>
        </p:txBody>
      </p:sp>
      <p:sp>
        <p:nvSpPr>
          <p:cNvPr id="7" name="Hexagon 6">
            <a:extLst>
              <a:ext uri="{FF2B5EF4-FFF2-40B4-BE49-F238E27FC236}">
                <a16:creationId xmlns:a16="http://schemas.microsoft.com/office/drawing/2014/main" id="{E9984D82-FB86-4995-BE13-C4BDDF1C9A96}"/>
              </a:ext>
            </a:extLst>
          </p:cNvPr>
          <p:cNvSpPr/>
          <p:nvPr/>
        </p:nvSpPr>
        <p:spPr>
          <a:xfrm>
            <a:off x="781822" y="1415670"/>
            <a:ext cx="2018271" cy="1431325"/>
          </a:xfrm>
          <a:prstGeom prst="hexagon">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800" b="1" dirty="0">
                <a:solidFill>
                  <a:schemeClr val="tx1"/>
                </a:solidFill>
              </a:rPr>
              <a:t>Focus</a:t>
            </a:r>
          </a:p>
        </p:txBody>
      </p:sp>
      <p:sp>
        <p:nvSpPr>
          <p:cNvPr id="8" name="Hexagon 7">
            <a:extLst>
              <a:ext uri="{FF2B5EF4-FFF2-40B4-BE49-F238E27FC236}">
                <a16:creationId xmlns:a16="http://schemas.microsoft.com/office/drawing/2014/main" id="{AEDFD42A-5837-4AC1-9F72-CD990D4AC6DC}"/>
              </a:ext>
            </a:extLst>
          </p:cNvPr>
          <p:cNvSpPr/>
          <p:nvPr/>
        </p:nvSpPr>
        <p:spPr>
          <a:xfrm>
            <a:off x="719297" y="4362760"/>
            <a:ext cx="2018271" cy="1431324"/>
          </a:xfrm>
          <a:prstGeom prst="hexagon">
            <a:avLst/>
          </a:prstGeom>
          <a:solidFill>
            <a:srgbClr val="CC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400" b="1" dirty="0">
                <a:solidFill>
                  <a:schemeClr val="tx1"/>
                </a:solidFill>
              </a:rPr>
              <a:t>Guideline</a:t>
            </a:r>
          </a:p>
        </p:txBody>
      </p:sp>
      <p:sp>
        <p:nvSpPr>
          <p:cNvPr id="5" name="Rectangle: Rounded Corners 4">
            <a:extLst>
              <a:ext uri="{FF2B5EF4-FFF2-40B4-BE49-F238E27FC236}">
                <a16:creationId xmlns:a16="http://schemas.microsoft.com/office/drawing/2014/main" id="{03F41904-D5A2-445D-BAB6-1D0E3EC68AC4}"/>
              </a:ext>
            </a:extLst>
          </p:cNvPr>
          <p:cNvSpPr/>
          <p:nvPr/>
        </p:nvSpPr>
        <p:spPr>
          <a:xfrm>
            <a:off x="3435178" y="1415671"/>
            <a:ext cx="8360582" cy="1171010"/>
          </a:xfrm>
          <a:prstGeom prst="round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solidFill>
                  <a:schemeClr val="tx1"/>
                </a:solidFill>
              </a:rPr>
              <a:t>To indicate the areas of the Results Framework of Agenda 2063 FTYIP which should be reported on regularly to different strategic fora </a:t>
            </a:r>
          </a:p>
        </p:txBody>
      </p:sp>
      <p:sp>
        <p:nvSpPr>
          <p:cNvPr id="9" name="Rectangle: Rounded Corners 8">
            <a:extLst>
              <a:ext uri="{FF2B5EF4-FFF2-40B4-BE49-F238E27FC236}">
                <a16:creationId xmlns:a16="http://schemas.microsoft.com/office/drawing/2014/main" id="{4AC65A90-AB98-4F44-AE94-6BD338F05C98}"/>
              </a:ext>
            </a:extLst>
          </p:cNvPr>
          <p:cNvSpPr/>
          <p:nvPr/>
        </p:nvSpPr>
        <p:spPr>
          <a:xfrm>
            <a:off x="4151870" y="2999085"/>
            <a:ext cx="7776519" cy="1047443"/>
          </a:xfrm>
          <a:prstGeom prst="roundRect">
            <a:avLst/>
          </a:prstGeom>
          <a:solidFill>
            <a:srgbClr val="66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To provide a standardized measurement procedures which all Member States should adhere to in the preparation of their M&amp;E Reports; and </a:t>
            </a:r>
          </a:p>
        </p:txBody>
      </p:sp>
      <p:sp>
        <p:nvSpPr>
          <p:cNvPr id="10" name="Rectangle: Rounded Corners 9">
            <a:extLst>
              <a:ext uri="{FF2B5EF4-FFF2-40B4-BE49-F238E27FC236}">
                <a16:creationId xmlns:a16="http://schemas.microsoft.com/office/drawing/2014/main" id="{1D92DE83-04A4-48CC-959A-3669C88429AC}"/>
              </a:ext>
            </a:extLst>
          </p:cNvPr>
          <p:cNvSpPr/>
          <p:nvPr/>
        </p:nvSpPr>
        <p:spPr>
          <a:xfrm>
            <a:off x="3435178" y="4458932"/>
            <a:ext cx="8360582" cy="927993"/>
          </a:xfrm>
          <a:prstGeom prst="roundRect">
            <a:avLst/>
          </a:prstGeom>
          <a:solidFill>
            <a:srgbClr val="CC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To serve as guide in the collection, analysis and reporting by Member States </a:t>
            </a:r>
          </a:p>
        </p:txBody>
      </p:sp>
    </p:spTree>
    <p:extLst>
      <p:ext uri="{BB962C8B-B14F-4D97-AF65-F5344CB8AC3E}">
        <p14:creationId xmlns:p14="http://schemas.microsoft.com/office/powerpoint/2010/main" val="1351792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3E9F68E4-B567-4B0B-8239-B05DC47D90D0}"/>
              </a:ext>
            </a:extLst>
          </p:cNvPr>
          <p:cNvGraphicFramePr/>
          <p:nvPr>
            <p:extLst>
              <p:ext uri="{D42A27DB-BD31-4B8C-83A1-F6EECF244321}">
                <p14:modId xmlns:p14="http://schemas.microsoft.com/office/powerpoint/2010/main" val="1290793439"/>
              </p:ext>
            </p:extLst>
          </p:nvPr>
        </p:nvGraphicFramePr>
        <p:xfrm>
          <a:off x="2031999" y="31844"/>
          <a:ext cx="8730407" cy="574587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Rounded Corners 2">
            <a:extLst>
              <a:ext uri="{FF2B5EF4-FFF2-40B4-BE49-F238E27FC236}">
                <a16:creationId xmlns:a16="http://schemas.microsoft.com/office/drawing/2014/main" id="{45213CC6-E39A-4E37-91CC-A2C3D45C9BFF}"/>
              </a:ext>
            </a:extLst>
          </p:cNvPr>
          <p:cNvSpPr/>
          <p:nvPr/>
        </p:nvSpPr>
        <p:spPr>
          <a:xfrm>
            <a:off x="3492161" y="6247051"/>
            <a:ext cx="5810081" cy="485522"/>
          </a:xfrm>
          <a:prstGeom prst="round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sz="2200" dirty="0">
                <a:solidFill>
                  <a:schemeClr val="tx1"/>
                </a:solidFill>
              </a:rPr>
              <a:t>Agenda 2063 Core and Custom Indicators</a:t>
            </a:r>
          </a:p>
        </p:txBody>
      </p:sp>
      <p:sp>
        <p:nvSpPr>
          <p:cNvPr id="4" name="Arrow: Up 3">
            <a:extLst>
              <a:ext uri="{FF2B5EF4-FFF2-40B4-BE49-F238E27FC236}">
                <a16:creationId xmlns:a16="http://schemas.microsoft.com/office/drawing/2014/main" id="{9A334550-EA71-4F32-A91B-1C905839B335}"/>
              </a:ext>
            </a:extLst>
          </p:cNvPr>
          <p:cNvSpPr/>
          <p:nvPr/>
        </p:nvSpPr>
        <p:spPr>
          <a:xfrm>
            <a:off x="4102662" y="5777714"/>
            <a:ext cx="412694" cy="46933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5" name="Arrow: Up 4">
            <a:extLst>
              <a:ext uri="{FF2B5EF4-FFF2-40B4-BE49-F238E27FC236}">
                <a16:creationId xmlns:a16="http://schemas.microsoft.com/office/drawing/2014/main" id="{85C60B56-DF4C-4679-8E07-805362242582}"/>
              </a:ext>
            </a:extLst>
          </p:cNvPr>
          <p:cNvSpPr/>
          <p:nvPr/>
        </p:nvSpPr>
        <p:spPr>
          <a:xfrm>
            <a:off x="6197142" y="5808734"/>
            <a:ext cx="412694" cy="46933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6" name="Arrow: Up 5">
            <a:extLst>
              <a:ext uri="{FF2B5EF4-FFF2-40B4-BE49-F238E27FC236}">
                <a16:creationId xmlns:a16="http://schemas.microsoft.com/office/drawing/2014/main" id="{E46E714C-0D12-440F-BBE5-F520350CB863}"/>
              </a:ext>
            </a:extLst>
          </p:cNvPr>
          <p:cNvSpPr/>
          <p:nvPr/>
        </p:nvSpPr>
        <p:spPr>
          <a:xfrm>
            <a:off x="8396818" y="5758834"/>
            <a:ext cx="412694" cy="46933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7" name="Oval 6">
            <a:extLst>
              <a:ext uri="{FF2B5EF4-FFF2-40B4-BE49-F238E27FC236}">
                <a16:creationId xmlns:a16="http://schemas.microsoft.com/office/drawing/2014/main" id="{FA290E5A-D8FB-4858-9740-97C4F844BFD0}"/>
              </a:ext>
            </a:extLst>
          </p:cNvPr>
          <p:cNvSpPr/>
          <p:nvPr/>
        </p:nvSpPr>
        <p:spPr>
          <a:xfrm>
            <a:off x="500063" y="492919"/>
            <a:ext cx="4307681" cy="4343400"/>
          </a:xfrm>
          <a:prstGeom prst="ellipse">
            <a:avLst/>
          </a:prstGeom>
          <a:solidFill>
            <a:schemeClr val="accent2">
              <a:lumMod val="20000"/>
              <a:lumOff val="80000"/>
            </a:schemeClr>
          </a:solidFill>
        </p:spPr>
        <p:style>
          <a:lnRef idx="2">
            <a:schemeClr val="accent6"/>
          </a:lnRef>
          <a:fillRef idx="1">
            <a:schemeClr val="lt1"/>
          </a:fillRef>
          <a:effectRef idx="0">
            <a:schemeClr val="accent6"/>
          </a:effectRef>
          <a:fontRef idx="minor">
            <a:schemeClr val="dk1"/>
          </a:fontRef>
        </p:style>
        <p:txBody>
          <a:bodyPr rtlCol="0" anchor="ctr"/>
          <a:lstStyle/>
          <a:p>
            <a:pPr algn="ctr">
              <a:lnSpc>
                <a:spcPct val="150000"/>
              </a:lnSpc>
            </a:pPr>
            <a:r>
              <a:rPr lang="en-ZA" sz="2500" b="1" dirty="0"/>
              <a:t>Key Features </a:t>
            </a:r>
          </a:p>
          <a:p>
            <a:pPr algn="ctr">
              <a:lnSpc>
                <a:spcPct val="150000"/>
              </a:lnSpc>
            </a:pPr>
            <a:r>
              <a:rPr lang="en-ZA" sz="2500" b="1" dirty="0"/>
              <a:t>of </a:t>
            </a:r>
          </a:p>
          <a:p>
            <a:pPr algn="ctr">
              <a:lnSpc>
                <a:spcPct val="150000"/>
              </a:lnSpc>
            </a:pPr>
            <a:r>
              <a:rPr lang="en-ZA" sz="2500" b="1" dirty="0"/>
              <a:t>Agenda 2063 </a:t>
            </a:r>
          </a:p>
          <a:p>
            <a:pPr algn="ctr"/>
            <a:r>
              <a:rPr lang="en-ZA" sz="2500" b="1" dirty="0"/>
              <a:t>First Ten Year Implementation Plan</a:t>
            </a:r>
          </a:p>
        </p:txBody>
      </p:sp>
    </p:spTree>
    <p:extLst>
      <p:ext uri="{BB962C8B-B14F-4D97-AF65-F5344CB8AC3E}">
        <p14:creationId xmlns:p14="http://schemas.microsoft.com/office/powerpoint/2010/main" val="40205466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6D6306C-ED4F-4AAE-B4A5-EEA6AFAD72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0EC5361D-F897-4856-B945-0455A365EB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15435"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4508C0C5-2268-42B5-B3C8-4D0899E05F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Freeform: Shape 12">
            <a:extLst>
              <a:ext uri="{FF2B5EF4-FFF2-40B4-BE49-F238E27FC236}">
                <a16:creationId xmlns:a16="http://schemas.microsoft.com/office/drawing/2014/main" id="{141ACBDB-38F8-4B34-8183-BD95B4E55A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739327"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DE00DB52-3455-4E2F-867B-A6D0516E17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0653800"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Isosceles Triangle 16">
            <a:extLst>
              <a:ext uri="{FF2B5EF4-FFF2-40B4-BE49-F238E27FC236}">
                <a16:creationId xmlns:a16="http://schemas.microsoft.com/office/drawing/2014/main" id="{9E914C83-E0D8-4953-92D5-169D28CB43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5423"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p:nvPr/>
        </p:nvPicPr>
        <p:blipFill rotWithShape="1">
          <a:blip r:embed="rId2">
            <a:extLst>
              <a:ext uri="{28A0092B-C50C-407E-A947-70E740481C1C}">
                <a14:useLocalDpi xmlns:a14="http://schemas.microsoft.com/office/drawing/2010/main" val="0"/>
              </a:ext>
            </a:extLst>
          </a:blip>
          <a:srcRect r="1" b="9180"/>
          <a:stretch/>
        </p:blipFill>
        <p:spPr bwMode="auto">
          <a:xfrm>
            <a:off x="643467" y="643467"/>
            <a:ext cx="10905066" cy="5571065"/>
          </a:xfrm>
          <a:prstGeom prst="rect">
            <a:avLst/>
          </a:prstGeom>
          <a:noFill/>
          <a:ln>
            <a:noFill/>
          </a:ln>
        </p:spPr>
      </p:pic>
      <p:sp>
        <p:nvSpPr>
          <p:cNvPr id="19" name="Isosceles Triangle 18">
            <a:extLst>
              <a:ext uri="{FF2B5EF4-FFF2-40B4-BE49-F238E27FC236}">
                <a16:creationId xmlns:a16="http://schemas.microsoft.com/office/drawing/2014/main" id="{3512E083-F550-46AF-8490-767ECFD00C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167297"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697315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8">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Isosceles Triangle 16">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737156C7-0F36-4280-9667-361B0FA1A196}"/>
              </a:ext>
            </a:extLst>
          </p:cNvPr>
          <p:cNvPicPr>
            <a:picLocks noChangeAspect="1"/>
          </p:cNvPicPr>
          <p:nvPr/>
        </p:nvPicPr>
        <p:blipFill>
          <a:blip r:embed="rId2">
            <a:extLst>
              <a:ext uri="{BEBA8EAE-BF5A-486C-A8C5-ECC9F3942E4B}">
                <a14:imgProps xmlns:a14="http://schemas.microsoft.com/office/drawing/2010/main">
                  <a14:imgLayer r:embed="rId3">
                    <a14:imgEffect>
                      <a14:colorTemperature colorTemp="5900"/>
                    </a14:imgEffect>
                  </a14:imgLayer>
                </a14:imgProps>
              </a:ext>
            </a:extLst>
          </a:blip>
          <a:stretch>
            <a:fillRect/>
          </a:stretch>
        </p:blipFill>
        <p:spPr>
          <a:xfrm>
            <a:off x="126175" y="-1"/>
            <a:ext cx="12065825" cy="6787029"/>
          </a:xfrm>
          <a:prstGeom prst="rect">
            <a:avLst/>
          </a:prstGeom>
          <a:ln>
            <a:noFill/>
          </a:ln>
        </p:spPr>
      </p:pic>
      <p:sp>
        <p:nvSpPr>
          <p:cNvPr id="19" name="Isosceles Triangle 18">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221291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7D1610-45EE-41CB-B672-B6FCE48AAE5E}"/>
              </a:ext>
            </a:extLst>
          </p:cNvPr>
          <p:cNvPicPr>
            <a:picLocks noChangeAspect="1"/>
          </p:cNvPicPr>
          <p:nvPr/>
        </p:nvPicPr>
        <p:blipFill rotWithShape="1">
          <a:blip r:embed="rId2"/>
          <a:srcRect l="21836" t="25252" r="21151" b="8199"/>
          <a:stretch/>
        </p:blipFill>
        <p:spPr>
          <a:xfrm>
            <a:off x="1294282" y="343912"/>
            <a:ext cx="9921279" cy="6514088"/>
          </a:xfrm>
          <a:prstGeom prst="rect">
            <a:avLst/>
          </a:prstGeom>
        </p:spPr>
      </p:pic>
    </p:spTree>
    <p:extLst>
      <p:ext uri="{BB962C8B-B14F-4D97-AF65-F5344CB8AC3E}">
        <p14:creationId xmlns:p14="http://schemas.microsoft.com/office/powerpoint/2010/main" val="38297060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85593-504C-47BF-BAB3-EDD2559518BE}"/>
              </a:ext>
            </a:extLst>
          </p:cNvPr>
          <p:cNvSpPr>
            <a:spLocks noGrp="1"/>
          </p:cNvSpPr>
          <p:nvPr>
            <p:ph type="title"/>
          </p:nvPr>
        </p:nvSpPr>
        <p:spPr/>
        <p:txBody>
          <a:bodyPr>
            <a:normAutofit fontScale="90000"/>
          </a:bodyPr>
          <a:lstStyle/>
          <a:p>
            <a:r>
              <a:rPr lang="en-ZA" b="1" dirty="0">
                <a:solidFill>
                  <a:srgbClr val="000066"/>
                </a:solidFill>
                <a:latin typeface="Arial Black" panose="020B0A04020102020204" pitchFamily="34" charset="0"/>
              </a:rPr>
              <a:t>Core Indicator Handbook Preparatory Process</a:t>
            </a:r>
          </a:p>
        </p:txBody>
      </p:sp>
      <p:pic>
        <p:nvPicPr>
          <p:cNvPr id="1026" name="Picture 2" descr="Tools Color Gradient Silhouettes">
            <a:extLst>
              <a:ext uri="{FF2B5EF4-FFF2-40B4-BE49-F238E27FC236}">
                <a16:creationId xmlns:a16="http://schemas.microsoft.com/office/drawing/2014/main" id="{0DC7A99D-75CB-4DB4-AE56-BBFB88D0C7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330" y="1334529"/>
            <a:ext cx="1466335" cy="107091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A3980986-6AB8-47EA-8FFB-BFB2655CDA48}"/>
              </a:ext>
            </a:extLst>
          </p:cNvPr>
          <p:cNvSpPr txBox="1"/>
          <p:nvPr/>
        </p:nvSpPr>
        <p:spPr>
          <a:xfrm>
            <a:off x="1581665" y="1334529"/>
            <a:ext cx="10610335" cy="1131079"/>
          </a:xfrm>
          <a:prstGeom prst="rect">
            <a:avLst/>
          </a:prstGeom>
          <a:noFill/>
        </p:spPr>
        <p:txBody>
          <a:bodyPr wrap="square" rtlCol="0">
            <a:spAutoFit/>
          </a:bodyPr>
          <a:lstStyle/>
          <a:p>
            <a:pPr algn="just"/>
            <a:r>
              <a:rPr lang="en-US" sz="2250" b="1" dirty="0">
                <a:solidFill>
                  <a:srgbClr val="49687A"/>
                </a:solidFill>
              </a:rPr>
              <a:t>The process was led by AUC and AUDA-NEPAD and supported by Technical Team comprising Planners, M&amp;E Experts, Statisticians and Sector Specialists from PAP, APRM, ACBF, RECs, the technical team of Agenda 2063 Champion, UNECA, AfDB and others </a:t>
            </a:r>
          </a:p>
        </p:txBody>
      </p:sp>
      <p:sp>
        <p:nvSpPr>
          <p:cNvPr id="4" name="TextBox 3">
            <a:extLst>
              <a:ext uri="{FF2B5EF4-FFF2-40B4-BE49-F238E27FC236}">
                <a16:creationId xmlns:a16="http://schemas.microsoft.com/office/drawing/2014/main" id="{45EDE24C-4D8C-4E6A-83FC-59A2B2E613CA}"/>
              </a:ext>
            </a:extLst>
          </p:cNvPr>
          <p:cNvSpPr txBox="1"/>
          <p:nvPr/>
        </p:nvSpPr>
        <p:spPr>
          <a:xfrm>
            <a:off x="3675606" y="2699080"/>
            <a:ext cx="5233725" cy="523220"/>
          </a:xfrm>
          <a:prstGeom prst="rect">
            <a:avLst/>
          </a:prstGeom>
          <a:noFill/>
        </p:spPr>
        <p:txBody>
          <a:bodyPr wrap="square" rtlCol="0">
            <a:spAutoFit/>
          </a:bodyPr>
          <a:lstStyle/>
          <a:p>
            <a:r>
              <a:rPr lang="en-ZA" sz="2800" b="1" dirty="0">
                <a:solidFill>
                  <a:srgbClr val="7030A0"/>
                </a:solidFill>
                <a:latin typeface="Arial Black" panose="020B0A04020102020204" pitchFamily="34" charset="0"/>
              </a:rPr>
              <a:t>Validation and Adoption </a:t>
            </a:r>
          </a:p>
        </p:txBody>
      </p:sp>
      <p:sp>
        <p:nvSpPr>
          <p:cNvPr id="5" name="Rectangle 4">
            <a:extLst>
              <a:ext uri="{FF2B5EF4-FFF2-40B4-BE49-F238E27FC236}">
                <a16:creationId xmlns:a16="http://schemas.microsoft.com/office/drawing/2014/main" id="{75F74B80-FA5D-4D5D-B089-BCB10C47FF20}"/>
              </a:ext>
            </a:extLst>
          </p:cNvPr>
          <p:cNvSpPr/>
          <p:nvPr/>
        </p:nvSpPr>
        <p:spPr>
          <a:xfrm>
            <a:off x="296560" y="3178989"/>
            <a:ext cx="3772930" cy="2822380"/>
          </a:xfrm>
          <a:prstGeom prst="rect">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8" name="Rectangle 7">
            <a:extLst>
              <a:ext uri="{FF2B5EF4-FFF2-40B4-BE49-F238E27FC236}">
                <a16:creationId xmlns:a16="http://schemas.microsoft.com/office/drawing/2014/main" id="{A8A47FFC-0C5C-4B17-B8A0-C82CFE6B59EC}"/>
              </a:ext>
            </a:extLst>
          </p:cNvPr>
          <p:cNvSpPr/>
          <p:nvPr/>
        </p:nvSpPr>
        <p:spPr>
          <a:xfrm>
            <a:off x="4217772" y="3195901"/>
            <a:ext cx="3707026" cy="2822380"/>
          </a:xfrm>
          <a:prstGeom prst="rect">
            <a:avLst/>
          </a:prstGeom>
          <a:solidFill>
            <a:srgbClr val="66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9" name="Rectangle 8">
            <a:extLst>
              <a:ext uri="{FF2B5EF4-FFF2-40B4-BE49-F238E27FC236}">
                <a16:creationId xmlns:a16="http://schemas.microsoft.com/office/drawing/2014/main" id="{D6A47F81-B254-452A-A594-3A8A74D72A47}"/>
              </a:ext>
            </a:extLst>
          </p:cNvPr>
          <p:cNvSpPr/>
          <p:nvPr/>
        </p:nvSpPr>
        <p:spPr>
          <a:xfrm>
            <a:off x="8073080" y="3188100"/>
            <a:ext cx="3575221" cy="2822380"/>
          </a:xfrm>
          <a:prstGeom prst="rect">
            <a:avLst/>
          </a:prstGeom>
          <a:solidFill>
            <a:srgbClr val="CC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0" name="Rectangle 9">
            <a:extLst>
              <a:ext uri="{FF2B5EF4-FFF2-40B4-BE49-F238E27FC236}">
                <a16:creationId xmlns:a16="http://schemas.microsoft.com/office/drawing/2014/main" id="{53B09EA0-E4B4-472F-A797-C9DEDA8B0D8B}"/>
              </a:ext>
            </a:extLst>
          </p:cNvPr>
          <p:cNvSpPr/>
          <p:nvPr/>
        </p:nvSpPr>
        <p:spPr>
          <a:xfrm>
            <a:off x="683741" y="3308399"/>
            <a:ext cx="3138616" cy="2568605"/>
          </a:xfrm>
          <a:prstGeom prst="rect">
            <a:avLst/>
          </a:prstGeom>
          <a:solidFill>
            <a:schemeClr val="bg1">
              <a:lumMod val="95000"/>
              <a:alpha val="7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Validated by the Director Generals of Planning Ministries / Agencies of Member States and Planners and M&amp;E Experts</a:t>
            </a:r>
          </a:p>
        </p:txBody>
      </p:sp>
      <p:sp>
        <p:nvSpPr>
          <p:cNvPr id="12" name="Rectangle 11">
            <a:extLst>
              <a:ext uri="{FF2B5EF4-FFF2-40B4-BE49-F238E27FC236}">
                <a16:creationId xmlns:a16="http://schemas.microsoft.com/office/drawing/2014/main" id="{2AA23036-22F9-4626-955E-646802AD5A51}"/>
              </a:ext>
            </a:extLst>
          </p:cNvPr>
          <p:cNvSpPr/>
          <p:nvPr/>
        </p:nvSpPr>
        <p:spPr>
          <a:xfrm>
            <a:off x="4541932" y="3349188"/>
            <a:ext cx="3138616" cy="2568605"/>
          </a:xfrm>
          <a:prstGeom prst="rect">
            <a:avLst/>
          </a:prstGeom>
          <a:solidFill>
            <a:schemeClr val="bg1">
              <a:lumMod val="95000"/>
              <a:alpha val="7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Reviewed by the Specialised Technical Committee (STC) of the AU of Finance, Economy, Planning and Integration.</a:t>
            </a:r>
          </a:p>
        </p:txBody>
      </p:sp>
      <p:sp>
        <p:nvSpPr>
          <p:cNvPr id="13" name="Rectangle 12">
            <a:extLst>
              <a:ext uri="{FF2B5EF4-FFF2-40B4-BE49-F238E27FC236}">
                <a16:creationId xmlns:a16="http://schemas.microsoft.com/office/drawing/2014/main" id="{B8AD918A-C269-430A-B1F6-EF892541ADE8}"/>
              </a:ext>
            </a:extLst>
          </p:cNvPr>
          <p:cNvSpPr/>
          <p:nvPr/>
        </p:nvSpPr>
        <p:spPr>
          <a:xfrm>
            <a:off x="8248958" y="3322788"/>
            <a:ext cx="3138616" cy="2568605"/>
          </a:xfrm>
          <a:prstGeom prst="rect">
            <a:avLst/>
          </a:prstGeom>
          <a:solidFill>
            <a:schemeClr val="bg1">
              <a:lumMod val="95000"/>
              <a:alpha val="72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Further reviewed by the AU Ambassadorial and Ministerial Committees on Agenda 2063, and adopted by AU Executive Council</a:t>
            </a:r>
          </a:p>
        </p:txBody>
      </p:sp>
      <p:sp>
        <p:nvSpPr>
          <p:cNvPr id="6" name="Arrow: Right 5">
            <a:extLst>
              <a:ext uri="{FF2B5EF4-FFF2-40B4-BE49-F238E27FC236}">
                <a16:creationId xmlns:a16="http://schemas.microsoft.com/office/drawing/2014/main" id="{B1814CB3-3C2D-418C-8B74-527ABDEE2717}"/>
              </a:ext>
            </a:extLst>
          </p:cNvPr>
          <p:cNvSpPr/>
          <p:nvPr/>
        </p:nvSpPr>
        <p:spPr>
          <a:xfrm>
            <a:off x="3942413" y="4291895"/>
            <a:ext cx="451237" cy="29828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4" name="Arrow: Right 13">
            <a:extLst>
              <a:ext uri="{FF2B5EF4-FFF2-40B4-BE49-F238E27FC236}">
                <a16:creationId xmlns:a16="http://schemas.microsoft.com/office/drawing/2014/main" id="{99F62D93-1889-43B1-87DD-063ABA03BA55}"/>
              </a:ext>
            </a:extLst>
          </p:cNvPr>
          <p:cNvSpPr/>
          <p:nvPr/>
        </p:nvSpPr>
        <p:spPr>
          <a:xfrm>
            <a:off x="7797721" y="4193699"/>
            <a:ext cx="451237" cy="29828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38269326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85593-504C-47BF-BAB3-EDD2559518BE}"/>
              </a:ext>
            </a:extLst>
          </p:cNvPr>
          <p:cNvSpPr>
            <a:spLocks noGrp="1"/>
          </p:cNvSpPr>
          <p:nvPr>
            <p:ph type="title"/>
          </p:nvPr>
        </p:nvSpPr>
        <p:spPr/>
        <p:txBody>
          <a:bodyPr>
            <a:normAutofit/>
          </a:bodyPr>
          <a:lstStyle/>
          <a:p>
            <a:r>
              <a:rPr lang="en-US" b="1" dirty="0">
                <a:solidFill>
                  <a:srgbClr val="000066"/>
                </a:solidFill>
                <a:latin typeface="Arial Black" panose="020B0A04020102020204" pitchFamily="34" charset="0"/>
              </a:rPr>
              <a:t>Criteria for Selection of Core Indicators</a:t>
            </a:r>
            <a:endParaRPr lang="en-ZA" b="1" dirty="0">
              <a:solidFill>
                <a:srgbClr val="000066"/>
              </a:solidFill>
              <a:latin typeface="Arial Black" panose="020B0A04020102020204" pitchFamily="34" charset="0"/>
            </a:endParaRPr>
          </a:p>
        </p:txBody>
      </p:sp>
      <p:sp>
        <p:nvSpPr>
          <p:cNvPr id="7" name="Oval 6">
            <a:extLst>
              <a:ext uri="{FF2B5EF4-FFF2-40B4-BE49-F238E27FC236}">
                <a16:creationId xmlns:a16="http://schemas.microsoft.com/office/drawing/2014/main" id="{B8D94A0F-59C9-40C6-8C0F-9B1F6F60C01E}"/>
              </a:ext>
            </a:extLst>
          </p:cNvPr>
          <p:cNvSpPr/>
          <p:nvPr/>
        </p:nvSpPr>
        <p:spPr>
          <a:xfrm>
            <a:off x="140045" y="1558471"/>
            <a:ext cx="1876111" cy="1054572"/>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a:solidFill>
                  <a:schemeClr val="tx1"/>
                </a:solidFill>
              </a:rPr>
              <a:t>Flagship Projects</a:t>
            </a:r>
          </a:p>
        </p:txBody>
      </p:sp>
      <p:sp>
        <p:nvSpPr>
          <p:cNvPr id="14" name="Oval 13">
            <a:extLst>
              <a:ext uri="{FF2B5EF4-FFF2-40B4-BE49-F238E27FC236}">
                <a16:creationId xmlns:a16="http://schemas.microsoft.com/office/drawing/2014/main" id="{FE1ABDB6-D4A8-418C-8D6F-2609560DFBF9}"/>
              </a:ext>
            </a:extLst>
          </p:cNvPr>
          <p:cNvSpPr/>
          <p:nvPr/>
        </p:nvSpPr>
        <p:spPr>
          <a:xfrm>
            <a:off x="2035742" y="1499785"/>
            <a:ext cx="2148012" cy="1243784"/>
          </a:xfrm>
          <a:prstGeom prst="ellipse">
            <a:avLst/>
          </a:prstGeom>
          <a:solidFill>
            <a:srgbClr val="66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a:solidFill>
                  <a:schemeClr val="tx1"/>
                </a:solidFill>
              </a:rPr>
              <a:t>Transformational Indicators</a:t>
            </a:r>
          </a:p>
        </p:txBody>
      </p:sp>
      <p:sp>
        <p:nvSpPr>
          <p:cNvPr id="15" name="Oval 14">
            <a:extLst>
              <a:ext uri="{FF2B5EF4-FFF2-40B4-BE49-F238E27FC236}">
                <a16:creationId xmlns:a16="http://schemas.microsoft.com/office/drawing/2014/main" id="{F817F603-1984-4FFD-8257-35E5F0A00091}"/>
              </a:ext>
            </a:extLst>
          </p:cNvPr>
          <p:cNvSpPr/>
          <p:nvPr/>
        </p:nvSpPr>
        <p:spPr>
          <a:xfrm>
            <a:off x="4183754" y="1489195"/>
            <a:ext cx="2035770" cy="1237531"/>
          </a:xfrm>
          <a:prstGeom prst="ellipse">
            <a:avLst/>
          </a:prstGeom>
          <a:solidFill>
            <a:srgbClr val="CC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a:solidFill>
                  <a:schemeClr val="tx1"/>
                </a:solidFill>
              </a:rPr>
              <a:t>Integration Indicators </a:t>
            </a:r>
          </a:p>
        </p:txBody>
      </p:sp>
      <p:sp>
        <p:nvSpPr>
          <p:cNvPr id="16" name="Oval 15">
            <a:extLst>
              <a:ext uri="{FF2B5EF4-FFF2-40B4-BE49-F238E27FC236}">
                <a16:creationId xmlns:a16="http://schemas.microsoft.com/office/drawing/2014/main" id="{67DEEB74-D5E5-4576-AF05-924A4290D53A}"/>
              </a:ext>
            </a:extLst>
          </p:cNvPr>
          <p:cNvSpPr/>
          <p:nvPr/>
        </p:nvSpPr>
        <p:spPr>
          <a:xfrm>
            <a:off x="6219524" y="1517431"/>
            <a:ext cx="2035770" cy="1136651"/>
          </a:xfrm>
          <a:prstGeom prst="ellips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a:solidFill>
                  <a:schemeClr val="tx1"/>
                </a:solidFill>
              </a:rPr>
              <a:t>Convergence with SDGs </a:t>
            </a:r>
          </a:p>
        </p:txBody>
      </p:sp>
      <p:sp>
        <p:nvSpPr>
          <p:cNvPr id="17" name="Oval 16">
            <a:extLst>
              <a:ext uri="{FF2B5EF4-FFF2-40B4-BE49-F238E27FC236}">
                <a16:creationId xmlns:a16="http://schemas.microsoft.com/office/drawing/2014/main" id="{E62B8577-A089-481B-95BA-0DF2FF9E14EA}"/>
              </a:ext>
            </a:extLst>
          </p:cNvPr>
          <p:cNvSpPr/>
          <p:nvPr/>
        </p:nvSpPr>
        <p:spPr>
          <a:xfrm>
            <a:off x="8269735" y="1449369"/>
            <a:ext cx="1886523" cy="1136651"/>
          </a:xfrm>
          <a:prstGeom prst="ellipse">
            <a:avLst/>
          </a:prstGeom>
          <a:solidFill>
            <a:srgbClr val="CC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a:solidFill>
                  <a:schemeClr val="tx1"/>
                </a:solidFill>
              </a:rPr>
              <a:t>Higher level indicators </a:t>
            </a:r>
          </a:p>
        </p:txBody>
      </p:sp>
      <p:sp>
        <p:nvSpPr>
          <p:cNvPr id="18" name="Flowchart: Stored Data 17">
            <a:extLst>
              <a:ext uri="{FF2B5EF4-FFF2-40B4-BE49-F238E27FC236}">
                <a16:creationId xmlns:a16="http://schemas.microsoft.com/office/drawing/2014/main" id="{39FE787C-A5EC-430C-AFF1-36528B161C84}"/>
              </a:ext>
            </a:extLst>
          </p:cNvPr>
          <p:cNvSpPr/>
          <p:nvPr/>
        </p:nvSpPr>
        <p:spPr>
          <a:xfrm rot="16200000">
            <a:off x="-607374" y="3400208"/>
            <a:ext cx="3348356" cy="1771129"/>
          </a:xfrm>
          <a:prstGeom prst="flowChartOnlineStorag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19" name="TextBox 18">
            <a:extLst>
              <a:ext uri="{FF2B5EF4-FFF2-40B4-BE49-F238E27FC236}">
                <a16:creationId xmlns:a16="http://schemas.microsoft.com/office/drawing/2014/main" id="{B5BBD696-68BF-4694-B8B8-E04043E2CA87}"/>
              </a:ext>
            </a:extLst>
          </p:cNvPr>
          <p:cNvSpPr txBox="1"/>
          <p:nvPr/>
        </p:nvSpPr>
        <p:spPr>
          <a:xfrm>
            <a:off x="226543" y="3429000"/>
            <a:ext cx="1725825" cy="1754326"/>
          </a:xfrm>
          <a:prstGeom prst="rect">
            <a:avLst/>
          </a:prstGeom>
          <a:noFill/>
        </p:spPr>
        <p:txBody>
          <a:bodyPr wrap="square" rtlCol="0">
            <a:spAutoFit/>
          </a:bodyPr>
          <a:lstStyle/>
          <a:p>
            <a:pPr algn="ctr"/>
            <a:r>
              <a:rPr lang="en-US" b="1" dirty="0"/>
              <a:t>Indicators related to the 12 flagship projects of the FTYIP were selected </a:t>
            </a:r>
          </a:p>
        </p:txBody>
      </p:sp>
      <p:sp>
        <p:nvSpPr>
          <p:cNvPr id="21" name="Flowchart: Stored Data 20">
            <a:extLst>
              <a:ext uri="{FF2B5EF4-FFF2-40B4-BE49-F238E27FC236}">
                <a16:creationId xmlns:a16="http://schemas.microsoft.com/office/drawing/2014/main" id="{ABE041AE-E771-490C-89AF-E3A935C599F4}"/>
              </a:ext>
            </a:extLst>
          </p:cNvPr>
          <p:cNvSpPr/>
          <p:nvPr/>
        </p:nvSpPr>
        <p:spPr>
          <a:xfrm rot="16200000">
            <a:off x="1397307" y="3278534"/>
            <a:ext cx="3319852" cy="2042982"/>
          </a:xfrm>
          <a:prstGeom prst="flowChartOnlineStorage">
            <a:avLst/>
          </a:prstGeom>
          <a:solidFill>
            <a:srgbClr val="66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20" name="TextBox 19">
            <a:extLst>
              <a:ext uri="{FF2B5EF4-FFF2-40B4-BE49-F238E27FC236}">
                <a16:creationId xmlns:a16="http://schemas.microsoft.com/office/drawing/2014/main" id="{CCA39FA2-40D0-415F-A50C-63AF812A7E57}"/>
              </a:ext>
            </a:extLst>
          </p:cNvPr>
          <p:cNvSpPr txBox="1"/>
          <p:nvPr/>
        </p:nvSpPr>
        <p:spPr>
          <a:xfrm>
            <a:off x="2125385" y="3171568"/>
            <a:ext cx="1935890" cy="2585323"/>
          </a:xfrm>
          <a:prstGeom prst="rect">
            <a:avLst/>
          </a:prstGeom>
          <a:noFill/>
        </p:spPr>
        <p:txBody>
          <a:bodyPr wrap="square" rtlCol="0">
            <a:spAutoFit/>
          </a:bodyPr>
          <a:lstStyle/>
          <a:p>
            <a:pPr algn="ctr"/>
            <a:r>
              <a:rPr lang="en-US" b="1" dirty="0"/>
              <a:t>The FTYIP emphasizes on transformation in: a) STI and innovation skills revolution; and b) job creation and value add manufacturing </a:t>
            </a:r>
          </a:p>
        </p:txBody>
      </p:sp>
      <p:sp>
        <p:nvSpPr>
          <p:cNvPr id="23" name="Flowchart: Stored Data 22">
            <a:extLst>
              <a:ext uri="{FF2B5EF4-FFF2-40B4-BE49-F238E27FC236}">
                <a16:creationId xmlns:a16="http://schemas.microsoft.com/office/drawing/2014/main" id="{11353C69-9C56-4D39-BF96-0C365886A30A}"/>
              </a:ext>
            </a:extLst>
          </p:cNvPr>
          <p:cNvSpPr/>
          <p:nvPr/>
        </p:nvSpPr>
        <p:spPr>
          <a:xfrm rot="16200000">
            <a:off x="3512320" y="3252936"/>
            <a:ext cx="3342542" cy="2042983"/>
          </a:xfrm>
          <a:prstGeom prst="flowChartOnlineStorage">
            <a:avLst/>
          </a:prstGeom>
          <a:solidFill>
            <a:srgbClr val="CC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22" name="TextBox 21">
            <a:extLst>
              <a:ext uri="{FF2B5EF4-FFF2-40B4-BE49-F238E27FC236}">
                <a16:creationId xmlns:a16="http://schemas.microsoft.com/office/drawing/2014/main" id="{62C3F68C-C2B1-48BC-BCB8-F05F3D99324F}"/>
              </a:ext>
            </a:extLst>
          </p:cNvPr>
          <p:cNvSpPr txBox="1"/>
          <p:nvPr/>
        </p:nvSpPr>
        <p:spPr>
          <a:xfrm>
            <a:off x="4284691" y="3221695"/>
            <a:ext cx="1902941" cy="2031325"/>
          </a:xfrm>
          <a:prstGeom prst="rect">
            <a:avLst/>
          </a:prstGeom>
          <a:noFill/>
        </p:spPr>
        <p:txBody>
          <a:bodyPr wrap="square" rtlCol="0">
            <a:spAutoFit/>
          </a:bodyPr>
          <a:lstStyle/>
          <a:p>
            <a:pPr algn="ctr"/>
            <a:r>
              <a:rPr lang="en-US" b="1" dirty="0"/>
              <a:t>Integration of the continent, incl. trade, movement of people and connectivity – (road, rail, air, internet </a:t>
            </a:r>
            <a:r>
              <a:rPr lang="en-US" b="1" dirty="0" err="1"/>
              <a:t>etc</a:t>
            </a:r>
            <a:r>
              <a:rPr lang="en-US" b="1" dirty="0"/>
              <a:t>)</a:t>
            </a:r>
            <a:endParaRPr lang="en-ZA" b="1" dirty="0"/>
          </a:p>
        </p:txBody>
      </p:sp>
      <p:sp>
        <p:nvSpPr>
          <p:cNvPr id="25" name="Flowchart: Stored Data 24">
            <a:extLst>
              <a:ext uri="{FF2B5EF4-FFF2-40B4-BE49-F238E27FC236}">
                <a16:creationId xmlns:a16="http://schemas.microsoft.com/office/drawing/2014/main" id="{66549A60-788C-4EFE-B295-B71AFA3E3EBB}"/>
              </a:ext>
            </a:extLst>
          </p:cNvPr>
          <p:cNvSpPr/>
          <p:nvPr/>
        </p:nvSpPr>
        <p:spPr>
          <a:xfrm rot="16200000">
            <a:off x="5521756" y="3305370"/>
            <a:ext cx="3402430" cy="1878227"/>
          </a:xfrm>
          <a:prstGeom prst="flowChartOnlineStorage">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24" name="TextBox 23">
            <a:extLst>
              <a:ext uri="{FF2B5EF4-FFF2-40B4-BE49-F238E27FC236}">
                <a16:creationId xmlns:a16="http://schemas.microsoft.com/office/drawing/2014/main" id="{BBD0EA32-94F9-4D47-96DE-37D694AA64C3}"/>
              </a:ext>
            </a:extLst>
          </p:cNvPr>
          <p:cNvSpPr txBox="1"/>
          <p:nvPr/>
        </p:nvSpPr>
        <p:spPr>
          <a:xfrm>
            <a:off x="6390947" y="3083195"/>
            <a:ext cx="1771136" cy="2585323"/>
          </a:xfrm>
          <a:prstGeom prst="rect">
            <a:avLst/>
          </a:prstGeom>
          <a:noFill/>
        </p:spPr>
        <p:txBody>
          <a:bodyPr wrap="square" rtlCol="0">
            <a:spAutoFit/>
          </a:bodyPr>
          <a:lstStyle/>
          <a:p>
            <a:pPr algn="ctr"/>
            <a:r>
              <a:rPr lang="en-US" b="1" dirty="0"/>
              <a:t>Making every  effort to have common indicators between FTYIP targets and the corresponding /related targets of the SDGs. </a:t>
            </a:r>
            <a:endParaRPr lang="en-ZA" b="1" dirty="0"/>
          </a:p>
        </p:txBody>
      </p:sp>
      <p:sp>
        <p:nvSpPr>
          <p:cNvPr id="27" name="Oval 26">
            <a:extLst>
              <a:ext uri="{FF2B5EF4-FFF2-40B4-BE49-F238E27FC236}">
                <a16:creationId xmlns:a16="http://schemas.microsoft.com/office/drawing/2014/main" id="{C73DA40E-5CB6-4A93-8DAA-1E6BCBC70FCA}"/>
              </a:ext>
            </a:extLst>
          </p:cNvPr>
          <p:cNvSpPr/>
          <p:nvPr/>
        </p:nvSpPr>
        <p:spPr>
          <a:xfrm>
            <a:off x="10156258" y="1499785"/>
            <a:ext cx="1886523" cy="100052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ZA" b="1" dirty="0">
                <a:solidFill>
                  <a:schemeClr val="tx1"/>
                </a:solidFill>
              </a:rPr>
              <a:t>National systems capabilities </a:t>
            </a:r>
          </a:p>
        </p:txBody>
      </p:sp>
      <p:sp>
        <p:nvSpPr>
          <p:cNvPr id="28" name="Flowchart: Stored Data 27">
            <a:extLst>
              <a:ext uri="{FF2B5EF4-FFF2-40B4-BE49-F238E27FC236}">
                <a16:creationId xmlns:a16="http://schemas.microsoft.com/office/drawing/2014/main" id="{2E648A0D-CB3E-4957-97BC-7A7582F220C2}"/>
              </a:ext>
            </a:extLst>
          </p:cNvPr>
          <p:cNvSpPr/>
          <p:nvPr/>
        </p:nvSpPr>
        <p:spPr>
          <a:xfrm rot="16200000">
            <a:off x="7507073" y="3264343"/>
            <a:ext cx="3402430" cy="1878227"/>
          </a:xfrm>
          <a:prstGeom prst="flowChartOnlineStorage">
            <a:avLst/>
          </a:prstGeom>
          <a:solidFill>
            <a:srgbClr val="CC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26" name="TextBox 25">
            <a:extLst>
              <a:ext uri="{FF2B5EF4-FFF2-40B4-BE49-F238E27FC236}">
                <a16:creationId xmlns:a16="http://schemas.microsoft.com/office/drawing/2014/main" id="{AE9CC708-72FE-460A-ABE9-37A7642D1BB5}"/>
              </a:ext>
            </a:extLst>
          </p:cNvPr>
          <p:cNvSpPr txBox="1"/>
          <p:nvPr/>
        </p:nvSpPr>
        <p:spPr>
          <a:xfrm>
            <a:off x="8362384" y="3136226"/>
            <a:ext cx="1704231" cy="2585323"/>
          </a:xfrm>
          <a:prstGeom prst="rect">
            <a:avLst/>
          </a:prstGeom>
          <a:noFill/>
        </p:spPr>
        <p:txBody>
          <a:bodyPr wrap="square" rtlCol="0">
            <a:spAutoFit/>
          </a:bodyPr>
          <a:lstStyle/>
          <a:p>
            <a:pPr algn="ctr"/>
            <a:r>
              <a:rPr lang="en-US" b="1" dirty="0"/>
              <a:t>Impact / outcome indicators – to provide emerging trends in medium &amp; long-term results</a:t>
            </a:r>
            <a:endParaRPr lang="en-ZA" b="1" dirty="0"/>
          </a:p>
        </p:txBody>
      </p:sp>
      <p:sp>
        <p:nvSpPr>
          <p:cNvPr id="30" name="Flowchart: Stored Data 29">
            <a:extLst>
              <a:ext uri="{FF2B5EF4-FFF2-40B4-BE49-F238E27FC236}">
                <a16:creationId xmlns:a16="http://schemas.microsoft.com/office/drawing/2014/main" id="{FCF86471-447C-42A1-99E8-507D910F09C4}"/>
              </a:ext>
            </a:extLst>
          </p:cNvPr>
          <p:cNvSpPr/>
          <p:nvPr/>
        </p:nvSpPr>
        <p:spPr>
          <a:xfrm rot="16200000">
            <a:off x="9453347" y="3262415"/>
            <a:ext cx="3402430" cy="1878227"/>
          </a:xfrm>
          <a:prstGeom prst="flowChartOnlineStorag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p>
        </p:txBody>
      </p:sp>
      <p:sp>
        <p:nvSpPr>
          <p:cNvPr id="29" name="TextBox 28">
            <a:extLst>
              <a:ext uri="{FF2B5EF4-FFF2-40B4-BE49-F238E27FC236}">
                <a16:creationId xmlns:a16="http://schemas.microsoft.com/office/drawing/2014/main" id="{2C1A5FFD-BC5D-4C7C-8069-255AE6219C2C}"/>
              </a:ext>
            </a:extLst>
          </p:cNvPr>
          <p:cNvSpPr txBox="1"/>
          <p:nvPr/>
        </p:nvSpPr>
        <p:spPr>
          <a:xfrm>
            <a:off x="10305505" y="3083195"/>
            <a:ext cx="1659952" cy="2308324"/>
          </a:xfrm>
          <a:prstGeom prst="rect">
            <a:avLst/>
          </a:prstGeom>
          <a:noFill/>
        </p:spPr>
        <p:txBody>
          <a:bodyPr wrap="square" rtlCol="0">
            <a:spAutoFit/>
          </a:bodyPr>
          <a:lstStyle/>
          <a:p>
            <a:pPr algn="ctr"/>
            <a:r>
              <a:rPr lang="en-US" b="1" dirty="0"/>
              <a:t>Capabilities of AU MS to collect the data for purposes of compiling an empirical performance &amp; progress report</a:t>
            </a:r>
            <a:endParaRPr lang="en-ZA" b="1" dirty="0"/>
          </a:p>
        </p:txBody>
      </p:sp>
    </p:spTree>
    <p:extLst>
      <p:ext uri="{BB962C8B-B14F-4D97-AF65-F5344CB8AC3E}">
        <p14:creationId xmlns:p14="http://schemas.microsoft.com/office/powerpoint/2010/main" val="3622474182"/>
      </p:ext>
    </p:extLst>
  </p:cSld>
  <p:clrMapOvr>
    <a:masterClrMapping/>
  </p:clrMapOvr>
</p:sld>
</file>

<file path=ppt/theme/theme1.xml><?xml version="1.0" encoding="utf-8"?>
<a:theme xmlns:a="http://schemas.openxmlformats.org/drawingml/2006/main" name="Generic_PPT_Template.CFT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B514BB3DF6DE2745A6DED23239A54E83" ma:contentTypeVersion="13" ma:contentTypeDescription="Create a new document." ma:contentTypeScope="" ma:versionID="a55d9d37ba98c9dcdd3bf374f2309bf6">
  <xsd:schema xmlns:xsd="http://www.w3.org/2001/XMLSchema" xmlns:xs="http://www.w3.org/2001/XMLSchema" xmlns:p="http://schemas.microsoft.com/office/2006/metadata/properties" xmlns:ns3="141adfa1-3a3a-40f8-995b-e3f318e5e929" xmlns:ns4="c4b052e4-a649-40c6-9ce6-b9ebf80ab71e" targetNamespace="http://schemas.microsoft.com/office/2006/metadata/properties" ma:root="true" ma:fieldsID="a1eb275bdbcdff15809ca2418ac985d0" ns3:_="" ns4:_="">
    <xsd:import namespace="141adfa1-3a3a-40f8-995b-e3f318e5e929"/>
    <xsd:import namespace="c4b052e4-a649-40c6-9ce6-b9ebf80ab71e"/>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1adfa1-3a3a-40f8-995b-e3f318e5e92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4b052e4-a649-40c6-9ce6-b9ebf80ab71e"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E412BBB-272D-4DF1-BC4C-48CA9D8DA7FA}">
  <ds:schemaRefs>
    <ds:schemaRef ds:uri="http://schemas.microsoft.com/office/2006/documentManagement/types"/>
    <ds:schemaRef ds:uri="http://schemas.microsoft.com/office/2006/metadata/properties"/>
    <ds:schemaRef ds:uri="141adfa1-3a3a-40f8-995b-e3f318e5e929"/>
    <ds:schemaRef ds:uri="http://www.w3.org/XML/1998/namespace"/>
    <ds:schemaRef ds:uri="http://purl.org/dc/elements/1.1/"/>
    <ds:schemaRef ds:uri="c4b052e4-a649-40c6-9ce6-b9ebf80ab71e"/>
    <ds:schemaRef ds:uri="http://schemas.microsoft.com/office/infopath/2007/PartnerControls"/>
    <ds:schemaRef ds:uri="http://schemas.openxmlformats.org/package/2006/metadata/core-properties"/>
    <ds:schemaRef ds:uri="http://purl.org/dc/dcmitype/"/>
    <ds:schemaRef ds:uri="http://purl.org/dc/terms/"/>
  </ds:schemaRefs>
</ds:datastoreItem>
</file>

<file path=customXml/itemProps2.xml><?xml version="1.0" encoding="utf-8"?>
<ds:datastoreItem xmlns:ds="http://schemas.openxmlformats.org/officeDocument/2006/customXml" ds:itemID="{31651912-6E90-4D85-8CEB-74B2E50A5C3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1adfa1-3a3a-40f8-995b-e3f318e5e929"/>
    <ds:schemaRef ds:uri="c4b052e4-a649-40c6-9ce6-b9ebf80ab71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4642BC7-3630-428E-8315-522C3D52044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1685</TotalTime>
  <Words>827</Words>
  <Application>Microsoft Office PowerPoint</Application>
  <PresentationFormat>Widescreen</PresentationFormat>
  <Paragraphs>100</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Arial Black</vt:lpstr>
      <vt:lpstr>Calibri</vt:lpstr>
      <vt:lpstr>Calibri Light</vt:lpstr>
      <vt:lpstr>Symbol</vt:lpstr>
      <vt:lpstr>Wingdings</vt:lpstr>
      <vt:lpstr>Generic_PPT_Template.CFTA</vt:lpstr>
      <vt:lpstr>PowerPoint Presentation</vt:lpstr>
      <vt:lpstr>Presentation Outline</vt:lpstr>
      <vt:lpstr>Purpose of the Indicator Handbook</vt:lpstr>
      <vt:lpstr>PowerPoint Presentation</vt:lpstr>
      <vt:lpstr>PowerPoint Presentation</vt:lpstr>
      <vt:lpstr>PowerPoint Presentation</vt:lpstr>
      <vt:lpstr>PowerPoint Presentation</vt:lpstr>
      <vt:lpstr>Core Indicator Handbook Preparatory Process</vt:lpstr>
      <vt:lpstr>Criteria for Selection of Core Indicators</vt:lpstr>
      <vt:lpstr>Indicator Profiling and Reference Sheets</vt:lpstr>
      <vt:lpstr>Profiling of Indicators and Reference Sheets_2</vt:lpstr>
      <vt:lpstr>PowerPoint Presentation</vt:lpstr>
      <vt:lpstr>Group Work – Introduction to Agenda 2063 Core Indicators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Tracking, Assessing, Reporting and Reflections</dc:title>
  <dc:creator>Simon Kisira</dc:creator>
  <cp:lastModifiedBy>Simon Kisira</cp:lastModifiedBy>
  <cp:revision>106</cp:revision>
  <dcterms:created xsi:type="dcterms:W3CDTF">2020-06-09T01:22:30Z</dcterms:created>
  <dcterms:modified xsi:type="dcterms:W3CDTF">2021-03-24T11:37:04Z</dcterms:modified>
</cp:coreProperties>
</file>