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0" r:id="rId2"/>
    <p:sldId id="262" r:id="rId3"/>
    <p:sldId id="275" r:id="rId4"/>
    <p:sldId id="276" r:id="rId5"/>
    <p:sldId id="277" r:id="rId6"/>
    <p:sldId id="278" r:id="rId7"/>
    <p:sldId id="269" r:id="rId8"/>
    <p:sldId id="273" r:id="rId9"/>
    <p:sldId id="274" r:id="rId10"/>
    <p:sldId id="263" r:id="rId11"/>
    <p:sldId id="280" r:id="rId12"/>
    <p:sldId id="281" r:id="rId13"/>
    <p:sldId id="264" r:id="rId14"/>
    <p:sldId id="265" r:id="rId15"/>
    <p:sldId id="279" r:id="rId16"/>
  </p:sldIdLst>
  <p:sldSz cx="9144000" cy="6858000" type="screen4x3"/>
  <p:notesSz cx="9926638" cy="6797675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EFF2"/>
    <a:srgbClr val="0062A1"/>
    <a:srgbClr val="61A3D3"/>
    <a:srgbClr val="C1022D"/>
    <a:srgbClr val="9D1229"/>
    <a:srgbClr val="D892BC"/>
    <a:srgbClr val="8000FF"/>
    <a:srgbClr val="A41D23"/>
    <a:srgbClr val="1F497D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89" autoAdjust="0"/>
  </p:normalViewPr>
  <p:slideViewPr>
    <p:cSldViewPr>
      <p:cViewPr varScale="1">
        <p:scale>
          <a:sx n="115" d="100"/>
          <a:sy n="115" d="100"/>
        </p:scale>
        <p:origin x="153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-1428" y="-108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l" defTabSz="955526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 sz="1100" dirty="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r" defTabSz="955526">
              <a:defRPr sz="13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de-DE" altLang="de-DE" sz="11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84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85130" y="6351165"/>
            <a:ext cx="773733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b" anchorCtr="0" compatLnSpc="1">
            <a:prstTxWarp prst="textNoShape">
              <a:avLst/>
            </a:prstTxWarp>
          </a:bodyPr>
          <a:lstStyle>
            <a:lvl1pPr algn="r" defTabSz="954088">
              <a:defRPr sz="1300">
                <a:latin typeface="Times New Roman" pitchFamily="18" charset="0"/>
              </a:defRPr>
            </a:lvl1pPr>
          </a:lstStyle>
          <a:p>
            <a:pPr algn="l">
              <a:defRPr/>
            </a:pPr>
            <a:fld id="{59786184-F328-430D-9532-77E6BB4C43D3}" type="slidenum">
              <a:rPr lang="de-DE" altLang="de-DE"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pPr algn="l">
                <a:defRPr/>
              </a:pPr>
              <a:t>‹Nr.›</a:t>
            </a:fld>
            <a:endParaRPr lang="de-DE" altLang="de-DE" sz="1100">
              <a:solidFill>
                <a:schemeClr val="tx1">
                  <a:lumMod val="50000"/>
                  <a:lumOff val="5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6" name="Picture 19" descr="Denkmodell_Logo_final_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703" y="6309567"/>
            <a:ext cx="12969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20064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l" defTabSz="955526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endParaRPr lang="de-DE" altLang="de-DE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2125" cy="3397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>
            <a:lvl1pPr algn="r" defTabSz="955526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endParaRPr lang="de-DE" altLang="de-DE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11175"/>
            <a:ext cx="3398838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228975"/>
            <a:ext cx="7942262" cy="3057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/>
              <a:t>Textmasterformate durch Klicken bearbeiten</a:t>
            </a:r>
          </a:p>
          <a:p>
            <a:pPr lvl="1"/>
            <a:r>
              <a:rPr lang="de-DE" altLang="de-DE" noProof="0" dirty="0"/>
              <a:t>Zweite Ebene</a:t>
            </a:r>
          </a:p>
          <a:p>
            <a:pPr lvl="2"/>
            <a:r>
              <a:rPr lang="de-DE" altLang="de-DE" noProof="0" dirty="0"/>
              <a:t>Dritte Ebene</a:t>
            </a:r>
          </a:p>
          <a:p>
            <a:pPr lvl="3"/>
            <a:r>
              <a:rPr lang="de-DE" altLang="de-DE" noProof="0" dirty="0"/>
              <a:t>Vierte Ebene</a:t>
            </a:r>
          </a:p>
          <a:p>
            <a:pPr lvl="4"/>
            <a:r>
              <a:rPr lang="de-DE" altLang="de-DE" noProof="0" dirty="0"/>
              <a:t>Fünfte Ebene</a:t>
            </a:r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0" y="6442600"/>
            <a:ext cx="930871" cy="33813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5541" tIns="47770" rIns="95541" bIns="47770" numCol="1" anchor="b" anchorCtr="0" compatLnSpc="1">
            <a:prstTxWarp prst="textNoShape">
              <a:avLst/>
            </a:prstTxWarp>
          </a:bodyPr>
          <a:lstStyle>
            <a:lvl1pPr algn="l" defTabSz="954088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86ACE1CB-451C-4B96-A90E-86389FCF579C}" type="slidenum">
              <a:rPr lang="de-DE" altLang="de-DE" smtClean="0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8" name="Picture 19" descr="Denkmodell_Logo_final_S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9703" y="6351165"/>
            <a:ext cx="129698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4577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en Sans" panose="020B0606030504020204" pitchFamily="34" charset="0"/>
        <a:ea typeface="Open Sans" panose="020B0606030504020204" pitchFamily="34" charset="0"/>
        <a:cs typeface="Open Sans" panose="020B0606030504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44327" y="4005064"/>
            <a:ext cx="5688013" cy="432048"/>
          </a:xfrm>
          <a:ln>
            <a:noFill/>
          </a:ln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>
                <a:solidFill>
                  <a:schemeClr val="accent3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altLang="de-DE" noProof="0" dirty="0"/>
              <a:t>… </a:t>
            </a:r>
            <a:r>
              <a:rPr lang="de-DE" altLang="de-DE" noProof="0" dirty="0" err="1"/>
              <a:t>facilitators</a:t>
            </a:r>
            <a:r>
              <a:rPr lang="de-DE" altLang="de-DE" noProof="0" dirty="0"/>
              <a:t> …</a:t>
            </a:r>
            <a:endParaRPr lang="en-GB" altLang="de-DE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4509120"/>
            <a:ext cx="5688013" cy="503238"/>
          </a:xfrm>
          <a:noFill/>
          <a:ln>
            <a:noFill/>
          </a:ln>
          <a:effectLst/>
          <a:extLst/>
        </p:spPr>
        <p:txBody>
          <a:bodyPr/>
          <a:lstStyle>
            <a:lvl1pPr marL="0" indent="0" algn="l">
              <a:buNone/>
              <a:defRPr lang="de-DE" sz="1600" b="0" i="0" kern="1200" baseline="0" smtClean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… </a:t>
            </a:r>
            <a:r>
              <a:rPr lang="de-DE" dirty="0" err="1"/>
              <a:t>date</a:t>
            </a:r>
            <a:r>
              <a:rPr lang="de-DE" dirty="0"/>
              <a:t>,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3212976"/>
            <a:ext cx="7056784" cy="720080"/>
          </a:xfrm>
          <a:noFill/>
          <a:ln>
            <a:noFill/>
          </a:ln>
          <a:effectLst/>
          <a:extLst/>
        </p:spPr>
        <p:txBody>
          <a:bodyPr anchor="ctr"/>
          <a:lstStyle>
            <a:lvl1pPr marL="0" indent="0" algn="l">
              <a:buNone/>
              <a:defRPr lang="de-DE" sz="3200" b="0" i="0" kern="1200" cap="none" spc="0" baseline="0" smtClean="0">
                <a:ln>
                  <a:noFill/>
                </a:ln>
                <a:solidFill>
                  <a:srgbClr val="0062A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Headline / Title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44872" y="2780730"/>
            <a:ext cx="4967288" cy="576262"/>
          </a:xfrm>
          <a:noFill/>
          <a:ln>
            <a:solidFill>
              <a:srgbClr val="FFFFFF"/>
            </a:solidFill>
          </a:ln>
          <a:effectLst/>
          <a:extLst/>
        </p:spPr>
        <p:txBody>
          <a:bodyPr anchor="ctr"/>
          <a:lstStyle>
            <a:lvl1pPr marL="0" indent="0">
              <a:buNone/>
              <a:defRPr lang="en-US" altLang="de-DE" sz="1100" b="0" i="0" cap="none" spc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41271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_Photo Docu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1044327" y="4005064"/>
            <a:ext cx="5688013" cy="432048"/>
          </a:xfrm>
          <a:ln>
            <a:noFill/>
          </a:ln>
        </p:spPr>
        <p:txBody>
          <a:bodyPr/>
          <a:lstStyle>
            <a:lvl1pPr marL="0" indent="0" algn="l">
              <a:buFont typeface="Wingdings" pitchFamily="2" charset="2"/>
              <a:buNone/>
              <a:defRPr sz="2000" b="0" i="0">
                <a:solidFill>
                  <a:schemeClr val="accent3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altLang="de-DE" noProof="0" dirty="0"/>
              <a:t>… </a:t>
            </a:r>
            <a:r>
              <a:rPr lang="de-DE" altLang="de-DE" noProof="0" dirty="0" err="1"/>
              <a:t>facilitators</a:t>
            </a:r>
            <a:r>
              <a:rPr lang="de-DE" altLang="de-DE" noProof="0" dirty="0"/>
              <a:t> …</a:t>
            </a:r>
            <a:endParaRPr lang="en-GB" altLang="de-DE" noProof="0" dirty="0"/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043608" y="4509120"/>
            <a:ext cx="5688013" cy="503238"/>
          </a:xfrm>
          <a:noFill/>
          <a:ln>
            <a:noFill/>
          </a:ln>
          <a:effectLst/>
          <a:extLst/>
        </p:spPr>
        <p:txBody>
          <a:bodyPr/>
          <a:lstStyle>
            <a:lvl1pPr marL="0" indent="0" algn="l">
              <a:buNone/>
              <a:defRPr lang="de-DE" sz="1600" b="0" i="0" kern="1200" baseline="0" smtClean="0">
                <a:solidFill>
                  <a:srgbClr val="595959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… </a:t>
            </a:r>
            <a:r>
              <a:rPr lang="de-DE" dirty="0" err="1"/>
              <a:t>date</a:t>
            </a:r>
            <a:r>
              <a:rPr lang="de-DE" dirty="0"/>
              <a:t>,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2852936"/>
            <a:ext cx="7056784" cy="1080120"/>
          </a:xfrm>
          <a:noFill/>
          <a:ln>
            <a:noFill/>
          </a:ln>
          <a:effectLst/>
          <a:extLst/>
        </p:spPr>
        <p:txBody>
          <a:bodyPr anchor="ctr"/>
          <a:lstStyle>
            <a:lvl1pPr marL="0" indent="0" algn="l">
              <a:buNone/>
              <a:defRPr lang="de-DE" sz="3200" b="0" i="0" kern="1200" cap="none" spc="0" smtClean="0">
                <a:ln>
                  <a:noFill/>
                </a:ln>
                <a:solidFill>
                  <a:schemeClr val="accent1"/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 err="1"/>
              <a:t>Photo</a:t>
            </a:r>
            <a:r>
              <a:rPr lang="de-DE" dirty="0"/>
              <a:t> </a:t>
            </a:r>
            <a:r>
              <a:rPr lang="de-DE" dirty="0" err="1"/>
              <a:t>Documentation</a:t>
            </a:r>
            <a:endParaRPr lang="de-DE" dirty="0"/>
          </a:p>
          <a:p>
            <a:pPr lvl="0"/>
            <a:r>
              <a:rPr lang="de-DE" dirty="0"/>
              <a:t>Event</a:t>
            </a:r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1081708" y="2348682"/>
            <a:ext cx="4967288" cy="576262"/>
          </a:xfrm>
          <a:noFill/>
          <a:ln>
            <a:solidFill>
              <a:srgbClr val="FFFFFF"/>
            </a:solidFill>
          </a:ln>
          <a:effectLst/>
          <a:extLst/>
        </p:spPr>
        <p:txBody>
          <a:bodyPr anchor="ctr"/>
          <a:lstStyle>
            <a:lvl1pPr marL="0" indent="0">
              <a:buNone/>
              <a:defRPr lang="en-US" altLang="de-DE" sz="1100" b="0" i="0" cap="none" spc="0" baseline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insert</a:t>
            </a:r>
            <a:r>
              <a:rPr lang="de-DE" dirty="0"/>
              <a:t> </a:t>
            </a:r>
            <a:r>
              <a:rPr lang="de-DE" dirty="0" err="1"/>
              <a:t>client</a:t>
            </a:r>
            <a:r>
              <a:rPr lang="de-DE" dirty="0"/>
              <a:t> / </a:t>
            </a:r>
            <a:r>
              <a:rPr lang="de-DE" dirty="0" err="1"/>
              <a:t>project</a:t>
            </a:r>
            <a:r>
              <a:rPr lang="de-DE" dirty="0"/>
              <a:t> </a:t>
            </a:r>
            <a:r>
              <a:rPr lang="de-DE" dirty="0" err="1"/>
              <a:t>number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573059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_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43608" y="3212976"/>
            <a:ext cx="7056784" cy="720080"/>
          </a:xfrm>
          <a:noFill/>
          <a:ln>
            <a:noFill/>
          </a:ln>
          <a:effectLst/>
          <a:extLst/>
        </p:spPr>
        <p:txBody>
          <a:bodyPr anchor="ctr"/>
          <a:lstStyle>
            <a:lvl1pPr marL="0" indent="0" algn="ctr">
              <a:buNone/>
              <a:defRPr lang="de-DE" sz="3200" b="0" i="0" kern="1200" cap="none" spc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‹Nr.›</a:t>
            </a:fld>
            <a:endParaRPr lang="en-US" altLang="de-DE" dirty="0"/>
          </a:p>
        </p:txBody>
      </p:sp>
      <p:pic>
        <p:nvPicPr>
          <p:cNvPr id="6" name="Grafik 5" descr="C:\denkmodell\Pr\GIZ\bonn\YouMatch\18-669-GIZ-YouMatch-CoPs\Icons und Logos\YouMatch_logo.pn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112382"/>
            <a:ext cx="1094978" cy="5201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02405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  <a:ln>
            <a:noFill/>
          </a:ln>
          <a:effectLst/>
          <a:extLst/>
        </p:spPr>
        <p:txBody>
          <a:bodyPr/>
          <a:lstStyle>
            <a:lvl1pPr>
              <a:defRPr lang="de-DE" baseline="0">
                <a:solidFill>
                  <a:schemeClr val="tx1">
                    <a:lumMod val="75000"/>
                    <a:lumOff val="2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20202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noFill/>
          <a:ln>
            <a:noFill/>
          </a:ln>
          <a:effectLst/>
          <a:extLst/>
        </p:spPr>
        <p:txBody>
          <a:bodyPr/>
          <a:lstStyle>
            <a:lvl1pPr>
              <a:defRPr lang="de-DE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84213" y="1341438"/>
            <a:ext cx="8208267" cy="4975225"/>
          </a:xfrm>
        </p:spPr>
        <p:txBody>
          <a:bodyPr/>
          <a:lstStyle>
            <a:lvl1pPr marL="342900" indent="-342900"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/>
              <a:buChar char="•"/>
              <a:defRPr sz="20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de-DE" dirty="0"/>
          </a:p>
          <a:p>
            <a:pPr lvl="1"/>
            <a:r>
              <a:rPr lang="de-DE" dirty="0"/>
              <a:t>...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6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35119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s_d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1" hasCustomPrompt="1"/>
          </p:nvPr>
        </p:nvSpPr>
        <p:spPr>
          <a:xfrm>
            <a:off x="4788024" y="1628800"/>
            <a:ext cx="3527425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827584" y="1628800"/>
            <a:ext cx="3527425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1113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_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</a:t>
            </a:r>
            <a:r>
              <a:rPr lang="de-DE" dirty="0" err="1"/>
              <a:t>headline</a:t>
            </a:r>
            <a:endParaRPr lang="de-DE" dirty="0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2" hasCustomPrompt="1"/>
          </p:nvPr>
        </p:nvSpPr>
        <p:spPr>
          <a:xfrm>
            <a:off x="827584" y="1628800"/>
            <a:ext cx="7488832" cy="4537075"/>
          </a:xfrm>
        </p:spPr>
        <p:txBody>
          <a:bodyPr/>
          <a:lstStyle>
            <a:lvl1pPr marL="0" indent="0">
              <a:buNone/>
              <a:defRPr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picture</a:t>
            </a:r>
            <a:endParaRPr lang="de-DE" dirty="0"/>
          </a:p>
        </p:txBody>
      </p:sp>
      <p:sp>
        <p:nvSpPr>
          <p:cNvPr id="8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06933" y="6381750"/>
            <a:ext cx="50462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‹Nr.›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782758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333375"/>
            <a:ext cx="8154987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dirty="0"/>
              <a:t>Click to edit headline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341438"/>
            <a:ext cx="8459787" cy="497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dirty="0"/>
              <a:t>Click </a:t>
            </a:r>
            <a:r>
              <a:rPr lang="de-DE" altLang="de-DE" noProof="0" dirty="0" err="1"/>
              <a:t>to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add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text</a:t>
            </a:r>
            <a:r>
              <a:rPr lang="de-DE" altLang="de-DE" noProof="0" dirty="0"/>
              <a:t> …</a:t>
            </a:r>
          </a:p>
          <a:p>
            <a:pPr lvl="1"/>
            <a:r>
              <a:rPr lang="de-DE" altLang="de-DE" noProof="0" dirty="0"/>
              <a:t>… </a:t>
            </a:r>
            <a:r>
              <a:rPr lang="de-DE" altLang="de-DE" noProof="0" dirty="0" err="1"/>
              <a:t>second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level</a:t>
            </a:r>
            <a:r>
              <a:rPr lang="de-DE" altLang="de-DE" noProof="0" dirty="0"/>
              <a:t> …</a:t>
            </a:r>
          </a:p>
          <a:p>
            <a:pPr lvl="2"/>
            <a:r>
              <a:rPr lang="de-DE" altLang="de-DE" noProof="0" dirty="0"/>
              <a:t>… </a:t>
            </a:r>
            <a:r>
              <a:rPr lang="de-DE" altLang="de-DE" noProof="0" dirty="0" err="1"/>
              <a:t>third</a:t>
            </a:r>
            <a:r>
              <a:rPr lang="de-DE" altLang="de-DE" noProof="0" dirty="0"/>
              <a:t> </a:t>
            </a:r>
            <a:r>
              <a:rPr lang="de-DE" altLang="de-DE" noProof="0" dirty="0" err="1"/>
              <a:t>level</a:t>
            </a:r>
            <a:r>
              <a:rPr lang="de-DE" altLang="de-DE" noProof="0" dirty="0"/>
              <a:t> …</a:t>
            </a:r>
          </a:p>
        </p:txBody>
      </p:sp>
      <p:pic>
        <p:nvPicPr>
          <p:cNvPr id="4" name="Grafik 3" descr="C:\denkmodell\Pr\GIZ\bonn\YouMatch\18-669-GIZ-YouMatch-CoPs\Icons und Logos\YouMatch_logo.png"/>
          <p:cNvPicPr/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6112382"/>
            <a:ext cx="1094978" cy="52019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5" r:id="rId2"/>
    <p:sldLayoutId id="2147483912" r:id="rId3"/>
    <p:sldLayoutId id="2147483913" r:id="rId4"/>
    <p:sldLayoutId id="2147483914" r:id="rId5"/>
    <p:sldLayoutId id="2147483916" r:id="rId6"/>
    <p:sldLayoutId id="2147483917" r:id="rId7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en-GB" altLang="de-DE" sz="2400">
          <a:solidFill>
            <a:schemeClr val="tx1">
              <a:lumMod val="75000"/>
              <a:lumOff val="25000"/>
            </a:schemeClr>
          </a:solidFill>
          <a:latin typeface="Open Sans Light" panose="020B0306030504020204" pitchFamily="34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404040"/>
          </a:solidFill>
          <a:effectLst>
            <a:outerShdw blurRad="38100" dist="38100" dir="2700000" algn="tl">
              <a:srgbClr val="C0C0C0"/>
            </a:outerShdw>
          </a:effectLst>
          <a:latin typeface="Calibri" pitchFamily="34" charset="0"/>
          <a:ea typeface="ＭＳ Ｐゴシック" charset="0"/>
          <a:cs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457200" indent="-45720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Font typeface="Arial" pitchFamily="34" charset="0"/>
        <a:buChar char="•"/>
        <a:defRPr lang="en-GB" sz="280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SzPct val="75000"/>
        <a:buFont typeface="Arial" pitchFamily="34" charset="0"/>
        <a:buChar char="•"/>
        <a:defRPr lang="en-GB" sz="26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257300" indent="-342900" algn="l" rtl="0" eaLnBrk="1" fontAlgn="base" hangingPunct="1">
        <a:spcBef>
          <a:spcPct val="20000"/>
        </a:spcBef>
        <a:spcAft>
          <a:spcPct val="0"/>
        </a:spcAft>
        <a:buClr>
          <a:schemeClr val="tx1">
            <a:lumMod val="65000"/>
            <a:lumOff val="35000"/>
          </a:schemeClr>
        </a:buClr>
        <a:buSzPct val="75000"/>
        <a:buFont typeface="Arial" panose="020B0604020202020204" pitchFamily="34" charset="0"/>
        <a:buChar char="•"/>
        <a:defRPr lang="en-GB" sz="2400" baseline="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Font typeface="Arial" pitchFamily="34" charset="0"/>
        <a:buChar char="•"/>
        <a:defRPr lang="en-GB" sz="20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6"/>
        </a:buClr>
        <a:buChar char="-"/>
        <a:defRPr lang="en-GB" sz="20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tertitel 1"/>
          <p:cNvSpPr>
            <a:spLocks noGrp="1"/>
          </p:cNvSpPr>
          <p:nvPr>
            <p:ph type="subTitle" idx="1"/>
          </p:nvPr>
        </p:nvSpPr>
        <p:spPr>
          <a:xfrm>
            <a:off x="1116335" y="3503101"/>
            <a:ext cx="5688013" cy="432048"/>
          </a:xfrm>
        </p:spPr>
        <p:txBody>
          <a:bodyPr/>
          <a:lstStyle/>
          <a:p>
            <a:pPr algn="ctr"/>
            <a:r>
              <a:rPr lang="en-GB" dirty="0" smtClean="0"/>
              <a:t>Jado </a:t>
            </a:r>
            <a:r>
              <a:rPr lang="en-GB" dirty="0" smtClean="0"/>
              <a:t>Ndaruhuye</a:t>
            </a:r>
            <a:endParaRPr lang="en-GB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1116334" y="4223181"/>
            <a:ext cx="5688013" cy="503238"/>
          </a:xfrm>
        </p:spPr>
        <p:txBody>
          <a:bodyPr/>
          <a:lstStyle/>
          <a:p>
            <a:pPr algn="ctr"/>
            <a:r>
              <a:rPr lang="en-GB" dirty="0" smtClean="0"/>
              <a:t>1er </a:t>
            </a:r>
            <a:r>
              <a:rPr lang="fr-FR" dirty="0"/>
              <a:t>a</a:t>
            </a:r>
            <a:r>
              <a:rPr lang="fr-FR" dirty="0" smtClean="0"/>
              <a:t>out</a:t>
            </a:r>
            <a:r>
              <a:rPr lang="en-GB" dirty="0" smtClean="0"/>
              <a:t> </a:t>
            </a:r>
            <a:r>
              <a:rPr lang="en-GB" dirty="0" smtClean="0"/>
              <a:t>2019  </a:t>
            </a:r>
            <a:r>
              <a:rPr lang="en-GB" dirty="0"/>
              <a:t>/ </a:t>
            </a:r>
            <a:r>
              <a:rPr lang="en-GB" dirty="0" smtClean="0"/>
              <a:t>12h00 – 14h00 </a:t>
            </a:r>
            <a:r>
              <a:rPr lang="en-GB" dirty="0" smtClean="0"/>
              <a:t>TU</a:t>
            </a:r>
            <a:endParaRPr lang="en-GB" dirty="0"/>
          </a:p>
        </p:txBody>
      </p:sp>
      <p:pic>
        <p:nvPicPr>
          <p:cNvPr id="6" name="Grafik 5" descr="C:\Users\sd\AppData\Local\Microsoft\Windows\INetCache\Content.Word\ELdZ_ml_Office_farbe_en.bmp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6419" y="275104"/>
            <a:ext cx="1417955" cy="79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rafik 6" descr="C:\denkmodell\Pr\GIZ\bonn\YouMatch\18-669-GIZ-YouMatch-CoPs\Icons und Logos\YouMatch_logo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694" y="1180614"/>
            <a:ext cx="2291715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rafik 7" descr="GIZ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1464"/>
            <a:ext cx="2245995" cy="5924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platzhalter 4"/>
          <p:cNvSpPr>
            <a:spLocks noGrp="1"/>
          </p:cNvSpPr>
          <p:nvPr>
            <p:ph type="body" sz="quarter" idx="11"/>
          </p:nvPr>
        </p:nvSpPr>
        <p:spPr>
          <a:xfrm>
            <a:off x="1116334" y="2511866"/>
            <a:ext cx="7056784" cy="720080"/>
          </a:xfrm>
        </p:spPr>
        <p:txBody>
          <a:bodyPr/>
          <a:lstStyle/>
          <a:p>
            <a:pPr algn="ctr"/>
            <a:r>
              <a:rPr lang="fr-FR" dirty="0"/>
              <a:t>Deuxième Réunion </a:t>
            </a:r>
            <a:r>
              <a:rPr lang="fr-FR" b="1" dirty="0" err="1"/>
              <a:t>CdP</a:t>
            </a:r>
            <a:r>
              <a:rPr lang="fr-FR" b="1" dirty="0"/>
              <a:t> </a:t>
            </a:r>
            <a:r>
              <a:rPr lang="fr-FR" b="1" dirty="0" smtClean="0"/>
              <a:t>1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610376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Dernier sujet d'aujourd'hui - l'agenda de Turin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1er et 2ème jour </a:t>
            </a:r>
            <a:r>
              <a:rPr lang="fr-FR" dirty="0" smtClean="0"/>
              <a:t>de l'événement </a:t>
            </a:r>
            <a:r>
              <a:rPr lang="fr-FR" dirty="0"/>
              <a:t>de Turin - 8h30 à </a:t>
            </a:r>
            <a:r>
              <a:rPr lang="fr-FR" dirty="0" smtClean="0"/>
              <a:t>17h30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Séance d'ouverture: SPE et politiques du marché du travail: aperçu et instruments internationaux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1 - Systèmes d'information du marché du travail: </a:t>
            </a:r>
            <a:r>
              <a:rPr lang="fr-FR" dirty="0" err="1"/>
              <a:t>CoP</a:t>
            </a:r>
            <a:r>
              <a:rPr lang="fr-FR" dirty="0"/>
              <a:t> 1 ANG / </a:t>
            </a:r>
            <a:r>
              <a:rPr lang="fr-FR" dirty="0" err="1"/>
              <a:t>CdP</a:t>
            </a:r>
            <a:r>
              <a:rPr lang="fr-FR" dirty="0"/>
              <a:t> 1 FR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2 -  Gérer de façon efficace les centres d’emploi et les adapter </a:t>
            </a:r>
            <a:r>
              <a:rPr lang="en-GB" dirty="0"/>
              <a:t>aux </a:t>
            </a:r>
            <a:r>
              <a:rPr lang="en-GB" dirty="0" err="1"/>
              <a:t>besoins</a:t>
            </a:r>
            <a:r>
              <a:rPr lang="en-GB" dirty="0"/>
              <a:t> des </a:t>
            </a:r>
            <a:r>
              <a:rPr lang="en-GB" dirty="0" err="1"/>
              <a:t>jeunes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milieu rural </a:t>
            </a:r>
            <a:r>
              <a:rPr lang="fr-FR" dirty="0"/>
              <a:t>: </a:t>
            </a:r>
            <a:r>
              <a:rPr lang="fr-FR" dirty="0" err="1"/>
              <a:t>CdP</a:t>
            </a:r>
            <a:r>
              <a:rPr lang="fr-FR" dirty="0"/>
              <a:t> 3 ANG / </a:t>
            </a:r>
            <a:r>
              <a:rPr lang="fr-FR" dirty="0" err="1"/>
              <a:t>CdP</a:t>
            </a:r>
            <a:r>
              <a:rPr lang="fr-FR" dirty="0"/>
              <a:t> 7 FR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3 - Employabilité et orientation professionnelle: </a:t>
            </a:r>
            <a:r>
              <a:rPr lang="fr-FR" dirty="0" err="1"/>
              <a:t>CdP</a:t>
            </a:r>
            <a:r>
              <a:rPr lang="fr-FR" dirty="0"/>
              <a:t> 2 ANG / </a:t>
            </a:r>
            <a:r>
              <a:rPr lang="fr-FR" dirty="0" err="1"/>
              <a:t>CdP</a:t>
            </a:r>
            <a:r>
              <a:rPr lang="fr-FR" dirty="0"/>
              <a:t> 2 FR / </a:t>
            </a:r>
            <a:r>
              <a:rPr lang="fr-FR" dirty="0" err="1"/>
              <a:t>CdP</a:t>
            </a:r>
            <a:r>
              <a:rPr lang="fr-FR" dirty="0"/>
              <a:t> 4 FR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FR" dirty="0"/>
              <a:t> 4 – Construire des partenariats et un dialogue au niveau local : </a:t>
            </a:r>
            <a:r>
              <a:rPr lang="fr-FR" dirty="0" err="1"/>
              <a:t>CdP</a:t>
            </a:r>
            <a:r>
              <a:rPr lang="fr-FR" dirty="0"/>
              <a:t> 5 AN / </a:t>
            </a:r>
            <a:r>
              <a:rPr lang="fr-FR" dirty="0" err="1"/>
              <a:t>CdP</a:t>
            </a:r>
            <a:r>
              <a:rPr lang="fr-FR" dirty="0"/>
              <a:t> 6 ANG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FR" dirty="0"/>
              <a:t>Partage des résultats 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10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767571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Ordre du jour du </a:t>
            </a:r>
            <a:r>
              <a:rPr lang="fr-FR" dirty="0" smtClean="0"/>
              <a:t>lancement de </a:t>
            </a:r>
            <a:r>
              <a:rPr lang="fr-FR" dirty="0"/>
              <a:t>la </a:t>
            </a:r>
            <a:r>
              <a:rPr lang="fr-FR" dirty="0" err="1"/>
              <a:t>CdP</a:t>
            </a:r>
            <a:r>
              <a:rPr lang="fr-FR" dirty="0"/>
              <a:t> à Turin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3ème jour de l'événement de Turin - 9h à 17h30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Objectifs de la réunion de lancement de la </a:t>
            </a:r>
            <a:r>
              <a:rPr lang="fr-FR" dirty="0" err="1"/>
              <a:t>CdP</a:t>
            </a:r>
            <a:r>
              <a:rPr lang="fr-FR" dirty="0"/>
              <a:t>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Les Membres de la </a:t>
            </a:r>
            <a:r>
              <a:rPr lang="fr-FR" dirty="0" err="1"/>
              <a:t>CdP</a:t>
            </a:r>
            <a:r>
              <a:rPr lang="fr-FR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font connaissance personnellement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définissent ensemble l'objectif de leur </a:t>
            </a:r>
            <a:r>
              <a:rPr lang="fr-FR" dirty="0" err="1"/>
              <a:t>CdP</a:t>
            </a: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élaborent ensemble leur plan d'action </a:t>
            </a:r>
            <a:r>
              <a:rPr lang="fr-FR" dirty="0" err="1"/>
              <a:t>CdP</a:t>
            </a:r>
            <a:r>
              <a:rPr lang="fr-FR" dirty="0"/>
              <a:t>, sur la base de l'analyse du </a:t>
            </a:r>
            <a:r>
              <a:rPr lang="fr-FR" dirty="0" smtClean="0"/>
              <a:t>remue-méninges</a:t>
            </a: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Finalisent leur carte des connaissances, en identifiant également les lacunes dans les </a:t>
            </a:r>
            <a:r>
              <a:rPr lang="fr-FR" dirty="0" smtClean="0"/>
              <a:t>connaissances</a:t>
            </a: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Définissent la date de la prochaine réunion en ligne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11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2166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Ordre du jour du </a:t>
            </a:r>
            <a:r>
              <a:rPr lang="fr-FR" dirty="0" smtClean="0"/>
              <a:t>lancement de </a:t>
            </a:r>
            <a:r>
              <a:rPr lang="fr-FR" dirty="0"/>
              <a:t>la </a:t>
            </a:r>
            <a:r>
              <a:rPr lang="fr-FR" dirty="0" err="1"/>
              <a:t>CdP</a:t>
            </a:r>
            <a:r>
              <a:rPr lang="fr-FR" dirty="0"/>
              <a:t> à Turin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12</a:t>
            </a:fld>
            <a:endParaRPr lang="en-US" altLang="de-DE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81334" y="1179413"/>
            <a:ext cx="9062666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Accueil/inscription 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/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objectifs 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et ordre du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jour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Présentation de la carte des connaissances et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ajustements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Rappeler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les 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résultats du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remue-méninges 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et définir les priorités/domaines d'intervention pour le travail de la </a:t>
            </a:r>
            <a:r>
              <a:rPr lang="fr-FR" altLang="de-DE" dirty="0" err="1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CdP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 - sur la base de critères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définis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Elaboration d’un « objectif » 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de la </a:t>
            </a:r>
            <a:r>
              <a:rPr lang="fr-FR" altLang="de-DE" dirty="0" err="1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CdP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Plan d'action (travail de groupe)</a:t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Mise à jour de la carte des connaissances :  Quelles connaissances nécessaires devons-nous "acquérir" ? Par quels moyens (apport d'experts, formation,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auto-formation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, échange avec </a:t>
            </a:r>
            <a:r>
              <a:rPr lang="fr-FR" altLang="de-DE" dirty="0" smtClean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des pairs...)</a:t>
            </a: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/>
            </a:r>
            <a:b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fr-FR" altLang="de-DE" dirty="0">
              <a:latin typeface="+mn-lt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720000" lvl="1" indent="-342900" eaLnBrk="0" hangingPunct="0">
              <a:spcBef>
                <a:spcPct val="0"/>
              </a:spcBef>
              <a:buClr>
                <a:srgbClr val="48B167"/>
              </a:buClr>
              <a:buFont typeface="Wingdings" panose="05000000000000000000" pitchFamily="2" charset="2"/>
              <a:buChar char="v"/>
            </a:pPr>
            <a:r>
              <a:rPr lang="fr-FR" altLang="de-DE" dirty="0">
                <a:latin typeface="+mn-lt"/>
                <a:ea typeface="Times New Roman" panose="02020603050405020304" pitchFamily="18" charset="0"/>
                <a:cs typeface="Calibri" panose="020F0502020204030204" pitchFamily="34" charset="0"/>
              </a:rPr>
              <a:t>Récapitulation / prochaines étapes, clôture, rétroaction de la journée</a:t>
            </a:r>
            <a:endParaRPr kumimoji="0" lang="en-US" altLang="de-DE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7225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b="1" dirty="0" err="1"/>
              <a:t>D'autres</a:t>
            </a:r>
            <a:r>
              <a:rPr lang="en-US" b="1" dirty="0"/>
              <a:t> questions ?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13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8682678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- out</a:t>
            </a:r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Veuillez formuler 1 phrase ou même un mot /personne : </a:t>
            </a:r>
            <a:r>
              <a:rPr lang="fr-FR" dirty="0" smtClean="0"/>
              <a:t>« pourquoi suis-je impatient de participer à l’événement de Turin ? »  </a:t>
            </a: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14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347047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b="1" dirty="0"/>
              <a:t>Merci !</a:t>
            </a:r>
          </a:p>
          <a:p>
            <a:pPr marL="0" indent="0">
              <a:buNone/>
            </a:pPr>
            <a:endParaRPr lang="fr-FR" b="1" dirty="0"/>
          </a:p>
          <a:p>
            <a:pPr marL="0" indent="0">
              <a:buNone/>
            </a:pPr>
            <a:r>
              <a:rPr lang="fr-FR" b="1" dirty="0"/>
              <a:t> Au revoir - on se voit à Turin !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15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230841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Programme d’aujourd’hui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2</a:t>
            </a:fld>
            <a:endParaRPr lang="en-US" alt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156280" y="2852936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45 min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56280" y="4375761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30 min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56280" y="5673864"/>
            <a:ext cx="9098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C00000"/>
                </a:solidFill>
              </a:rPr>
              <a:t>20 min</a:t>
            </a:r>
          </a:p>
        </p:txBody>
      </p:sp>
      <p:sp>
        <p:nvSpPr>
          <p:cNvPr id="10" name="Inhaltsplatzhalter 6"/>
          <p:cNvSpPr txBox="1">
            <a:spLocks/>
          </p:cNvSpPr>
          <p:nvPr/>
        </p:nvSpPr>
        <p:spPr bwMode="auto">
          <a:xfrm>
            <a:off x="949355" y="954146"/>
            <a:ext cx="7943125" cy="5652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Font typeface="Arial"/>
              <a:buChar char="•"/>
              <a:defRPr lang="en-GB" sz="20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marL="12573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>
                  <a:lumMod val="65000"/>
                  <a:lumOff val="35000"/>
                </a:schemeClr>
              </a:buClr>
              <a:buSzPct val="75000"/>
              <a:buFont typeface="Arial" panose="020B0604020202020204" pitchFamily="34" charset="0"/>
              <a:buChar char="•"/>
              <a:defRPr lang="en-GB" sz="2400" baseline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Font typeface="Arial" pitchFamily="34" charset="0"/>
              <a:buChar char="•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6"/>
              </a:buClr>
              <a:buChar char="-"/>
              <a:defRPr lang="en-GB" sz="20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CC0000"/>
              </a:buClr>
              <a:buChar char="-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fr-FR" dirty="0"/>
              <a:t>Rappel des astuces techniques (microphone, fonction de sourdine, chat interne...)</a:t>
            </a:r>
          </a:p>
          <a:p>
            <a:pPr marL="0" indent="0">
              <a:buNone/>
            </a:pP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Session </a:t>
            </a:r>
            <a:r>
              <a:rPr lang="fr-FR" dirty="0"/>
              <a:t>de remue-méninges </a:t>
            </a:r>
            <a:r>
              <a:rPr lang="fr-FR" dirty="0" smtClean="0"/>
              <a:t>sur </a:t>
            </a:r>
            <a:r>
              <a:rPr lang="fr-FR" dirty="0"/>
              <a:t>les défis de notre </a:t>
            </a:r>
            <a:r>
              <a:rPr lang="fr-FR" dirty="0" err="1" smtClean="0"/>
              <a:t>CdP</a:t>
            </a:r>
            <a:r>
              <a:rPr lang="fr-FR" dirty="0" smtClean="0"/>
              <a:t> </a:t>
            </a:r>
            <a:r>
              <a:rPr lang="fr-FR" dirty="0"/>
              <a:t>avec un outil en ligne - cartographie mentale (</a:t>
            </a:r>
            <a:r>
              <a:rPr lang="fr-FR" dirty="0" err="1"/>
              <a:t>mind</a:t>
            </a:r>
            <a:r>
              <a:rPr lang="fr-FR" dirty="0"/>
              <a:t> </a:t>
            </a:r>
            <a:r>
              <a:rPr lang="fr-FR" dirty="0" err="1"/>
              <a:t>mapping</a:t>
            </a:r>
            <a:r>
              <a:rPr lang="fr-FR" dirty="0"/>
              <a:t>) - </a:t>
            </a:r>
            <a:r>
              <a:rPr lang="fr-FR" dirty="0" smtClean="0"/>
              <a:t>en </a:t>
            </a:r>
            <a:r>
              <a:rPr lang="fr-FR" dirty="0"/>
              <a:t>préparation pour la future session de planification à </a:t>
            </a:r>
            <a:r>
              <a:rPr lang="fr-FR" dirty="0" smtClean="0"/>
              <a:t>Turin</a:t>
            </a:r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Introduction </a:t>
            </a:r>
            <a:r>
              <a:rPr lang="fr-FR" dirty="0"/>
              <a:t>au sujet de la carte des connaissances </a:t>
            </a:r>
            <a:r>
              <a:rPr lang="fr-FR" dirty="0" smtClean="0"/>
              <a:t>(</a:t>
            </a:r>
            <a:r>
              <a:rPr lang="fr-FR" dirty="0"/>
              <a:t>nous </a:t>
            </a:r>
            <a:r>
              <a:rPr lang="fr-FR" dirty="0" smtClean="0"/>
              <a:t>recueillerons </a:t>
            </a:r>
            <a:r>
              <a:rPr lang="fr-FR" dirty="0"/>
              <a:t>d'autres </a:t>
            </a:r>
            <a:r>
              <a:rPr lang="fr-FR" dirty="0" smtClean="0"/>
              <a:t>informations </a:t>
            </a:r>
            <a:r>
              <a:rPr lang="fr-FR" dirty="0"/>
              <a:t>auprès des membres de la </a:t>
            </a:r>
            <a:r>
              <a:rPr lang="fr-FR" dirty="0" err="1"/>
              <a:t>CdP</a:t>
            </a:r>
            <a:r>
              <a:rPr lang="fr-FR" dirty="0"/>
              <a:t> pendant cette session et </a:t>
            </a:r>
            <a:r>
              <a:rPr lang="fr-FR" dirty="0" smtClean="0"/>
              <a:t>présenterons </a:t>
            </a:r>
            <a:r>
              <a:rPr lang="fr-FR" dirty="0"/>
              <a:t>la carte des connaissances à Turin)</a:t>
            </a:r>
            <a:br>
              <a:rPr lang="fr-FR" dirty="0"/>
            </a:br>
            <a:endParaRPr lang="fr-FR" dirty="0"/>
          </a:p>
          <a:p>
            <a:r>
              <a:rPr lang="fr-FR" dirty="0"/>
              <a:t>Informations sur l'événement de Turin.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32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3</a:t>
            </a:fld>
            <a:endParaRPr lang="en-US" alt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à la session de </a:t>
            </a:r>
            <a:r>
              <a:rPr lang="en-US" dirty="0" err="1" smtClean="0"/>
              <a:t>remue-méninges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2" descr="Ãhnliches Fot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0"/>
            <a:ext cx="20764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611188" y="1100137"/>
            <a:ext cx="633707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i="1" dirty="0"/>
              <a:t>Quels sont les principaux défis et besoins d’apprentissage </a:t>
            </a:r>
            <a:r>
              <a:rPr lang="fr-FR" sz="2000" i="1" dirty="0" smtClean="0"/>
              <a:t>en ce qui concerne “</a:t>
            </a:r>
            <a:r>
              <a:rPr lang="fr-FR" sz="2000" i="1" dirty="0"/>
              <a:t> l’observation du marché du travail comme base essentielle de services de l’emploi efficaces pour les jeunes</a:t>
            </a:r>
            <a:r>
              <a:rPr lang="en-GB" sz="2000" i="1" kern="0" dirty="0" smtClean="0">
                <a:cs typeface="Calibri" panose="020F0502020204030204" pitchFamily="34" charset="0"/>
              </a:rPr>
              <a:t>” </a:t>
            </a:r>
            <a:r>
              <a:rPr lang="fr-FR" sz="2000" i="1" dirty="0" smtClean="0"/>
              <a:t>?</a:t>
            </a:r>
            <a:endParaRPr lang="en-US" sz="2000" i="1" dirty="0"/>
          </a:p>
        </p:txBody>
      </p:sp>
      <p:sp>
        <p:nvSpPr>
          <p:cNvPr id="9" name="Rechteck 8"/>
          <p:cNvSpPr/>
          <p:nvPr/>
        </p:nvSpPr>
        <p:spPr>
          <a:xfrm>
            <a:off x="827583" y="2910888"/>
            <a:ext cx="752304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fr-FR" sz="2000" dirty="0"/>
              <a:t>Quelques "règles" pour notre discussion 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 smtClean="0"/>
              <a:t>Ne pas émettre de jugement hâtif. </a:t>
            </a:r>
            <a:r>
              <a:rPr lang="fr-FR" sz="2000" dirty="0"/>
              <a:t>On ne sait jamais d'où viendra une bonne idée. Pour l'instant, il n'y a pas de vrai ou de faux...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/>
              <a:t>Mettez à profit les idées des </a:t>
            </a:r>
            <a:r>
              <a:rPr lang="fr-FR" sz="2000" dirty="0" smtClean="0"/>
              <a:t>autres</a:t>
            </a:r>
            <a:endParaRPr lang="fr-FR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/>
              <a:t>Restez concentré sur le </a:t>
            </a:r>
            <a:r>
              <a:rPr lang="fr-FR" sz="2000" dirty="0" smtClean="0"/>
              <a:t>sujet </a:t>
            </a:r>
            <a:endParaRPr lang="fr-FR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/>
              <a:t>Une conversation à la fois. Soyez </a:t>
            </a:r>
            <a:r>
              <a:rPr lang="fr-FR" sz="2000" dirty="0" smtClean="0"/>
              <a:t>bref</a:t>
            </a:r>
            <a:endParaRPr lang="fr-FR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fr-FR" sz="2000" dirty="0"/>
              <a:t>Optez pour la </a:t>
            </a:r>
            <a:r>
              <a:rPr lang="fr-FR" sz="2000" dirty="0" smtClean="0"/>
              <a:t>quantité. </a:t>
            </a:r>
            <a:r>
              <a:rPr lang="fr-FR" sz="2000" dirty="0"/>
              <a:t>Le processus de filtrage (établissement des priorités) se fera par la suite</a:t>
            </a:r>
          </a:p>
          <a:p>
            <a:pPr algn="l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5168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L’outil utilisé </a:t>
            </a:r>
            <a:r>
              <a:rPr lang="fr-FR" dirty="0"/>
              <a:t>Cartographie Mentale - </a:t>
            </a:r>
            <a:r>
              <a:rPr lang="en-US" dirty="0"/>
              <a:t>Mind Mapping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188" y="1140296"/>
            <a:ext cx="8208267" cy="4975225"/>
          </a:xfrm>
        </p:spPr>
        <p:txBody>
          <a:bodyPr/>
          <a:lstStyle/>
          <a:p>
            <a:r>
              <a:rPr lang="fr-FR" dirty="0"/>
              <a:t>Nous utiliserons un "outil de cartographie mentale" qui nous aidera à visualiser notre analyse. </a:t>
            </a:r>
          </a:p>
          <a:p>
            <a:r>
              <a:rPr lang="fr-FR" dirty="0"/>
              <a:t>Les idées peuvent circuler librement sans jugement.</a:t>
            </a:r>
          </a:p>
          <a:p>
            <a:r>
              <a:rPr lang="fr-FR" dirty="0"/>
              <a:t>Des mots clés sont utilisés pour représenter les idées. </a:t>
            </a:r>
            <a:br>
              <a:rPr lang="fr-FR" dirty="0"/>
            </a:br>
            <a:r>
              <a:rPr lang="fr-FR" dirty="0"/>
              <a:t>Un seul mot clé est écrit par ligne.</a:t>
            </a:r>
          </a:p>
          <a:p>
            <a:r>
              <a:rPr lang="fr-FR" dirty="0"/>
              <a:t>Les mots-clés </a:t>
            </a:r>
            <a:br>
              <a:rPr lang="fr-FR" dirty="0"/>
            </a:br>
            <a:r>
              <a:rPr lang="fr-FR" dirty="0"/>
              <a:t>représentants </a:t>
            </a:r>
            <a:br>
              <a:rPr lang="fr-FR" dirty="0"/>
            </a:br>
            <a:r>
              <a:rPr lang="fr-FR" dirty="0"/>
              <a:t>les idées sont </a:t>
            </a:r>
            <a:br>
              <a:rPr lang="fr-FR" dirty="0"/>
            </a:br>
            <a:r>
              <a:rPr lang="fr-FR" dirty="0"/>
              <a:t>reliées au point </a:t>
            </a:r>
            <a:br>
              <a:rPr lang="fr-FR" dirty="0"/>
            </a:br>
            <a:r>
              <a:rPr lang="fr-FR" dirty="0"/>
              <a:t>central par des </a:t>
            </a:r>
            <a:br>
              <a:rPr lang="fr-FR" dirty="0"/>
            </a:br>
            <a:r>
              <a:rPr lang="fr-FR" dirty="0"/>
              <a:t>lignes.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4</a:t>
            </a:fld>
            <a:endParaRPr lang="en-US" alt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1839" y="2801442"/>
            <a:ext cx="5070821" cy="329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75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fr-FR" dirty="0"/>
              <a:t>Utilisons maintenant la cartographie mentale en ligne....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Je modérerai la discussion </a:t>
            </a:r>
            <a:r>
              <a:rPr lang="fr-FR" dirty="0"/>
              <a:t>et </a:t>
            </a:r>
            <a:r>
              <a:rPr lang="fr-FR" dirty="0"/>
              <a:t>Pierre </a:t>
            </a:r>
            <a:r>
              <a:rPr lang="fr-FR" dirty="0"/>
              <a:t>nous aidera </a:t>
            </a:r>
            <a:r>
              <a:rPr lang="fr-FR" dirty="0"/>
              <a:t>à visualiser.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Nous ne </a:t>
            </a:r>
            <a:r>
              <a:rPr lang="fr-FR" dirty="0" smtClean="0"/>
              <a:t>débutons pas à </a:t>
            </a:r>
            <a:r>
              <a:rPr lang="fr-FR" dirty="0"/>
              <a:t>zéro, mais nous avons déjà commencé l'analyse sur la base des documents que nous avons </a:t>
            </a:r>
            <a:r>
              <a:rPr lang="fr-FR" dirty="0" smtClean="0"/>
              <a:t>partagé </a:t>
            </a:r>
            <a:r>
              <a:rPr lang="fr-FR" dirty="0"/>
              <a:t>avec vous....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5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54318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R" dirty="0" err="1"/>
              <a:t>Introduction</a:t>
            </a:r>
            <a:r>
              <a:rPr lang="es-CR" dirty="0"/>
              <a:t> à </a:t>
            </a:r>
            <a:r>
              <a:rPr lang="fr-FR" dirty="0"/>
              <a:t>la carte des connaissances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Après avoir discuté quels sont les défis de </a:t>
            </a:r>
            <a:r>
              <a:rPr lang="fr-FR" dirty="0" smtClean="0"/>
              <a:t>notre </a:t>
            </a:r>
            <a:r>
              <a:rPr lang="fr-FR" dirty="0" err="1" smtClean="0"/>
              <a:t>CdP</a:t>
            </a:r>
            <a:r>
              <a:rPr lang="fr-FR" dirty="0" smtClean="0"/>
              <a:t> </a:t>
            </a:r>
            <a:r>
              <a:rPr lang="fr-FR" dirty="0"/>
              <a:t>....</a:t>
            </a:r>
          </a:p>
          <a:p>
            <a:pPr mar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nous allons maintenant en savoir plus sur les cartes des connaissances et sur leur utilité pour le travail de la </a:t>
            </a:r>
            <a:r>
              <a:rPr lang="fr-FR" dirty="0" err="1"/>
              <a:t>CdP</a:t>
            </a:r>
            <a:r>
              <a:rPr lang="fr-FR" dirty="0"/>
              <a:t>.</a:t>
            </a:r>
          </a:p>
          <a:p>
            <a:pPr>
              <a:buFont typeface="Wingdings" panose="05000000000000000000" pitchFamily="2" charset="2"/>
              <a:buChar char="Ø"/>
            </a:pP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nous recueillerons aussi </a:t>
            </a:r>
            <a:r>
              <a:rPr lang="fr-FR" dirty="0" smtClean="0"/>
              <a:t>des informations </a:t>
            </a:r>
            <a:r>
              <a:rPr lang="fr-FR" dirty="0"/>
              <a:t>sur les connaissances existantes des membres de la </a:t>
            </a:r>
            <a:r>
              <a:rPr lang="fr-FR" dirty="0" err="1"/>
              <a:t>CdP</a:t>
            </a:r>
            <a:r>
              <a:rPr lang="fr-FR" dirty="0"/>
              <a:t>, afin que </a:t>
            </a:r>
            <a:r>
              <a:rPr lang="fr-FR" dirty="0" smtClean="0"/>
              <a:t>je puisse élaborer un </a:t>
            </a:r>
            <a:r>
              <a:rPr lang="fr-FR" dirty="0"/>
              <a:t>projet de carte des connaissances de la </a:t>
            </a:r>
            <a:r>
              <a:rPr lang="fr-FR" dirty="0" err="1"/>
              <a:t>CdP</a:t>
            </a:r>
            <a:r>
              <a:rPr lang="fr-FR" dirty="0"/>
              <a:t> en collaboration avec </a:t>
            </a:r>
            <a:r>
              <a:rPr lang="fr-FR" dirty="0" smtClean="0"/>
              <a:t>les interlocuteurs de la </a:t>
            </a:r>
            <a:r>
              <a:rPr lang="fr-FR" dirty="0"/>
              <a:t>GIZ.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6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281025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cartes des connaissances dans le travail des </a:t>
            </a:r>
            <a:r>
              <a:rPr lang="fr-FR" dirty="0" err="1"/>
              <a:t>CdP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fr-FR" dirty="0"/>
              <a:t>Au cours de la mise en réseau dans les </a:t>
            </a:r>
            <a:r>
              <a:rPr lang="fr-FR" dirty="0" err="1"/>
              <a:t>CdP</a:t>
            </a:r>
            <a:r>
              <a:rPr lang="fr-FR" dirty="0"/>
              <a:t>, nous allons cartographier ces trois aspects. C'est-à-dire, nous allons demander :</a:t>
            </a:r>
          </a:p>
          <a:p>
            <a:pPr marL="0" lvl="0" indent="0">
              <a:buNone/>
            </a:pPr>
            <a:endParaRPr lang="fr-FR" dirty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Qui dans notre </a:t>
            </a:r>
            <a:r>
              <a:rPr lang="fr-FR" dirty="0" err="1"/>
              <a:t>CdP</a:t>
            </a:r>
            <a:r>
              <a:rPr lang="fr-FR" dirty="0"/>
              <a:t> a des connaissances particulières sur </a:t>
            </a:r>
            <a:r>
              <a:rPr lang="fr-FR" dirty="0" smtClean="0"/>
              <a:t>la thématique qui nous concerne ?</a:t>
            </a:r>
            <a:endParaRPr lang="fr-FR" i="1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fr-FR" dirty="0" smtClean="0"/>
              <a:t>De </a:t>
            </a:r>
            <a:r>
              <a:rPr lang="fr-FR" dirty="0"/>
              <a:t>quelles connaissances avons-nous besoin à l'avenir pour trouver des solutions aux défis et aux problèmes identifiés ?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dirty="0"/>
              <a:t>Où trouver ces connaissances ? Avons-nous les connaissances nécessaires dans la </a:t>
            </a:r>
            <a:r>
              <a:rPr lang="fr-FR" dirty="0" err="1"/>
              <a:t>CdP</a:t>
            </a:r>
            <a:r>
              <a:rPr lang="fr-FR" dirty="0"/>
              <a:t> ou devons-nous chercher ailleurs ?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7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630855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1189" y="333375"/>
            <a:ext cx="5112940" cy="692150"/>
          </a:xfrm>
        </p:spPr>
        <p:txBody>
          <a:bodyPr/>
          <a:lstStyle/>
          <a:p>
            <a:r>
              <a:rPr lang="fr-FR" dirty="0"/>
              <a:t>Étapes d'élaboration de la carte des connaissances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11560" y="1412776"/>
            <a:ext cx="5256957" cy="49752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sz="1800" dirty="0"/>
              <a:t>Le facilitateur et les </a:t>
            </a:r>
            <a:r>
              <a:rPr lang="fr-FR" sz="1800" dirty="0" smtClean="0"/>
              <a:t>interlocuteurs de la </a:t>
            </a:r>
            <a:r>
              <a:rPr lang="fr-FR" sz="1800" dirty="0"/>
              <a:t>GIZ ont collecté </a:t>
            </a:r>
            <a:r>
              <a:rPr lang="fr-FR" sz="1800" dirty="0" smtClean="0"/>
              <a:t>certaines informations (profils </a:t>
            </a:r>
            <a:r>
              <a:rPr lang="fr-FR" sz="1800" dirty="0"/>
              <a:t>des membres et enquête de l'OIT).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 smtClean="0"/>
              <a:t>Aujourd’hui, </a:t>
            </a:r>
            <a:r>
              <a:rPr lang="fr-FR" sz="1800" dirty="0"/>
              <a:t>d'autres </a:t>
            </a:r>
            <a:r>
              <a:rPr lang="fr-FR" sz="1800" dirty="0" smtClean="0"/>
              <a:t>informations </a:t>
            </a:r>
            <a:r>
              <a:rPr lang="fr-FR" sz="1800" dirty="0"/>
              <a:t>sont recueillies sur les connaissances existantes dans la </a:t>
            </a:r>
            <a:r>
              <a:rPr lang="fr-FR" sz="1800" dirty="0" err="1"/>
              <a:t>CdP</a:t>
            </a:r>
            <a:r>
              <a:rPr lang="fr-FR" sz="18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/>
              <a:t>Le facilitateur de la </a:t>
            </a:r>
            <a:r>
              <a:rPr lang="fr-FR" sz="1800" dirty="0" err="1"/>
              <a:t>CdP</a:t>
            </a:r>
            <a:r>
              <a:rPr lang="fr-FR" sz="1800" dirty="0"/>
              <a:t> avec l'aide </a:t>
            </a:r>
            <a:r>
              <a:rPr lang="fr-FR" sz="1800" dirty="0" smtClean="0"/>
              <a:t>de la GIZ </a:t>
            </a:r>
            <a:r>
              <a:rPr lang="fr-FR" sz="1800" dirty="0"/>
              <a:t>élabore ensuite une proposition de carte des connaissances de la </a:t>
            </a:r>
            <a:r>
              <a:rPr lang="fr-FR" sz="1800" dirty="0" err="1"/>
              <a:t>CdP</a:t>
            </a:r>
            <a:r>
              <a:rPr lang="fr-FR" sz="1800" dirty="0"/>
              <a:t>. </a:t>
            </a:r>
          </a:p>
          <a:p>
            <a:pPr marL="457200" indent="-457200">
              <a:buFont typeface="+mj-lt"/>
              <a:buAutoNum type="arabicPeriod"/>
            </a:pPr>
            <a:r>
              <a:rPr lang="fr-FR" sz="1800" dirty="0"/>
              <a:t>Lors du lancement de la </a:t>
            </a:r>
            <a:r>
              <a:rPr lang="fr-FR" sz="1800" dirty="0" err="1"/>
              <a:t>CdP</a:t>
            </a:r>
            <a:r>
              <a:rPr lang="fr-FR" sz="1800" dirty="0"/>
              <a:t> à Turin, la carte des connaissances est finalisée et </a:t>
            </a:r>
            <a:r>
              <a:rPr lang="fr-FR" sz="1800" dirty="0" smtClean="0"/>
              <a:t>mise en perspective avec l'analyse </a:t>
            </a:r>
            <a:r>
              <a:rPr lang="fr-FR" sz="1800" dirty="0"/>
              <a:t>de la situation et </a:t>
            </a:r>
            <a:r>
              <a:rPr lang="fr-FR" sz="1800" dirty="0" smtClean="0"/>
              <a:t>le pla</a:t>
            </a:r>
            <a:r>
              <a:rPr lang="fr-FR" sz="1800" dirty="0" smtClean="0"/>
              <a:t>n d’action</a:t>
            </a:r>
            <a:r>
              <a:rPr lang="fr-FR" sz="1800" dirty="0" smtClean="0"/>
              <a:t> </a:t>
            </a:r>
            <a:r>
              <a:rPr lang="fr-FR" sz="1800" dirty="0"/>
              <a:t>de la </a:t>
            </a:r>
            <a:r>
              <a:rPr lang="fr-FR" sz="1800" dirty="0" err="1"/>
              <a:t>CdP</a:t>
            </a:r>
            <a:r>
              <a:rPr lang="fr-FR" sz="1800" dirty="0"/>
              <a:t>. Enfin, l'écart des connaissances sera également discuté (qu’est-ce que nous ne savons pas ?).</a:t>
            </a:r>
          </a:p>
          <a:p>
            <a:pPr marL="457200" indent="-457200">
              <a:buFont typeface="+mj-lt"/>
              <a:buAutoNum type="arabicPeriod"/>
            </a:pP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8</a:t>
            </a:fld>
            <a:endParaRPr lang="en-US" alt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233437" y="908720"/>
            <a:ext cx="27177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Que savons-nous déjà dans notre </a:t>
            </a:r>
            <a:r>
              <a:rPr lang="fr-FR" sz="2000" dirty="0" err="1"/>
              <a:t>CdP</a:t>
            </a:r>
            <a:r>
              <a:rPr lang="fr-FR" sz="2000" dirty="0"/>
              <a:t>?</a:t>
            </a:r>
          </a:p>
          <a:p>
            <a:r>
              <a:rPr lang="fr-FR" sz="2000" dirty="0"/>
              <a:t>Quelles </a:t>
            </a:r>
            <a:r>
              <a:rPr lang="fr-FR" sz="2000" dirty="0" smtClean="0"/>
              <a:t>connaissances </a:t>
            </a:r>
            <a:r>
              <a:rPr lang="fr-FR" sz="2000" dirty="0"/>
              <a:t>pouvons-nous partager ? </a:t>
            </a:r>
            <a:endParaRPr lang="en-US" sz="2000" dirty="0"/>
          </a:p>
        </p:txBody>
      </p:sp>
      <p:sp>
        <p:nvSpPr>
          <p:cNvPr id="7" name="Legende mit Linie 1 (Akzentuierungsbalken) 6"/>
          <p:cNvSpPr/>
          <p:nvPr/>
        </p:nvSpPr>
        <p:spPr bwMode="auto">
          <a:xfrm rot="10800000" flipV="1">
            <a:off x="5374940" y="1340768"/>
            <a:ext cx="637219" cy="2376264"/>
          </a:xfrm>
          <a:prstGeom prst="accentCallout1">
            <a:avLst>
              <a:gd name="adj1" fmla="val 18750"/>
              <a:gd name="adj2" fmla="val -8333"/>
              <a:gd name="adj3" fmla="val 28766"/>
              <a:gd name="adj4" fmla="val -91090"/>
            </a:avLst>
          </a:prstGeom>
          <a:noFill/>
          <a:ln w="9525" algn="ctr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9" name="Legende mit Linie 1 (Akzentuierungsbalken) 8"/>
          <p:cNvSpPr/>
          <p:nvPr/>
        </p:nvSpPr>
        <p:spPr bwMode="auto">
          <a:xfrm rot="10800000" flipV="1">
            <a:off x="5374940" y="3997460"/>
            <a:ext cx="637219" cy="1304528"/>
          </a:xfrm>
          <a:prstGeom prst="accentCallout1">
            <a:avLst>
              <a:gd name="adj1" fmla="val 18750"/>
              <a:gd name="adj2" fmla="val -8333"/>
              <a:gd name="adj3" fmla="val 28766"/>
              <a:gd name="adj4" fmla="val -91090"/>
            </a:avLst>
          </a:prstGeom>
          <a:noFill/>
          <a:ln w="9525" algn="ctr">
            <a:solidFill>
              <a:schemeClr val="accent3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rtlCol="0" anchor="ctr"/>
          <a:lstStyle/>
          <a:p>
            <a:pPr algn="ctr"/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6410157" y="3717032"/>
            <a:ext cx="2555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Quel est le déficit de connaissances au sein de notre </a:t>
            </a:r>
            <a:r>
              <a:rPr lang="fr-FR" sz="2000" dirty="0" err="1"/>
              <a:t>CdP</a:t>
            </a:r>
            <a:r>
              <a:rPr lang="fr-FR" sz="2000" dirty="0"/>
              <a:t> ? </a:t>
            </a:r>
            <a:br>
              <a:rPr lang="fr-FR" sz="2000" dirty="0"/>
            </a:br>
            <a:r>
              <a:rPr lang="fr-FR" sz="2000" dirty="0"/>
              <a:t>Quelles sont les connaissances manquantes ?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0056634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Recueil d’information sur les connaissances de la </a:t>
            </a:r>
            <a:r>
              <a:rPr lang="fr-FR" dirty="0" err="1" smtClean="0"/>
              <a:t>CdP</a:t>
            </a:r>
            <a:r>
              <a:rPr lang="fr-FR" dirty="0" smtClean="0"/>
              <a:t>  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84213" y="1341438"/>
            <a:ext cx="7632203" cy="4975225"/>
          </a:xfrm>
        </p:spPr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fr-FR" i="1" dirty="0"/>
              <a:t>Quelle expérience / connaissance </a:t>
            </a:r>
            <a:r>
              <a:rPr lang="fr-FR" i="1" dirty="0" smtClean="0"/>
              <a:t>ais-je </a:t>
            </a:r>
            <a:r>
              <a:rPr lang="fr-FR" i="1" dirty="0"/>
              <a:t>en matière de mise en place d'un système d'information sur le marché du travail ? Quel rôle </a:t>
            </a:r>
            <a:r>
              <a:rPr lang="fr-FR" i="1" dirty="0" smtClean="0"/>
              <a:t>y ais-je </a:t>
            </a:r>
            <a:r>
              <a:rPr lang="fr-FR" i="1" dirty="0"/>
              <a:t>joué </a:t>
            </a:r>
            <a:r>
              <a:rPr lang="fr-FR" i="1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endParaRPr lang="fr-FR" i="1" dirty="0" smtClean="0"/>
          </a:p>
          <a:p>
            <a:pPr marL="457200" indent="-457200">
              <a:buFont typeface="+mj-lt"/>
              <a:buAutoNum type="arabicPeriod"/>
            </a:pPr>
            <a:r>
              <a:rPr lang="fr-FR" i="1" dirty="0"/>
              <a:t>Quelles sont les deux compétences principales qui doivent être renforcées / développées dans </a:t>
            </a:r>
            <a:r>
              <a:rPr lang="fr-FR" i="1" dirty="0" smtClean="0"/>
              <a:t>mon </a:t>
            </a:r>
            <a:r>
              <a:rPr lang="fr-FR" i="1" dirty="0"/>
              <a:t>pays </a:t>
            </a:r>
            <a:r>
              <a:rPr lang="fr-FR" i="1" dirty="0" smtClean="0"/>
              <a:t>pour mettre </a:t>
            </a:r>
            <a:r>
              <a:rPr lang="fr-FR" i="1" dirty="0"/>
              <a:t>en place un système efficace d’information sur le marché du travail ?</a:t>
            </a:r>
            <a:endParaRPr lang="de-DE" i="1" dirty="0"/>
          </a:p>
          <a:p>
            <a:pPr marL="457200" indent="-457200">
              <a:buFont typeface="+mj-lt"/>
              <a:buAutoNum type="arabicPeriod"/>
            </a:pPr>
            <a:endParaRPr lang="fr-FR" i="1" dirty="0"/>
          </a:p>
          <a:p>
            <a:pPr marL="457200" indent="-457200">
              <a:buFont typeface="+mj-lt"/>
              <a:buAutoNum type="arabicPeriod"/>
            </a:pPr>
            <a:r>
              <a:rPr lang="fr-FR" i="1" dirty="0"/>
              <a:t>Qui </a:t>
            </a:r>
            <a:r>
              <a:rPr lang="fr-FR" i="1" dirty="0"/>
              <a:t>a été impliqué dans un processus législatif/réglementaire de réforme des services de l’emploi ? Dans quel contexte ? Quel rôle y avaient vous joué ?</a:t>
            </a:r>
            <a:endParaRPr lang="de-DE" i="1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EBF304C2-E370-4D1A-8F81-84060912288A}" type="slidenum">
              <a:rPr lang="en-US" altLang="de-DE" smtClean="0"/>
              <a:pPr>
                <a:defRPr/>
              </a:pPr>
              <a:t>9</a:t>
            </a:fld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4003432612"/>
      </p:ext>
    </p:extLst>
  </p:cSld>
  <p:clrMapOvr>
    <a:masterClrMapping/>
  </p:clrMapOvr>
</p:sld>
</file>

<file path=ppt/theme/theme1.xml><?xml version="1.0" encoding="utf-8"?>
<a:theme xmlns:a="http://schemas.openxmlformats.org/drawingml/2006/main" name="Neu_blank">
  <a:themeElements>
    <a:clrScheme name="denkmodell_Icons">
      <a:dk1>
        <a:sysClr val="windowText" lastClr="000000"/>
      </a:dk1>
      <a:lt1>
        <a:sysClr val="window" lastClr="FFFFFF"/>
      </a:lt1>
      <a:dk2>
        <a:srgbClr val="0062A1"/>
      </a:dk2>
      <a:lt2>
        <a:srgbClr val="FFFFFF"/>
      </a:lt2>
      <a:accent1>
        <a:srgbClr val="0062A1"/>
      </a:accent1>
      <a:accent2>
        <a:srgbClr val="61A3D3"/>
      </a:accent2>
      <a:accent3>
        <a:srgbClr val="C1022D"/>
      </a:accent3>
      <a:accent4>
        <a:srgbClr val="0085C5"/>
      </a:accent4>
      <a:accent5>
        <a:srgbClr val="9DDDFF"/>
      </a:accent5>
      <a:accent6>
        <a:srgbClr val="F02C59"/>
      </a:accent6>
      <a:hlink>
        <a:srgbClr val="7F7F7F"/>
      </a:hlink>
      <a:folHlink>
        <a:srgbClr val="595959"/>
      </a:folHlink>
    </a:clrScheme>
    <a:fontScheme name="denkmodell">
      <a:majorFont>
        <a:latin typeface="Open Sans Semibold"/>
        <a:ea typeface=""/>
        <a:cs typeface=""/>
      </a:majorFont>
      <a:minorFont>
        <a:latin typeface="Open San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algn="ctr">
          <a:solidFill>
            <a:schemeClr val="tx1"/>
          </a:solidFill>
          <a:round/>
          <a:headEnd/>
          <a:tailEnd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lIns="36000" tIns="36000" rIns="36000" bIns="36000" anchor="ctr"/>
      <a:lstStyle>
        <a:defPPr>
          <a:defRPr dirty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867</Words>
  <Application>Microsoft Office PowerPoint</Application>
  <PresentationFormat>Bildschirmpräsentation (4:3)</PresentationFormat>
  <Paragraphs>115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3" baseType="lpstr">
      <vt:lpstr>ＭＳ Ｐゴシック</vt:lpstr>
      <vt:lpstr>Arial</vt:lpstr>
      <vt:lpstr>Calibri</vt:lpstr>
      <vt:lpstr>Open Sans</vt:lpstr>
      <vt:lpstr>Open Sans Light</vt:lpstr>
      <vt:lpstr>Times New Roman</vt:lpstr>
      <vt:lpstr>Wingdings</vt:lpstr>
      <vt:lpstr>Neu_blank</vt:lpstr>
      <vt:lpstr>PowerPoint-Präsentation</vt:lpstr>
      <vt:lpstr>Programme d’aujourd’hui</vt:lpstr>
      <vt:lpstr>Introduction à la session de remue-méninges </vt:lpstr>
      <vt:lpstr>L’outil utilisé Cartographie Mentale - Mind Mapping</vt:lpstr>
      <vt:lpstr>PowerPoint-Präsentation</vt:lpstr>
      <vt:lpstr>Introduction à la carte des connaissances </vt:lpstr>
      <vt:lpstr>Les cartes des connaissances dans le travail des CdP</vt:lpstr>
      <vt:lpstr>Étapes d'élaboration de la carte des connaissances</vt:lpstr>
      <vt:lpstr>Recueil d’information sur les connaissances de la CdP  </vt:lpstr>
      <vt:lpstr>Dernier sujet d'aujourd'hui - l'agenda de Turin</vt:lpstr>
      <vt:lpstr>Ordre du jour du lancement de la CdP à Turin</vt:lpstr>
      <vt:lpstr>Ordre du jour du lancement de la CdP à Turin</vt:lpstr>
      <vt:lpstr>PowerPoint-Präsentation</vt:lpstr>
      <vt:lpstr>Check - out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Dr. Sybil Dümchen | denkmodell GmbH</dc:creator>
  <cp:lastModifiedBy>Lucante, Pierre GIZ</cp:lastModifiedBy>
  <cp:revision>66</cp:revision>
  <cp:lastPrinted>2013-12-11T18:12:06Z</cp:lastPrinted>
  <dcterms:created xsi:type="dcterms:W3CDTF">2019-04-30T15:52:06Z</dcterms:created>
  <dcterms:modified xsi:type="dcterms:W3CDTF">2019-07-29T09:22:35Z</dcterms:modified>
  <cp:version>1</cp:version>
</cp:coreProperties>
</file>